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5" r:id="rId3"/>
  </p:sldIdLst>
  <p:sldSz cx="9144000" cy="5143500" type="screen16x9"/>
  <p:notesSz cx="6858000" cy="9144000"/>
  <p:defaultTextStyle>
    <a:defPPr>
      <a:defRPr lang="pl-PL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7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AE62"/>
    <a:srgbClr val="8BE1FF"/>
    <a:srgbClr val="76C7FE"/>
    <a:srgbClr val="53ABFB"/>
    <a:srgbClr val="2C658C"/>
    <a:srgbClr val="5583A9"/>
    <a:srgbClr val="C3D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73" autoAdjust="0"/>
    <p:restoredTop sz="94550" autoAdjust="0"/>
  </p:normalViewPr>
  <p:slideViewPr>
    <p:cSldViewPr>
      <p:cViewPr varScale="1">
        <p:scale>
          <a:sx n="113" d="100"/>
          <a:sy n="113" d="100"/>
        </p:scale>
        <p:origin x="984" y="90"/>
      </p:cViewPr>
      <p:guideLst>
        <p:guide orient="horz"/>
        <p:guide pos="17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2EC38-86D1-41AC-8FFC-34480EB067F1}" type="datetimeFigureOut">
              <a:rPr lang="pl-PL" smtClean="0"/>
              <a:t>2018-05-05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DA5A1-1A81-4E0C-9A80-B2D3EB4075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76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DA5A1-1A81-4E0C-9A80-B2D3EB40757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530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DA5A1-1A81-4E0C-9A80-B2D3EB40757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72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05C8-B208-4749-B184-51A2BD92B419}" type="datetimeFigureOut">
              <a:rPr lang="pl-PL" smtClean="0"/>
              <a:t>2018-05-05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3FF7-5DFD-4E96-8C12-933F0919B0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184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05C8-B208-4749-B184-51A2BD92B419}" type="datetimeFigureOut">
              <a:rPr lang="pl-PL" smtClean="0"/>
              <a:t>2018-05-05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3FF7-5DFD-4E96-8C12-933F0919B0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706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05C8-B208-4749-B184-51A2BD92B419}" type="datetimeFigureOut">
              <a:rPr lang="pl-PL" smtClean="0"/>
              <a:t>2018-05-05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3FF7-5DFD-4E96-8C12-933F0919B0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85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05C8-B208-4749-B184-51A2BD92B419}" type="datetimeFigureOut">
              <a:rPr lang="pl-PL" smtClean="0"/>
              <a:t>2018-05-05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3FF7-5DFD-4E96-8C12-933F0919B0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040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05C8-B208-4749-B184-51A2BD92B419}" type="datetimeFigureOut">
              <a:rPr lang="pl-PL" smtClean="0"/>
              <a:t>2018-05-05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3FF7-5DFD-4E96-8C12-933F0919B0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10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05C8-B208-4749-B184-51A2BD92B419}" type="datetimeFigureOut">
              <a:rPr lang="pl-PL" smtClean="0"/>
              <a:t>2018-05-05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3FF7-5DFD-4E96-8C12-933F0919B0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30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4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6" indent="0">
              <a:buNone/>
              <a:defRPr sz="1800" b="1"/>
            </a:lvl3pPr>
            <a:lvl4pPr marL="1371444" indent="0">
              <a:buNone/>
              <a:defRPr sz="1600" b="1"/>
            </a:lvl4pPr>
            <a:lvl5pPr marL="1828592" indent="0">
              <a:buNone/>
              <a:defRPr sz="1600" b="1"/>
            </a:lvl5pPr>
            <a:lvl6pPr marL="2285740" indent="0">
              <a:buNone/>
              <a:defRPr sz="1600" b="1"/>
            </a:lvl6pPr>
            <a:lvl7pPr marL="2742888" indent="0">
              <a:buNone/>
              <a:defRPr sz="1600" b="1"/>
            </a:lvl7pPr>
            <a:lvl8pPr marL="3200036" indent="0">
              <a:buNone/>
              <a:defRPr sz="1600" b="1"/>
            </a:lvl8pPr>
            <a:lvl9pPr marL="3657184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05C8-B208-4749-B184-51A2BD92B419}" type="datetimeFigureOut">
              <a:rPr lang="pl-PL" smtClean="0"/>
              <a:t>2018-05-05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3FF7-5DFD-4E96-8C12-933F0919B0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685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05C8-B208-4749-B184-51A2BD92B419}" type="datetimeFigureOut">
              <a:rPr lang="pl-PL" smtClean="0"/>
              <a:t>2018-05-05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3FF7-5DFD-4E96-8C12-933F0919B0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829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05C8-B208-4749-B184-51A2BD92B419}" type="datetimeFigureOut">
              <a:rPr lang="pl-PL" smtClean="0"/>
              <a:t>2018-05-05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3FF7-5DFD-4E96-8C12-933F0919B0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920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05C8-B208-4749-B184-51A2BD92B419}" type="datetimeFigureOut">
              <a:rPr lang="pl-PL" smtClean="0"/>
              <a:t>2018-05-05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3FF7-5DFD-4E96-8C12-933F0919B0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395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6" indent="0">
              <a:buNone/>
              <a:defRPr sz="2400"/>
            </a:lvl3pPr>
            <a:lvl4pPr marL="1371444" indent="0">
              <a:buNone/>
              <a:defRPr sz="2000"/>
            </a:lvl4pPr>
            <a:lvl5pPr marL="1828592" indent="0">
              <a:buNone/>
              <a:defRPr sz="2000"/>
            </a:lvl5pPr>
            <a:lvl6pPr marL="2285740" indent="0">
              <a:buNone/>
              <a:defRPr sz="2000"/>
            </a:lvl6pPr>
            <a:lvl7pPr marL="2742888" indent="0">
              <a:buNone/>
              <a:defRPr sz="2000"/>
            </a:lvl7pPr>
            <a:lvl8pPr marL="3200036" indent="0">
              <a:buNone/>
              <a:defRPr sz="2000"/>
            </a:lvl8pPr>
            <a:lvl9pPr marL="3657184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6" indent="0">
              <a:buNone/>
              <a:defRPr sz="1000"/>
            </a:lvl3pPr>
            <a:lvl4pPr marL="1371444" indent="0">
              <a:buNone/>
              <a:defRPr sz="900"/>
            </a:lvl4pPr>
            <a:lvl5pPr marL="1828592" indent="0">
              <a:buNone/>
              <a:defRPr sz="900"/>
            </a:lvl5pPr>
            <a:lvl6pPr marL="2285740" indent="0">
              <a:buNone/>
              <a:defRPr sz="900"/>
            </a:lvl6pPr>
            <a:lvl7pPr marL="2742888" indent="0">
              <a:buNone/>
              <a:defRPr sz="900"/>
            </a:lvl7pPr>
            <a:lvl8pPr marL="3200036" indent="0">
              <a:buNone/>
              <a:defRPr sz="900"/>
            </a:lvl8pPr>
            <a:lvl9pPr marL="3657184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205C8-B208-4749-B184-51A2BD92B419}" type="datetimeFigureOut">
              <a:rPr lang="pl-PL" smtClean="0"/>
              <a:t>2018-05-05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3FF7-5DFD-4E96-8C12-933F0919B0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348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205C8-B208-4749-B184-51A2BD92B419}" type="datetimeFigureOut">
              <a:rPr lang="pl-PL" smtClean="0"/>
              <a:t>2018-05-05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13FF7-5DFD-4E96-8C12-933F0919B0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154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1" indent="-342861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5" indent="-285717" algn="l" defTabSz="9142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0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8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6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4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2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4" algn="l" defTabSz="9142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7450538" y="3863268"/>
            <a:ext cx="936104" cy="3693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r"/>
            <a:r>
              <a:rPr lang="pl-PL" dirty="0">
                <a:solidFill>
                  <a:schemeClr val="bg1"/>
                </a:solidFill>
              </a:rPr>
              <a:t>2018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" y="0"/>
            <a:ext cx="9143996" cy="5145022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088" y="78872"/>
            <a:ext cx="1817182" cy="707042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2771801" y="0"/>
            <a:ext cx="3600399" cy="1234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pl-PL">
              <a:solidFill>
                <a:srgbClr val="00B0F0"/>
              </a:solidFill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2AC5AE80-6159-4506-932B-796B4AA9980B}"/>
              </a:ext>
            </a:extLst>
          </p:cNvPr>
          <p:cNvSpPr txBox="1"/>
          <p:nvPr/>
        </p:nvSpPr>
        <p:spPr>
          <a:xfrm>
            <a:off x="1966913" y="1694587"/>
            <a:ext cx="590465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</a:rPr>
              <a:t>Potential and scope of the </a:t>
            </a:r>
            <a:r>
              <a:rPr lang="pl-PL" sz="2400" b="1" i="1" dirty="0" err="1">
                <a:solidFill>
                  <a:schemeClr val="tx2">
                    <a:lumMod val="50000"/>
                  </a:schemeClr>
                </a:solidFill>
              </a:rPr>
              <a:t>cooperation</a:t>
            </a:r>
            <a:r>
              <a:rPr lang="pl-PL" sz="24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sz="2400" b="1" i="1" dirty="0" err="1">
                <a:solidFill>
                  <a:schemeClr val="tx2">
                    <a:lumMod val="50000"/>
                  </a:schemeClr>
                </a:solidFill>
              </a:rPr>
              <a:t>between</a:t>
            </a:r>
            <a:r>
              <a:rPr lang="pl-PL" sz="24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</a:rPr>
              <a:t>US </a:t>
            </a:r>
            <a:r>
              <a:rPr lang="pl-PL" sz="2400" b="1" i="1" dirty="0">
                <a:solidFill>
                  <a:schemeClr val="tx2">
                    <a:lumMod val="50000"/>
                  </a:schemeClr>
                </a:solidFill>
              </a:rPr>
              <a:t>and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</a:rPr>
              <a:t> Three Seas Initiative</a:t>
            </a:r>
            <a:r>
              <a:rPr lang="pl-PL" sz="2400" b="1" i="1" dirty="0">
                <a:solidFill>
                  <a:schemeClr val="tx2">
                    <a:lumMod val="50000"/>
                  </a:schemeClr>
                </a:solidFill>
              </a:rPr>
              <a:t> (3SI)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br>
              <a:rPr lang="pl-PL" sz="2400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2400" b="1" i="1" dirty="0">
                <a:solidFill>
                  <a:schemeClr val="tx2">
                    <a:lumMod val="50000"/>
                  </a:schemeClr>
                </a:solidFill>
              </a:rPr>
              <a:t>in </a:t>
            </a:r>
            <a:r>
              <a:rPr lang="pl-PL" sz="2400" b="1" i="1" dirty="0" err="1">
                <a:solidFill>
                  <a:schemeClr val="tx2">
                    <a:lumMod val="50000"/>
                  </a:schemeClr>
                </a:solidFill>
              </a:rPr>
              <a:t>terms</a:t>
            </a:r>
            <a:r>
              <a:rPr lang="pl-PL" sz="2400" b="1" i="1" dirty="0">
                <a:solidFill>
                  <a:schemeClr val="tx2">
                    <a:lumMod val="50000"/>
                  </a:schemeClr>
                </a:solidFill>
              </a:rPr>
              <a:t> of 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</a:rPr>
              <a:t>gas </a:t>
            </a:r>
            <a:r>
              <a:rPr lang="pl-PL" sz="2400" b="1" i="1" dirty="0" err="1">
                <a:solidFill>
                  <a:schemeClr val="tx2">
                    <a:lumMod val="50000"/>
                  </a:schemeClr>
                </a:solidFill>
              </a:rPr>
              <a:t>supplies</a:t>
            </a:r>
            <a:r>
              <a:rPr lang="pl-PL" sz="2400" b="1" i="1" dirty="0">
                <a:solidFill>
                  <a:schemeClr val="tx2">
                    <a:lumMod val="50000"/>
                  </a:schemeClr>
                </a:solidFill>
              </a:rPr>
              <a:t> to Europe</a:t>
            </a:r>
          </a:p>
          <a:p>
            <a:r>
              <a:rPr lang="pl-PL" sz="2000" i="1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pl-PL" sz="2000" i="1" dirty="0" err="1">
                <a:solidFill>
                  <a:schemeClr val="tx2">
                    <a:lumMod val="50000"/>
                  </a:schemeClr>
                </a:solidFill>
              </a:rPr>
              <a:t>introductory</a:t>
            </a:r>
            <a:r>
              <a:rPr lang="pl-PL" sz="20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l-PL" sz="2000" i="1" dirty="0" err="1">
                <a:solidFill>
                  <a:schemeClr val="tx2">
                    <a:lumMod val="50000"/>
                  </a:schemeClr>
                </a:solidFill>
              </a:rPr>
              <a:t>remarks</a:t>
            </a:r>
            <a:endParaRPr lang="pl-PL" sz="2400" i="1" dirty="0">
              <a:solidFill>
                <a:schemeClr val="tx2">
                  <a:lumMod val="50000"/>
                </a:schemeClr>
              </a:solidFill>
            </a:endParaRPr>
          </a:p>
          <a:p>
            <a:endParaRPr lang="pl-PL" b="1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b="1" i="1" dirty="0">
                <a:solidFill>
                  <a:schemeClr val="tx2">
                    <a:lumMod val="50000"/>
                  </a:schemeClr>
                </a:solidFill>
              </a:rPr>
              <a:t>Remigiusz Nowakowski – Vice </a:t>
            </a:r>
            <a:r>
              <a:rPr lang="pl-PL" b="1" i="1" dirty="0" err="1">
                <a:solidFill>
                  <a:schemeClr val="tx2">
                    <a:lumMod val="50000"/>
                  </a:schemeClr>
                </a:solidFill>
              </a:rPr>
              <a:t>President</a:t>
            </a:r>
            <a:r>
              <a:rPr lang="pl-PL" b="1" i="1" dirty="0">
                <a:solidFill>
                  <a:schemeClr val="tx2">
                    <a:lumMod val="50000"/>
                  </a:schemeClr>
                </a:solidFill>
              </a:rPr>
              <a:t>, DISE </a:t>
            </a:r>
            <a:r>
              <a:rPr lang="pl-PL" b="1" i="1" dirty="0" err="1">
                <a:solidFill>
                  <a:schemeClr val="tx2">
                    <a:lumMod val="50000"/>
                  </a:schemeClr>
                </a:solidFill>
              </a:rPr>
              <a:t>Institute</a:t>
            </a:r>
            <a:endParaRPr lang="pl-PL" b="1" i="1" dirty="0">
              <a:solidFill>
                <a:schemeClr val="tx2">
                  <a:lumMod val="50000"/>
                </a:schemeClr>
              </a:solidFill>
            </a:endParaRPr>
          </a:p>
          <a:p>
            <a:endParaRPr lang="pl-PL" b="1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sz="1100" b="1" i="1" dirty="0" err="1">
                <a:solidFill>
                  <a:schemeClr val="tx2">
                    <a:lumMod val="50000"/>
                  </a:schemeClr>
                </a:solidFill>
              </a:rPr>
              <a:t>Miedzyzdroje</a:t>
            </a:r>
            <a:r>
              <a:rPr lang="pl-PL" sz="1100" b="1" i="1" dirty="0">
                <a:solidFill>
                  <a:schemeClr val="tx2">
                    <a:lumMod val="50000"/>
                  </a:schemeClr>
                </a:solidFill>
              </a:rPr>
              <a:t>, 7th of May 2018</a:t>
            </a:r>
            <a:endParaRPr lang="pl-PL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logo gazterm2018">
            <a:extLst>
              <a:ext uri="{FF2B5EF4-FFF2-40B4-BE49-F238E27FC236}">
                <a16:creationId xmlns:a16="http://schemas.microsoft.com/office/drawing/2014/main" id="{76F2BA45-98CB-44AA-BB2B-BA2B8F04E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9621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18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437124" cy="5143499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4038762" y="1347614"/>
            <a:ext cx="4689142" cy="303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Key aspects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 of US-3SI </a:t>
            </a:r>
            <a:r>
              <a:rPr lang="pl-PL" dirty="0" err="1">
                <a:solidFill>
                  <a:schemeClr val="tx2">
                    <a:lumMod val="50000"/>
                  </a:schemeClr>
                </a:solidFill>
              </a:rPr>
              <a:t>cooperation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algn="just">
              <a:spcBef>
                <a:spcPts val="600"/>
              </a:spcBef>
            </a:pPr>
            <a:endParaRPr lang="en-US" sz="1000" dirty="0">
              <a:solidFill>
                <a:schemeClr val="tx2">
                  <a:lumMod val="50000"/>
                </a:schemeClr>
              </a:solidFill>
            </a:endParaRPr>
          </a:p>
          <a:p>
            <a:pPr marL="171450" indent="-1714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Geopolitical reason – transatlantic cooperation in wider scope than military</a:t>
            </a:r>
          </a:p>
          <a:p>
            <a:pPr marL="171450" indent="-1714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ecurity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of energy supply – diversification of gas sourcing for Europe</a:t>
            </a:r>
          </a:p>
          <a:p>
            <a:pPr marL="171450" indent="-1714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New business models and push for competition – market oriented price mechanisms</a:t>
            </a:r>
          </a:p>
          <a:p>
            <a:pPr marL="171450" indent="-1714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EU policy of energy union creation – 3SI as the gate for global suppliers to European gas market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041733" y="304475"/>
            <a:ext cx="316835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2400" dirty="0" err="1">
                <a:solidFill>
                  <a:srgbClr val="00B0F0"/>
                </a:solidFill>
              </a:rPr>
              <a:t>Introduction</a:t>
            </a:r>
            <a:r>
              <a:rPr lang="pl-PL" sz="2400" dirty="0">
                <a:solidFill>
                  <a:srgbClr val="00B0F0"/>
                </a:solidFill>
              </a:rPr>
              <a:t> to panel </a:t>
            </a:r>
            <a:r>
              <a:rPr lang="pl-PL" sz="2400" dirty="0" err="1">
                <a:solidFill>
                  <a:srgbClr val="00B0F0"/>
                </a:solidFill>
              </a:rPr>
              <a:t>debate</a:t>
            </a:r>
            <a:endParaRPr lang="pl-PL" dirty="0">
              <a:solidFill>
                <a:srgbClr val="00B0F0"/>
              </a:solidFill>
            </a:endParaRPr>
          </a:p>
        </p:txBody>
      </p:sp>
      <p:cxnSp>
        <p:nvCxnSpPr>
          <p:cNvPr id="9" name="Łącznik prostoliniowy 9"/>
          <p:cNvCxnSpPr/>
          <p:nvPr/>
        </p:nvCxnSpPr>
        <p:spPr>
          <a:xfrm flipH="1">
            <a:off x="4283969" y="4785996"/>
            <a:ext cx="3384375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>
            <a:off x="3077087" y="2211711"/>
            <a:ext cx="720080" cy="720080"/>
            <a:chOff x="3059436" y="1995686"/>
            <a:chExt cx="720080" cy="720080"/>
          </a:xfrm>
        </p:grpSpPr>
        <p:sp>
          <p:nvSpPr>
            <p:cNvPr id="11" name="Elipsa 10"/>
            <p:cNvSpPr/>
            <p:nvPr/>
          </p:nvSpPr>
          <p:spPr>
            <a:xfrm>
              <a:off x="3059436" y="1995686"/>
              <a:ext cx="720080" cy="720080"/>
            </a:xfrm>
            <a:prstGeom prst="ellipse">
              <a:avLst/>
            </a:prstGeom>
            <a:gradFill>
              <a:gsLst>
                <a:gs pos="100000">
                  <a:schemeClr val="accent5">
                    <a:lumMod val="75000"/>
                  </a:schemeClr>
                </a:gs>
                <a:gs pos="0">
                  <a:schemeClr val="accent5">
                    <a:lumMod val="40000"/>
                    <a:lumOff val="60000"/>
                  </a:schemeClr>
                </a:gs>
              </a:gsLst>
              <a:lin ang="5400000" scaled="0"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Trójkąt równoramienny 11"/>
            <p:cNvSpPr/>
            <p:nvPr/>
          </p:nvSpPr>
          <p:spPr>
            <a:xfrm rot="5400000">
              <a:off x="3330582" y="2247714"/>
              <a:ext cx="250588" cy="216024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14" name="Obraz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590924"/>
            <a:ext cx="987552" cy="390144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BB1EA7D2-10AE-428A-8698-1249E078ED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4" cy="136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9693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80</Words>
  <Application>Microsoft Office PowerPoint</Application>
  <PresentationFormat>Pokaz na ekranie (16:9)</PresentationFormat>
  <Paragraphs>16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</dc:creator>
  <cp:lastModifiedBy>Remigiusz Nowakowski</cp:lastModifiedBy>
  <cp:revision>161</cp:revision>
  <dcterms:created xsi:type="dcterms:W3CDTF">2018-02-22T17:46:42Z</dcterms:created>
  <dcterms:modified xsi:type="dcterms:W3CDTF">2018-05-05T12:47:22Z</dcterms:modified>
</cp:coreProperties>
</file>