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56" r:id="rId2"/>
    <p:sldId id="266" r:id="rId3"/>
    <p:sldId id="278" r:id="rId4"/>
    <p:sldId id="258" r:id="rId5"/>
    <p:sldId id="259" r:id="rId6"/>
    <p:sldId id="261" r:id="rId7"/>
    <p:sldId id="262" r:id="rId8"/>
    <p:sldId id="284" r:id="rId9"/>
    <p:sldId id="283" r:id="rId10"/>
    <p:sldId id="264" r:id="rId11"/>
    <p:sldId id="295" r:id="rId12"/>
    <p:sldId id="296" r:id="rId13"/>
    <p:sldId id="297" r:id="rId14"/>
    <p:sldId id="298" r:id="rId15"/>
    <p:sldId id="299" r:id="rId16"/>
    <p:sldId id="286" r:id="rId17"/>
    <p:sldId id="292" r:id="rId18"/>
    <p:sldId id="300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1210" autoAdjust="0"/>
  </p:normalViewPr>
  <p:slideViewPr>
    <p:cSldViewPr snapToGrid="0">
      <p:cViewPr varScale="1">
        <p:scale>
          <a:sx n="99" d="100"/>
          <a:sy n="99" d="100"/>
        </p:scale>
        <p:origin x="72" y="138"/>
      </p:cViewPr>
      <p:guideLst>
        <p:guide orient="horz" pos="12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361C4-DED7-4DF3-A476-87C65EB3A774}" type="doc">
      <dgm:prSet loTypeId="urn:microsoft.com/office/officeart/2005/8/layout/hierarchy6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BB4B6CF-1F16-4E2D-B227-0EB74CEE0EAA}">
      <dgm:prSet phldrT="[Tekst]" custT="1"/>
      <dgm:spPr/>
      <dgm:t>
        <a:bodyPr/>
        <a:lstStyle/>
        <a:p>
          <a:r>
            <a:rPr lang="en-US" sz="1200" noProof="0" dirty="0"/>
            <a:t>Sectoral</a:t>
          </a:r>
        </a:p>
        <a:p>
          <a:r>
            <a:rPr lang="en-US" sz="1200" noProof="0" dirty="0"/>
            <a:t>CERT</a:t>
          </a:r>
        </a:p>
        <a:p>
          <a:r>
            <a:rPr lang="en-US" sz="1050" noProof="0" dirty="0"/>
            <a:t>(government)</a:t>
          </a:r>
        </a:p>
      </dgm:t>
    </dgm:pt>
    <dgm:pt modelId="{07107DF4-5E77-447F-8DEF-6C6DF9FCAD16}" type="parTrans" cxnId="{7E5B1516-EF8B-45DA-8C55-A609DFD6139E}">
      <dgm:prSet/>
      <dgm:spPr/>
      <dgm:t>
        <a:bodyPr/>
        <a:lstStyle/>
        <a:p>
          <a:endParaRPr lang="en-US" noProof="0" dirty="0"/>
        </a:p>
      </dgm:t>
    </dgm:pt>
    <dgm:pt modelId="{AD3CB587-484E-4783-AB4B-3CAEEB68422B}" type="sibTrans" cxnId="{7E5B1516-EF8B-45DA-8C55-A609DFD6139E}">
      <dgm:prSet/>
      <dgm:spPr/>
      <dgm:t>
        <a:bodyPr/>
        <a:lstStyle/>
        <a:p>
          <a:endParaRPr lang="en-US" noProof="0" dirty="0"/>
        </a:p>
      </dgm:t>
    </dgm:pt>
    <dgm:pt modelId="{40268ADF-D0CE-47DC-A9B8-0E14D44861CD}">
      <dgm:prSet phldrT="[Tekst]"/>
      <dgm:spPr/>
      <dgm:t>
        <a:bodyPr/>
        <a:lstStyle/>
        <a:p>
          <a:r>
            <a:rPr lang="pl-PL" noProof="0" dirty="0"/>
            <a:t>CERT</a:t>
          </a:r>
          <a:endParaRPr lang="en-US" noProof="0" dirty="0"/>
        </a:p>
        <a:p>
          <a:r>
            <a:rPr lang="en-US" noProof="0" dirty="0"/>
            <a:t>Government</a:t>
          </a:r>
        </a:p>
      </dgm:t>
    </dgm:pt>
    <dgm:pt modelId="{674EFCA0-66C9-42DC-8BD8-B544638982FD}" type="parTrans" cxnId="{CEF369A6-4EB3-4AC3-BFE9-E4B3CB8666AB}">
      <dgm:prSet/>
      <dgm:spPr/>
      <dgm:t>
        <a:bodyPr/>
        <a:lstStyle/>
        <a:p>
          <a:endParaRPr lang="en-US" noProof="0" dirty="0"/>
        </a:p>
      </dgm:t>
    </dgm:pt>
    <dgm:pt modelId="{85D3F87A-47A8-4235-B741-2EB463E6FC42}" type="sibTrans" cxnId="{CEF369A6-4EB3-4AC3-BFE9-E4B3CB8666AB}">
      <dgm:prSet/>
      <dgm:spPr/>
      <dgm:t>
        <a:bodyPr/>
        <a:lstStyle/>
        <a:p>
          <a:endParaRPr lang="en-US" noProof="0" dirty="0"/>
        </a:p>
      </dgm:t>
    </dgm:pt>
    <dgm:pt modelId="{CC139843-4A64-4B94-A086-B6A57C13173A}">
      <dgm:prSet phldrT="[Tekst]" custT="1"/>
      <dgm:spPr/>
      <dgm:t>
        <a:bodyPr/>
        <a:lstStyle/>
        <a:p>
          <a:pPr algn="l"/>
          <a:r>
            <a:rPr lang="pl-PL" sz="1800" b="1" noProof="0" dirty="0"/>
            <a:t>Poziom </a:t>
          </a:r>
          <a:r>
            <a:rPr lang="en-US" sz="1800" b="1" noProof="0" dirty="0"/>
            <a:t>3</a:t>
          </a:r>
          <a:r>
            <a:rPr lang="en-US" sz="1800" noProof="0" dirty="0"/>
            <a:t> </a:t>
          </a:r>
          <a:r>
            <a:rPr lang="en-US" sz="1200" noProof="0" dirty="0"/>
            <a:t>– </a:t>
          </a:r>
          <a:r>
            <a:rPr lang="pl-PL" sz="1200" b="1" noProof="0" dirty="0"/>
            <a:t>Techniczny</a:t>
          </a:r>
          <a:r>
            <a:rPr lang="pl-PL" sz="1100" noProof="0" dirty="0"/>
            <a:t> – jednostki bezpośrednio odpowiedzialne na monitorowanie bezpieczeństwa i zarządzanie incydentami</a:t>
          </a:r>
          <a:endParaRPr lang="en-US" sz="1100" noProof="0" dirty="0"/>
        </a:p>
      </dgm:t>
    </dgm:pt>
    <dgm:pt modelId="{2F143444-27E5-4CBE-B95F-4184151B640F}" type="parTrans" cxnId="{E0DD2D0B-BDDD-44CB-8D7C-EA56CEE65C94}">
      <dgm:prSet/>
      <dgm:spPr/>
      <dgm:t>
        <a:bodyPr/>
        <a:lstStyle/>
        <a:p>
          <a:endParaRPr lang="en-US" noProof="0" dirty="0"/>
        </a:p>
      </dgm:t>
    </dgm:pt>
    <dgm:pt modelId="{E4EE9DCA-0403-4703-98B6-BD7451BE42FB}" type="sibTrans" cxnId="{E0DD2D0B-BDDD-44CB-8D7C-EA56CEE65C94}">
      <dgm:prSet/>
      <dgm:spPr/>
      <dgm:t>
        <a:bodyPr/>
        <a:lstStyle/>
        <a:p>
          <a:endParaRPr lang="en-US" noProof="0" dirty="0"/>
        </a:p>
      </dgm:t>
    </dgm:pt>
    <dgm:pt modelId="{BEBED3EF-E790-41E1-89FA-CE6C951797AD}">
      <dgm:prSet phldrT="[Tekst]"/>
      <dgm:spPr/>
      <dgm:t>
        <a:bodyPr/>
        <a:lstStyle/>
        <a:p>
          <a:r>
            <a:rPr lang="en-US" noProof="0" dirty="0"/>
            <a:t>…</a:t>
          </a:r>
        </a:p>
      </dgm:t>
    </dgm:pt>
    <dgm:pt modelId="{3897AB40-3B4E-4063-80EE-4A62E3AF4EA5}" type="sibTrans" cxnId="{3AE15826-4C2B-4E6A-90D3-B429775A697E}">
      <dgm:prSet/>
      <dgm:spPr/>
      <dgm:t>
        <a:bodyPr/>
        <a:lstStyle/>
        <a:p>
          <a:endParaRPr lang="en-US" noProof="0" dirty="0"/>
        </a:p>
      </dgm:t>
    </dgm:pt>
    <dgm:pt modelId="{6DBE937B-A241-4CDB-B9D6-3463C379801D}" type="parTrans" cxnId="{3AE15826-4C2B-4E6A-90D3-B429775A697E}">
      <dgm:prSet/>
      <dgm:spPr/>
      <dgm:t>
        <a:bodyPr/>
        <a:lstStyle/>
        <a:p>
          <a:endParaRPr lang="en-US" noProof="0" dirty="0"/>
        </a:p>
      </dgm:t>
    </dgm:pt>
    <dgm:pt modelId="{F804D6A5-9F42-4D69-BFC2-0AE005DC6672}">
      <dgm:prSet phldrT="[Tekst]"/>
      <dgm:spPr/>
      <dgm:t>
        <a:bodyPr/>
        <a:lstStyle/>
        <a:p>
          <a:r>
            <a:rPr lang="pl-PL" noProof="0" dirty="0"/>
            <a:t>CERT</a:t>
          </a:r>
          <a:endParaRPr lang="en-US" noProof="0" dirty="0"/>
        </a:p>
        <a:p>
          <a:r>
            <a:rPr lang="pl-PL" noProof="0" dirty="0"/>
            <a:t>Bank 1</a:t>
          </a:r>
          <a:endParaRPr lang="en-US" noProof="0" dirty="0"/>
        </a:p>
      </dgm:t>
    </dgm:pt>
    <dgm:pt modelId="{475C95F6-E580-442E-9744-9967EE1DFE50}" type="sibTrans" cxnId="{045F4D6B-8B08-4A5D-AE96-B70591C81301}">
      <dgm:prSet/>
      <dgm:spPr/>
      <dgm:t>
        <a:bodyPr/>
        <a:lstStyle/>
        <a:p>
          <a:endParaRPr lang="en-US" noProof="0" dirty="0"/>
        </a:p>
      </dgm:t>
    </dgm:pt>
    <dgm:pt modelId="{C182D28F-9899-4100-AC43-A63B2DA4BF22}" type="parTrans" cxnId="{045F4D6B-8B08-4A5D-AE96-B70591C81301}">
      <dgm:prSet/>
      <dgm:spPr/>
      <dgm:t>
        <a:bodyPr/>
        <a:lstStyle/>
        <a:p>
          <a:endParaRPr lang="en-US" noProof="0" dirty="0"/>
        </a:p>
      </dgm:t>
    </dgm:pt>
    <dgm:pt modelId="{D0107FB9-14C9-4D2B-A09C-6B9C3248A4DC}">
      <dgm:prSet phldrT="[Tekst]" custT="1"/>
      <dgm:spPr/>
      <dgm:t>
        <a:bodyPr spcFirstLastPara="0" vert="horz" wrap="square" lIns="60960" tIns="60960" rIns="60960" bIns="60960" numCol="1" spcCol="1270" anchor="ctr" anchorCtr="0"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Sectoral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CERT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(</a:t>
          </a:r>
          <a:r>
            <a:rPr lang="pl-PL" sz="1100" kern="1200" noProof="0">
              <a:latin typeface="Arial"/>
              <a:ea typeface="+mn-ea"/>
              <a:cs typeface="+mn-cs"/>
            </a:rPr>
            <a:t>Banking</a:t>
          </a:r>
          <a:r>
            <a:rPr lang="en-US" sz="1100" kern="1200" noProof="0">
              <a:latin typeface="Arial"/>
              <a:ea typeface="+mn-ea"/>
              <a:cs typeface="+mn-cs"/>
            </a:rPr>
            <a:t>)</a:t>
          </a:r>
          <a:endParaRPr lang="en-US" sz="1100" kern="1200" noProof="0" dirty="0">
            <a:latin typeface="Arial"/>
            <a:ea typeface="+mn-ea"/>
            <a:cs typeface="+mn-cs"/>
          </a:endParaRPr>
        </a:p>
      </dgm:t>
    </dgm:pt>
    <dgm:pt modelId="{3FBAFD42-78F5-4291-91BB-5141C9ECB960}" type="parTrans" cxnId="{C231373F-1504-480F-815A-E08BAB49BC18}">
      <dgm:prSet/>
      <dgm:spPr/>
      <dgm:t>
        <a:bodyPr/>
        <a:lstStyle/>
        <a:p>
          <a:endParaRPr lang="en-US" noProof="0" dirty="0"/>
        </a:p>
      </dgm:t>
    </dgm:pt>
    <dgm:pt modelId="{2D77744B-A16F-483F-9F3D-68822ACCB316}" type="sibTrans" cxnId="{C231373F-1504-480F-815A-E08BAB49BC18}">
      <dgm:prSet/>
      <dgm:spPr/>
      <dgm:t>
        <a:bodyPr/>
        <a:lstStyle/>
        <a:p>
          <a:endParaRPr lang="en-US" noProof="0" dirty="0"/>
        </a:p>
      </dgm:t>
    </dgm:pt>
    <dgm:pt modelId="{5EA8BE53-7F28-4803-ACAC-1C81848A96B5}">
      <dgm:prSet phldrT="[Tekst]" custT="1"/>
      <dgm:spPr/>
      <dgm:t>
        <a:bodyPr/>
        <a:lstStyle/>
        <a:p>
          <a:r>
            <a:rPr lang="pl-PL" sz="1000" noProof="0" dirty="0"/>
            <a:t>CERT</a:t>
          </a:r>
          <a:endParaRPr lang="en-US" sz="1000" noProof="0" dirty="0"/>
        </a:p>
        <a:p>
          <a:r>
            <a:rPr lang="en-US" sz="1000" noProof="0" dirty="0"/>
            <a:t>Energy</a:t>
          </a:r>
        </a:p>
      </dgm:t>
    </dgm:pt>
    <dgm:pt modelId="{D4A21187-A757-495B-8C02-5CFB4A8EE395}" type="parTrans" cxnId="{A051F2E4-BBF1-42B6-8555-F4148F9C94EF}">
      <dgm:prSet/>
      <dgm:spPr/>
      <dgm:t>
        <a:bodyPr/>
        <a:lstStyle/>
        <a:p>
          <a:endParaRPr lang="en-US" noProof="0" dirty="0"/>
        </a:p>
      </dgm:t>
    </dgm:pt>
    <dgm:pt modelId="{B454ECEE-6FD9-431F-8379-A0059B4E78BF}" type="sibTrans" cxnId="{A051F2E4-BBF1-42B6-8555-F4148F9C94EF}">
      <dgm:prSet/>
      <dgm:spPr/>
      <dgm:t>
        <a:bodyPr/>
        <a:lstStyle/>
        <a:p>
          <a:endParaRPr lang="en-US" noProof="0" dirty="0"/>
        </a:p>
      </dgm:t>
    </dgm:pt>
    <dgm:pt modelId="{177AE343-53CC-4A63-9764-14A49F2A967E}">
      <dgm:prSet phldrT="[Tekst]"/>
      <dgm:spPr/>
      <dgm:t>
        <a:bodyPr/>
        <a:lstStyle/>
        <a:p>
          <a:r>
            <a:rPr lang="pl-PL" noProof="0" dirty="0"/>
            <a:t>CERT</a:t>
          </a:r>
          <a:endParaRPr lang="en-US" noProof="0" dirty="0"/>
        </a:p>
        <a:p>
          <a:r>
            <a:rPr lang="en-US" noProof="0" dirty="0"/>
            <a:t>….</a:t>
          </a:r>
        </a:p>
      </dgm:t>
    </dgm:pt>
    <dgm:pt modelId="{85EBC27A-3C3B-4455-B297-FF13CC11D5D5}" type="parTrans" cxnId="{97B80314-B2A6-44D9-B25F-79D143A46764}">
      <dgm:prSet/>
      <dgm:spPr/>
      <dgm:t>
        <a:bodyPr/>
        <a:lstStyle/>
        <a:p>
          <a:endParaRPr lang="en-US" noProof="0" dirty="0"/>
        </a:p>
      </dgm:t>
    </dgm:pt>
    <dgm:pt modelId="{54069546-B212-4A01-8505-7E0F753F5D6D}" type="sibTrans" cxnId="{97B80314-B2A6-44D9-B25F-79D143A46764}">
      <dgm:prSet/>
      <dgm:spPr/>
      <dgm:t>
        <a:bodyPr/>
        <a:lstStyle/>
        <a:p>
          <a:endParaRPr lang="en-US" noProof="0" dirty="0"/>
        </a:p>
      </dgm:t>
    </dgm:pt>
    <dgm:pt modelId="{CDA8B11C-ADF5-4530-972E-A60AACA77732}">
      <dgm:prSet phldrT="[Tekst]" custT="1"/>
      <dgm:spPr/>
      <dgm:t>
        <a:bodyPr/>
        <a:lstStyle/>
        <a:p>
          <a:pPr algn="l"/>
          <a:r>
            <a:rPr lang="pl-PL" sz="1800" b="1" noProof="0" dirty="0"/>
            <a:t>Poziom </a:t>
          </a:r>
          <a:r>
            <a:rPr lang="en-US" sz="1800" b="1" noProof="0" dirty="0"/>
            <a:t>2</a:t>
          </a:r>
          <a:r>
            <a:rPr lang="en-US" sz="1800" noProof="0" dirty="0"/>
            <a:t> </a:t>
          </a:r>
          <a:r>
            <a:rPr lang="en-US" sz="1100" noProof="0" dirty="0"/>
            <a:t>–</a:t>
          </a:r>
          <a:r>
            <a:rPr lang="pl-PL" sz="1100" noProof="0" dirty="0"/>
            <a:t> </a:t>
          </a:r>
          <a:r>
            <a:rPr lang="pl-PL" sz="1200" b="1" noProof="0" dirty="0"/>
            <a:t>Operacyjny</a:t>
          </a:r>
          <a:r>
            <a:rPr lang="pl-PL" sz="1100" noProof="0" dirty="0"/>
            <a:t> – jednostki odpowiedzialne za współpracę/wymianę trans -  sektorową informacji o incydentach analizy i wsparcie sektorowe</a:t>
          </a:r>
          <a:endParaRPr lang="en-US" sz="1100" noProof="0" dirty="0"/>
        </a:p>
      </dgm:t>
    </dgm:pt>
    <dgm:pt modelId="{71DECCA6-E695-4B6E-BABB-6ACCE8F6BE44}" type="sibTrans" cxnId="{546A320B-B0E8-422C-9EB9-16300104B2DD}">
      <dgm:prSet/>
      <dgm:spPr/>
      <dgm:t>
        <a:bodyPr/>
        <a:lstStyle/>
        <a:p>
          <a:endParaRPr lang="en-US" noProof="0" dirty="0"/>
        </a:p>
      </dgm:t>
    </dgm:pt>
    <dgm:pt modelId="{A0469134-4296-476B-9789-D8A97C091DE7}" type="parTrans" cxnId="{546A320B-B0E8-422C-9EB9-16300104B2DD}">
      <dgm:prSet/>
      <dgm:spPr/>
      <dgm:t>
        <a:bodyPr/>
        <a:lstStyle/>
        <a:p>
          <a:endParaRPr lang="en-US" noProof="0" dirty="0"/>
        </a:p>
      </dgm:t>
    </dgm:pt>
    <dgm:pt modelId="{5BB5E4EA-B55D-4918-B77A-4235B79A58C0}">
      <dgm:prSet phldrT="[Tekst]" custT="1"/>
      <dgm:spPr/>
      <dgm:t>
        <a:bodyPr spcFirstLastPara="0" vert="horz" wrap="square" lIns="60960" tIns="60960" rIns="60960" bIns="60960" numCol="1" spcCol="1270" anchor="ctr" anchorCtr="0"/>
        <a:lstStyle/>
        <a:p>
          <a:r>
            <a:rPr lang="en-US" sz="1100" noProof="0" dirty="0"/>
            <a:t>Sectoral</a:t>
          </a:r>
        </a:p>
        <a:p>
          <a:r>
            <a:rPr lang="en-US" sz="1100" noProof="0" dirty="0"/>
            <a:t>CERT</a:t>
          </a:r>
        </a:p>
        <a:p>
          <a:r>
            <a:rPr lang="en-US" sz="1000" noProof="0" dirty="0"/>
            <a:t>(critical infrastructure)</a:t>
          </a:r>
        </a:p>
      </dgm:t>
    </dgm:pt>
    <dgm:pt modelId="{520A8747-43E8-4E02-A742-7CED207766E1}" type="sibTrans" cxnId="{5642C207-FC74-474E-9D7A-6DE1AB73C98A}">
      <dgm:prSet/>
      <dgm:spPr/>
      <dgm:t>
        <a:bodyPr/>
        <a:lstStyle/>
        <a:p>
          <a:endParaRPr lang="en-US" noProof="0" dirty="0"/>
        </a:p>
      </dgm:t>
    </dgm:pt>
    <dgm:pt modelId="{712438B0-9AE1-4BB4-9D98-9601444F000E}" type="parTrans" cxnId="{5642C207-FC74-474E-9D7A-6DE1AB73C98A}">
      <dgm:prSet/>
      <dgm:spPr/>
      <dgm:t>
        <a:bodyPr/>
        <a:lstStyle/>
        <a:p>
          <a:endParaRPr lang="en-US" noProof="0" dirty="0"/>
        </a:p>
      </dgm:t>
    </dgm:pt>
    <dgm:pt modelId="{ECE5CA4B-8D2D-4234-AF37-F6736A8D3289}">
      <dgm:prSet phldrT="[Tekst]" custT="1"/>
      <dgm:spPr/>
      <dgm:t>
        <a:bodyPr/>
        <a:lstStyle/>
        <a:p>
          <a:r>
            <a:rPr lang="en-US" sz="1600" b="1" noProof="0" dirty="0"/>
            <a:t>National</a:t>
          </a:r>
        </a:p>
        <a:p>
          <a:r>
            <a:rPr lang="en-US" sz="1600" b="1" noProof="0" dirty="0"/>
            <a:t>CERT</a:t>
          </a:r>
        </a:p>
      </dgm:t>
    </dgm:pt>
    <dgm:pt modelId="{394CE8BC-3801-40BE-8C87-EA524B84D26B}" type="sibTrans" cxnId="{81289D80-160E-457A-A985-A9D4EFD275D2}">
      <dgm:prSet/>
      <dgm:spPr/>
      <dgm:t>
        <a:bodyPr/>
        <a:lstStyle/>
        <a:p>
          <a:endParaRPr lang="en-US" noProof="0" dirty="0"/>
        </a:p>
      </dgm:t>
    </dgm:pt>
    <dgm:pt modelId="{AED4DAB8-699A-49E4-B1EA-2ED3CD4C582E}" type="parTrans" cxnId="{81289D80-160E-457A-A985-A9D4EFD275D2}">
      <dgm:prSet/>
      <dgm:spPr/>
      <dgm:t>
        <a:bodyPr/>
        <a:lstStyle/>
        <a:p>
          <a:endParaRPr lang="en-US" noProof="0" dirty="0"/>
        </a:p>
      </dgm:t>
    </dgm:pt>
    <dgm:pt modelId="{C7E29D19-F691-4024-9C62-DC6AAA6374F7}" type="pres">
      <dgm:prSet presAssocID="{B40361C4-DED7-4DF3-A476-87C65EB3A77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A58DEFF-81DC-44EC-BA69-9C7AD571F0C9}" type="pres">
      <dgm:prSet presAssocID="{B40361C4-DED7-4DF3-A476-87C65EB3A774}" presName="hierFlow" presStyleCnt="0"/>
      <dgm:spPr/>
      <dgm:t>
        <a:bodyPr/>
        <a:lstStyle/>
        <a:p>
          <a:endParaRPr lang="pl-PL"/>
        </a:p>
      </dgm:t>
    </dgm:pt>
    <dgm:pt modelId="{43F1FE80-F835-4859-9381-E68863640160}" type="pres">
      <dgm:prSet presAssocID="{B40361C4-DED7-4DF3-A476-87C65EB3A774}" presName="firstBuf" presStyleCnt="0"/>
      <dgm:spPr/>
      <dgm:t>
        <a:bodyPr/>
        <a:lstStyle/>
        <a:p>
          <a:endParaRPr lang="pl-PL"/>
        </a:p>
      </dgm:t>
    </dgm:pt>
    <dgm:pt modelId="{6E505EA1-7835-4EE2-AF5F-914764AC9395}" type="pres">
      <dgm:prSet presAssocID="{B40361C4-DED7-4DF3-A476-87C65EB3A77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00275A8-4753-49BA-B19E-569A59A2B5D7}" type="pres">
      <dgm:prSet presAssocID="{ECE5CA4B-8D2D-4234-AF37-F6736A8D3289}" presName="Name14" presStyleCnt="0"/>
      <dgm:spPr/>
      <dgm:t>
        <a:bodyPr/>
        <a:lstStyle/>
        <a:p>
          <a:endParaRPr lang="pl-PL"/>
        </a:p>
      </dgm:t>
    </dgm:pt>
    <dgm:pt modelId="{6AAF2629-F723-420E-B9FA-3180FBF41535}" type="pres">
      <dgm:prSet presAssocID="{ECE5CA4B-8D2D-4234-AF37-F6736A8D3289}" presName="level1Shape" presStyleLbl="node0" presStyleIdx="0" presStyleCnt="1" custLinFactNeighborY="1126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46E651E-7DE6-4BBB-9F13-B7BE3254D448}" type="pres">
      <dgm:prSet presAssocID="{ECE5CA4B-8D2D-4234-AF37-F6736A8D3289}" presName="hierChild2" presStyleCnt="0"/>
      <dgm:spPr/>
      <dgm:t>
        <a:bodyPr/>
        <a:lstStyle/>
        <a:p>
          <a:endParaRPr lang="pl-PL"/>
        </a:p>
      </dgm:t>
    </dgm:pt>
    <dgm:pt modelId="{1D2A842F-3C8E-49C5-9C22-54719BA6E0B4}" type="pres">
      <dgm:prSet presAssocID="{712438B0-9AE1-4BB4-9D98-9601444F000E}" presName="Name19" presStyleLbl="parChTrans1D2" presStyleIdx="0" presStyleCnt="4"/>
      <dgm:spPr/>
      <dgm:t>
        <a:bodyPr/>
        <a:lstStyle/>
        <a:p>
          <a:endParaRPr lang="pl-PL"/>
        </a:p>
      </dgm:t>
    </dgm:pt>
    <dgm:pt modelId="{4E593774-1C34-45CB-B778-031F8BD7F28A}" type="pres">
      <dgm:prSet presAssocID="{5BB5E4EA-B55D-4918-B77A-4235B79A58C0}" presName="Name21" presStyleCnt="0"/>
      <dgm:spPr/>
      <dgm:t>
        <a:bodyPr/>
        <a:lstStyle/>
        <a:p>
          <a:endParaRPr lang="pl-PL"/>
        </a:p>
      </dgm:t>
    </dgm:pt>
    <dgm:pt modelId="{FC4A828F-AAB8-4B58-8384-946BAFDA0FEB}" type="pres">
      <dgm:prSet presAssocID="{5BB5E4EA-B55D-4918-B77A-4235B79A58C0}" presName="level2Shape" presStyleLbl="node2" presStyleIdx="0" presStyleCnt="4" custLinFactNeighborY="43851"/>
      <dgm:spPr>
        <a:xfrm>
          <a:off x="2507100" y="1810730"/>
          <a:ext cx="1157901" cy="771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7047BCAB-26D0-4C73-899C-A7428EAE7618}" type="pres">
      <dgm:prSet presAssocID="{5BB5E4EA-B55D-4918-B77A-4235B79A58C0}" presName="hierChild3" presStyleCnt="0"/>
      <dgm:spPr/>
      <dgm:t>
        <a:bodyPr/>
        <a:lstStyle/>
        <a:p>
          <a:endParaRPr lang="pl-PL"/>
        </a:p>
      </dgm:t>
    </dgm:pt>
    <dgm:pt modelId="{EF24E9E3-F97E-4594-8E49-36E59F414DBB}" type="pres">
      <dgm:prSet presAssocID="{D4A21187-A757-495B-8C02-5CFB4A8EE395}" presName="Name19" presStyleLbl="parChTrans1D3" presStyleIdx="0" presStyleCnt="4"/>
      <dgm:spPr/>
      <dgm:t>
        <a:bodyPr/>
        <a:lstStyle/>
        <a:p>
          <a:endParaRPr lang="pl-PL"/>
        </a:p>
      </dgm:t>
    </dgm:pt>
    <dgm:pt modelId="{D40A8750-CB92-411C-B51C-057445A193D8}" type="pres">
      <dgm:prSet presAssocID="{5EA8BE53-7F28-4803-ACAC-1C81848A96B5}" presName="Name21" presStyleCnt="0"/>
      <dgm:spPr/>
      <dgm:t>
        <a:bodyPr/>
        <a:lstStyle/>
        <a:p>
          <a:endParaRPr lang="pl-PL"/>
        </a:p>
      </dgm:t>
    </dgm:pt>
    <dgm:pt modelId="{28A725F1-407D-45A4-86BB-AB1319EEA487}" type="pres">
      <dgm:prSet presAssocID="{5EA8BE53-7F28-4803-ACAC-1C81848A96B5}" presName="level2Shape" presStyleLbl="node3" presStyleIdx="0" presStyleCnt="4" custScaleY="47858" custLinFactNeighborY="77261"/>
      <dgm:spPr/>
      <dgm:t>
        <a:bodyPr/>
        <a:lstStyle/>
        <a:p>
          <a:endParaRPr lang="pl-PL"/>
        </a:p>
      </dgm:t>
    </dgm:pt>
    <dgm:pt modelId="{A9966020-6832-49B5-BB08-32A16A73ED22}" type="pres">
      <dgm:prSet presAssocID="{5EA8BE53-7F28-4803-ACAC-1C81848A96B5}" presName="hierChild3" presStyleCnt="0"/>
      <dgm:spPr/>
      <dgm:t>
        <a:bodyPr/>
        <a:lstStyle/>
        <a:p>
          <a:endParaRPr lang="pl-PL"/>
        </a:p>
      </dgm:t>
    </dgm:pt>
    <dgm:pt modelId="{F7A82A6E-3C18-434A-83A9-1CAFD0B255B3}" type="pres">
      <dgm:prSet presAssocID="{3FBAFD42-78F5-4291-91BB-5141C9ECB960}" presName="Name19" presStyleLbl="parChTrans1D2" presStyleIdx="1" presStyleCnt="4"/>
      <dgm:spPr/>
      <dgm:t>
        <a:bodyPr/>
        <a:lstStyle/>
        <a:p>
          <a:endParaRPr lang="pl-PL"/>
        </a:p>
      </dgm:t>
    </dgm:pt>
    <dgm:pt modelId="{46288AF8-4DD4-4CDA-B216-F3FE5BD28044}" type="pres">
      <dgm:prSet presAssocID="{D0107FB9-14C9-4D2B-A09C-6B9C3248A4DC}" presName="Name21" presStyleCnt="0"/>
      <dgm:spPr/>
      <dgm:t>
        <a:bodyPr/>
        <a:lstStyle/>
        <a:p>
          <a:endParaRPr lang="pl-PL"/>
        </a:p>
      </dgm:t>
    </dgm:pt>
    <dgm:pt modelId="{ABBF2DA8-BBA1-4630-8A93-5671BF35D7A9}" type="pres">
      <dgm:prSet presAssocID="{D0107FB9-14C9-4D2B-A09C-6B9C3248A4DC}" presName="level2Shape" presStyleLbl="node2" presStyleIdx="1" presStyleCnt="4" custLinFactNeighborY="43851"/>
      <dgm:spPr>
        <a:xfrm>
          <a:off x="4012372" y="1810730"/>
          <a:ext cx="1157901" cy="771934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EFBE9DA8-80FD-4AF7-A474-31F9206ECE4F}" type="pres">
      <dgm:prSet presAssocID="{D0107FB9-14C9-4D2B-A09C-6B9C3248A4DC}" presName="hierChild3" presStyleCnt="0"/>
      <dgm:spPr/>
      <dgm:t>
        <a:bodyPr/>
        <a:lstStyle/>
        <a:p>
          <a:endParaRPr lang="pl-PL"/>
        </a:p>
      </dgm:t>
    </dgm:pt>
    <dgm:pt modelId="{88FCCF32-82D6-4F50-BEF3-6B9A3306C932}" type="pres">
      <dgm:prSet presAssocID="{C182D28F-9899-4100-AC43-A63B2DA4BF22}" presName="Name19" presStyleLbl="parChTrans1D3" presStyleIdx="1" presStyleCnt="4"/>
      <dgm:spPr/>
      <dgm:t>
        <a:bodyPr/>
        <a:lstStyle/>
        <a:p>
          <a:endParaRPr lang="pl-PL"/>
        </a:p>
      </dgm:t>
    </dgm:pt>
    <dgm:pt modelId="{E0742A20-6DB9-4FD7-BB5C-0FB923346DFC}" type="pres">
      <dgm:prSet presAssocID="{F804D6A5-9F42-4D69-BFC2-0AE005DC6672}" presName="Name21" presStyleCnt="0"/>
      <dgm:spPr/>
      <dgm:t>
        <a:bodyPr/>
        <a:lstStyle/>
        <a:p>
          <a:endParaRPr lang="pl-PL"/>
        </a:p>
      </dgm:t>
    </dgm:pt>
    <dgm:pt modelId="{96C56F2D-5081-47BD-9B18-F841EAA81DB6}" type="pres">
      <dgm:prSet presAssocID="{F804D6A5-9F42-4D69-BFC2-0AE005DC6672}" presName="level2Shape" presStyleLbl="node3" presStyleIdx="1" presStyleCnt="4" custScaleY="54943" custLinFactNeighborY="73598"/>
      <dgm:spPr/>
      <dgm:t>
        <a:bodyPr/>
        <a:lstStyle/>
        <a:p>
          <a:endParaRPr lang="pl-PL"/>
        </a:p>
      </dgm:t>
    </dgm:pt>
    <dgm:pt modelId="{18FDF9F2-B6E2-464C-ACFC-A096D0EA4270}" type="pres">
      <dgm:prSet presAssocID="{F804D6A5-9F42-4D69-BFC2-0AE005DC6672}" presName="hierChild3" presStyleCnt="0"/>
      <dgm:spPr/>
      <dgm:t>
        <a:bodyPr/>
        <a:lstStyle/>
        <a:p>
          <a:endParaRPr lang="pl-PL"/>
        </a:p>
      </dgm:t>
    </dgm:pt>
    <dgm:pt modelId="{838572CE-CEB4-4747-95BF-5B6C4F8442BB}" type="pres">
      <dgm:prSet presAssocID="{6DBE937B-A241-4CDB-B9D6-3463C379801D}" presName="Name19" presStyleLbl="parChTrans1D2" presStyleIdx="2" presStyleCnt="4"/>
      <dgm:spPr/>
      <dgm:t>
        <a:bodyPr/>
        <a:lstStyle/>
        <a:p>
          <a:endParaRPr lang="pl-PL"/>
        </a:p>
      </dgm:t>
    </dgm:pt>
    <dgm:pt modelId="{1890AA91-E8CF-40F8-AA45-AA950169AB1D}" type="pres">
      <dgm:prSet presAssocID="{BEBED3EF-E790-41E1-89FA-CE6C951797AD}" presName="Name21" presStyleCnt="0"/>
      <dgm:spPr/>
      <dgm:t>
        <a:bodyPr/>
        <a:lstStyle/>
        <a:p>
          <a:endParaRPr lang="pl-PL"/>
        </a:p>
      </dgm:t>
    </dgm:pt>
    <dgm:pt modelId="{F93D7C1A-4B91-4FA8-9C2A-3810CCAF0015}" type="pres">
      <dgm:prSet presAssocID="{BEBED3EF-E790-41E1-89FA-CE6C951797AD}" presName="level2Shape" presStyleLbl="node2" presStyleIdx="2" presStyleCnt="4" custLinFactNeighborY="43851"/>
      <dgm:spPr/>
      <dgm:t>
        <a:bodyPr/>
        <a:lstStyle/>
        <a:p>
          <a:endParaRPr lang="pl-PL"/>
        </a:p>
      </dgm:t>
    </dgm:pt>
    <dgm:pt modelId="{CECA714A-EB35-4547-BE5D-9D27F694CD6F}" type="pres">
      <dgm:prSet presAssocID="{BEBED3EF-E790-41E1-89FA-CE6C951797AD}" presName="hierChild3" presStyleCnt="0"/>
      <dgm:spPr/>
      <dgm:t>
        <a:bodyPr/>
        <a:lstStyle/>
        <a:p>
          <a:endParaRPr lang="pl-PL"/>
        </a:p>
      </dgm:t>
    </dgm:pt>
    <dgm:pt modelId="{39804AF9-E3F0-462F-9A12-7515B08DD127}" type="pres">
      <dgm:prSet presAssocID="{85EBC27A-3C3B-4455-B297-FF13CC11D5D5}" presName="Name19" presStyleLbl="parChTrans1D3" presStyleIdx="2" presStyleCnt="4"/>
      <dgm:spPr/>
      <dgm:t>
        <a:bodyPr/>
        <a:lstStyle/>
        <a:p>
          <a:endParaRPr lang="pl-PL"/>
        </a:p>
      </dgm:t>
    </dgm:pt>
    <dgm:pt modelId="{E5DBC7C4-F6BA-4F27-8163-DF00E8AB2FC5}" type="pres">
      <dgm:prSet presAssocID="{177AE343-53CC-4A63-9764-14A49F2A967E}" presName="Name21" presStyleCnt="0"/>
      <dgm:spPr/>
      <dgm:t>
        <a:bodyPr/>
        <a:lstStyle/>
        <a:p>
          <a:endParaRPr lang="pl-PL"/>
        </a:p>
      </dgm:t>
    </dgm:pt>
    <dgm:pt modelId="{89CF1079-3C30-46BF-B576-3162D28FFD07}" type="pres">
      <dgm:prSet presAssocID="{177AE343-53CC-4A63-9764-14A49F2A967E}" presName="level2Shape" presStyleLbl="node3" presStyleIdx="2" presStyleCnt="4" custScaleY="49419" custLinFactNeighborY="73598"/>
      <dgm:spPr/>
      <dgm:t>
        <a:bodyPr/>
        <a:lstStyle/>
        <a:p>
          <a:endParaRPr lang="pl-PL"/>
        </a:p>
      </dgm:t>
    </dgm:pt>
    <dgm:pt modelId="{93325FBE-5365-4496-B236-770D8166ED69}" type="pres">
      <dgm:prSet presAssocID="{177AE343-53CC-4A63-9764-14A49F2A967E}" presName="hierChild3" presStyleCnt="0"/>
      <dgm:spPr/>
      <dgm:t>
        <a:bodyPr/>
        <a:lstStyle/>
        <a:p>
          <a:endParaRPr lang="pl-PL"/>
        </a:p>
      </dgm:t>
    </dgm:pt>
    <dgm:pt modelId="{87FAA724-0D6E-4BC1-9732-BEA859CEBD99}" type="pres">
      <dgm:prSet presAssocID="{07107DF4-5E77-447F-8DEF-6C6DF9FCAD16}" presName="Name19" presStyleLbl="parChTrans1D2" presStyleIdx="3" presStyleCnt="4"/>
      <dgm:spPr/>
      <dgm:t>
        <a:bodyPr/>
        <a:lstStyle/>
        <a:p>
          <a:endParaRPr lang="pl-PL"/>
        </a:p>
      </dgm:t>
    </dgm:pt>
    <dgm:pt modelId="{96936640-B756-4A5D-9BBE-F1CDBF405725}" type="pres">
      <dgm:prSet presAssocID="{DBB4B6CF-1F16-4E2D-B227-0EB74CEE0EAA}" presName="Name21" presStyleCnt="0"/>
      <dgm:spPr/>
      <dgm:t>
        <a:bodyPr/>
        <a:lstStyle/>
        <a:p>
          <a:endParaRPr lang="pl-PL"/>
        </a:p>
      </dgm:t>
    </dgm:pt>
    <dgm:pt modelId="{D3E8A373-C9D9-4905-B696-7B4DD92852A3}" type="pres">
      <dgm:prSet presAssocID="{DBB4B6CF-1F16-4E2D-B227-0EB74CEE0EAA}" presName="level2Shape" presStyleLbl="node2" presStyleIdx="3" presStyleCnt="4" custLinFactNeighborY="43851"/>
      <dgm:spPr/>
      <dgm:t>
        <a:bodyPr/>
        <a:lstStyle/>
        <a:p>
          <a:endParaRPr lang="pl-PL"/>
        </a:p>
      </dgm:t>
    </dgm:pt>
    <dgm:pt modelId="{7A9361B7-170C-409F-9379-B5FB331D7B02}" type="pres">
      <dgm:prSet presAssocID="{DBB4B6CF-1F16-4E2D-B227-0EB74CEE0EAA}" presName="hierChild3" presStyleCnt="0"/>
      <dgm:spPr/>
      <dgm:t>
        <a:bodyPr/>
        <a:lstStyle/>
        <a:p>
          <a:endParaRPr lang="pl-PL"/>
        </a:p>
      </dgm:t>
    </dgm:pt>
    <dgm:pt modelId="{612AADEC-D52C-4B76-9073-0EE10E2B73E5}" type="pres">
      <dgm:prSet presAssocID="{674EFCA0-66C9-42DC-8BD8-B544638982FD}" presName="Name19" presStyleLbl="parChTrans1D3" presStyleIdx="3" presStyleCnt="4"/>
      <dgm:spPr/>
      <dgm:t>
        <a:bodyPr/>
        <a:lstStyle/>
        <a:p>
          <a:endParaRPr lang="pl-PL"/>
        </a:p>
      </dgm:t>
    </dgm:pt>
    <dgm:pt modelId="{948688BD-CD3F-4E8B-AA5C-D2EE05EA68C8}" type="pres">
      <dgm:prSet presAssocID="{40268ADF-D0CE-47DC-A9B8-0E14D44861CD}" presName="Name21" presStyleCnt="0"/>
      <dgm:spPr/>
      <dgm:t>
        <a:bodyPr/>
        <a:lstStyle/>
        <a:p>
          <a:endParaRPr lang="pl-PL"/>
        </a:p>
      </dgm:t>
    </dgm:pt>
    <dgm:pt modelId="{6FB02C38-1C64-4AEE-8972-FB4AF71C79B8}" type="pres">
      <dgm:prSet presAssocID="{40268ADF-D0CE-47DC-A9B8-0E14D44861CD}" presName="level2Shape" presStyleLbl="node3" presStyleIdx="3" presStyleCnt="4" custScaleY="53924" custLinFactNeighborY="73598"/>
      <dgm:spPr/>
      <dgm:t>
        <a:bodyPr/>
        <a:lstStyle/>
        <a:p>
          <a:endParaRPr lang="pl-PL"/>
        </a:p>
      </dgm:t>
    </dgm:pt>
    <dgm:pt modelId="{77F51864-22CC-429E-8450-EE15F50164A3}" type="pres">
      <dgm:prSet presAssocID="{40268ADF-D0CE-47DC-A9B8-0E14D44861CD}" presName="hierChild3" presStyleCnt="0"/>
      <dgm:spPr/>
      <dgm:t>
        <a:bodyPr/>
        <a:lstStyle/>
        <a:p>
          <a:endParaRPr lang="pl-PL"/>
        </a:p>
      </dgm:t>
    </dgm:pt>
    <dgm:pt modelId="{ADD53B89-5A05-4158-A018-9D4F23E029CF}" type="pres">
      <dgm:prSet presAssocID="{B40361C4-DED7-4DF3-A476-87C65EB3A774}" presName="bgShapesFlow" presStyleCnt="0"/>
      <dgm:spPr/>
      <dgm:t>
        <a:bodyPr/>
        <a:lstStyle/>
        <a:p>
          <a:endParaRPr lang="pl-PL"/>
        </a:p>
      </dgm:t>
    </dgm:pt>
    <dgm:pt modelId="{F7F9D21E-35CD-47F5-9EEC-9C8E3E4CD393}" type="pres">
      <dgm:prSet presAssocID="{CDA8B11C-ADF5-4530-972E-A60AACA77732}" presName="rectComp" presStyleCnt="0"/>
      <dgm:spPr/>
      <dgm:t>
        <a:bodyPr/>
        <a:lstStyle/>
        <a:p>
          <a:endParaRPr lang="pl-PL"/>
        </a:p>
      </dgm:t>
    </dgm:pt>
    <dgm:pt modelId="{562E931B-1CBC-45E3-B22A-55C5455FF290}" type="pres">
      <dgm:prSet presAssocID="{CDA8B11C-ADF5-4530-972E-A60AACA77732}" presName="bgRect" presStyleLbl="bgShp" presStyleIdx="0" presStyleCnt="2" custScaleY="122117" custLinFactY="36155" custLinFactNeighborY="100000"/>
      <dgm:spPr/>
      <dgm:t>
        <a:bodyPr/>
        <a:lstStyle/>
        <a:p>
          <a:endParaRPr lang="pl-PL"/>
        </a:p>
      </dgm:t>
    </dgm:pt>
    <dgm:pt modelId="{4ACDE09B-9ED9-41A3-AE0A-7803748D8C12}" type="pres">
      <dgm:prSet presAssocID="{CDA8B11C-ADF5-4530-972E-A60AACA77732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06EB56-1EA3-464B-AD5B-F27A63EC0A9E}" type="pres">
      <dgm:prSet presAssocID="{CDA8B11C-ADF5-4530-972E-A60AACA77732}" presName="spComp" presStyleCnt="0"/>
      <dgm:spPr/>
      <dgm:t>
        <a:bodyPr/>
        <a:lstStyle/>
        <a:p>
          <a:endParaRPr lang="pl-PL"/>
        </a:p>
      </dgm:t>
    </dgm:pt>
    <dgm:pt modelId="{52F61471-E29E-4819-AF9A-B3483FF3FCE7}" type="pres">
      <dgm:prSet presAssocID="{CDA8B11C-ADF5-4530-972E-A60AACA77732}" presName="vSp" presStyleCnt="0"/>
      <dgm:spPr/>
      <dgm:t>
        <a:bodyPr/>
        <a:lstStyle/>
        <a:p>
          <a:endParaRPr lang="pl-PL"/>
        </a:p>
      </dgm:t>
    </dgm:pt>
    <dgm:pt modelId="{4952EE4F-EB55-490A-8DFB-89D8C6F9CD87}" type="pres">
      <dgm:prSet presAssocID="{CC139843-4A64-4B94-A086-B6A57C13173A}" presName="rectComp" presStyleCnt="0"/>
      <dgm:spPr/>
      <dgm:t>
        <a:bodyPr/>
        <a:lstStyle/>
        <a:p>
          <a:endParaRPr lang="pl-PL"/>
        </a:p>
      </dgm:t>
    </dgm:pt>
    <dgm:pt modelId="{A93488B7-A024-4D62-86BC-469255A3C172}" type="pres">
      <dgm:prSet presAssocID="{CC139843-4A64-4B94-A086-B6A57C13173A}" presName="bgRect" presStyleLbl="bgShp" presStyleIdx="1" presStyleCnt="2" custLinFactY="58375" custLinFactNeighborX="589" custLinFactNeighborY="100000"/>
      <dgm:spPr/>
      <dgm:t>
        <a:bodyPr/>
        <a:lstStyle/>
        <a:p>
          <a:endParaRPr lang="pl-PL"/>
        </a:p>
      </dgm:t>
    </dgm:pt>
    <dgm:pt modelId="{C24F0461-966A-44EC-9CA4-BD57C750613E}" type="pres">
      <dgm:prSet presAssocID="{CC139843-4A64-4B94-A086-B6A57C13173A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F2491D-D4E2-45FB-91CA-E3CC2555114B}" type="presOf" srcId="{07107DF4-5E77-447F-8DEF-6C6DF9FCAD16}" destId="{87FAA724-0D6E-4BC1-9732-BEA859CEBD99}" srcOrd="0" destOrd="0" presId="urn:microsoft.com/office/officeart/2005/8/layout/hierarchy6"/>
    <dgm:cxn modelId="{045F4D6B-8B08-4A5D-AE96-B70591C81301}" srcId="{D0107FB9-14C9-4D2B-A09C-6B9C3248A4DC}" destId="{F804D6A5-9F42-4D69-BFC2-0AE005DC6672}" srcOrd="0" destOrd="0" parTransId="{C182D28F-9899-4100-AC43-A63B2DA4BF22}" sibTransId="{475C95F6-E580-442E-9744-9967EE1DFE50}"/>
    <dgm:cxn modelId="{42790C2D-A5D7-4D7F-A615-6B0FE9CDEB1B}" type="presOf" srcId="{177AE343-53CC-4A63-9764-14A49F2A967E}" destId="{89CF1079-3C30-46BF-B576-3162D28FFD07}" srcOrd="0" destOrd="0" presId="urn:microsoft.com/office/officeart/2005/8/layout/hierarchy6"/>
    <dgm:cxn modelId="{3AE15826-4C2B-4E6A-90D3-B429775A697E}" srcId="{ECE5CA4B-8D2D-4234-AF37-F6736A8D3289}" destId="{BEBED3EF-E790-41E1-89FA-CE6C951797AD}" srcOrd="2" destOrd="0" parTransId="{6DBE937B-A241-4CDB-B9D6-3463C379801D}" sibTransId="{3897AB40-3B4E-4063-80EE-4A62E3AF4EA5}"/>
    <dgm:cxn modelId="{8BAA8D09-0DB1-46B6-93AA-AF5BB563CE15}" type="presOf" srcId="{674EFCA0-66C9-42DC-8BD8-B544638982FD}" destId="{612AADEC-D52C-4B76-9073-0EE10E2B73E5}" srcOrd="0" destOrd="0" presId="urn:microsoft.com/office/officeart/2005/8/layout/hierarchy6"/>
    <dgm:cxn modelId="{E70D4986-D61C-4101-9E65-CCD48FD686E1}" type="presOf" srcId="{712438B0-9AE1-4BB4-9D98-9601444F000E}" destId="{1D2A842F-3C8E-49C5-9C22-54719BA6E0B4}" srcOrd="0" destOrd="0" presId="urn:microsoft.com/office/officeart/2005/8/layout/hierarchy6"/>
    <dgm:cxn modelId="{2D530A36-6150-46E3-AC1C-E810FE5FDF43}" type="presOf" srcId="{ECE5CA4B-8D2D-4234-AF37-F6736A8D3289}" destId="{6AAF2629-F723-420E-B9FA-3180FBF41535}" srcOrd="0" destOrd="0" presId="urn:microsoft.com/office/officeart/2005/8/layout/hierarchy6"/>
    <dgm:cxn modelId="{0DC7E1CC-F11C-4902-A10C-74568D0F4D04}" type="presOf" srcId="{CDA8B11C-ADF5-4530-972E-A60AACA77732}" destId="{562E931B-1CBC-45E3-B22A-55C5455FF290}" srcOrd="0" destOrd="0" presId="urn:microsoft.com/office/officeart/2005/8/layout/hierarchy6"/>
    <dgm:cxn modelId="{23E440D2-F520-4A12-95CC-0341FD58760F}" type="presOf" srcId="{40268ADF-D0CE-47DC-A9B8-0E14D44861CD}" destId="{6FB02C38-1C64-4AEE-8972-FB4AF71C79B8}" srcOrd="0" destOrd="0" presId="urn:microsoft.com/office/officeart/2005/8/layout/hierarchy6"/>
    <dgm:cxn modelId="{A051F2E4-BBF1-42B6-8555-F4148F9C94EF}" srcId="{5BB5E4EA-B55D-4918-B77A-4235B79A58C0}" destId="{5EA8BE53-7F28-4803-ACAC-1C81848A96B5}" srcOrd="0" destOrd="0" parTransId="{D4A21187-A757-495B-8C02-5CFB4A8EE395}" sibTransId="{B454ECEE-6FD9-431F-8379-A0059B4E78BF}"/>
    <dgm:cxn modelId="{E0DD2D0B-BDDD-44CB-8D7C-EA56CEE65C94}" srcId="{B40361C4-DED7-4DF3-A476-87C65EB3A774}" destId="{CC139843-4A64-4B94-A086-B6A57C13173A}" srcOrd="2" destOrd="0" parTransId="{2F143444-27E5-4CBE-B95F-4184151B640F}" sibTransId="{E4EE9DCA-0403-4703-98B6-BD7451BE42FB}"/>
    <dgm:cxn modelId="{81289D80-160E-457A-A985-A9D4EFD275D2}" srcId="{B40361C4-DED7-4DF3-A476-87C65EB3A774}" destId="{ECE5CA4B-8D2D-4234-AF37-F6736A8D3289}" srcOrd="0" destOrd="0" parTransId="{AED4DAB8-699A-49E4-B1EA-2ED3CD4C582E}" sibTransId="{394CE8BC-3801-40BE-8C87-EA524B84D26B}"/>
    <dgm:cxn modelId="{9BB0AA8E-C194-4C9B-8882-F524ABC60D6D}" type="presOf" srcId="{B40361C4-DED7-4DF3-A476-87C65EB3A774}" destId="{C7E29D19-F691-4024-9C62-DC6AAA6374F7}" srcOrd="0" destOrd="0" presId="urn:microsoft.com/office/officeart/2005/8/layout/hierarchy6"/>
    <dgm:cxn modelId="{1AC23F48-FD55-46DA-B4AF-E3F86162F1DC}" type="presOf" srcId="{CC139843-4A64-4B94-A086-B6A57C13173A}" destId="{C24F0461-966A-44EC-9CA4-BD57C750613E}" srcOrd="1" destOrd="0" presId="urn:microsoft.com/office/officeart/2005/8/layout/hierarchy6"/>
    <dgm:cxn modelId="{876AF444-6817-4624-82B8-B5DA811AE5E5}" type="presOf" srcId="{DBB4B6CF-1F16-4E2D-B227-0EB74CEE0EAA}" destId="{D3E8A373-C9D9-4905-B696-7B4DD92852A3}" srcOrd="0" destOrd="0" presId="urn:microsoft.com/office/officeart/2005/8/layout/hierarchy6"/>
    <dgm:cxn modelId="{6189F482-C28E-441E-B77E-40AE16407EA6}" type="presOf" srcId="{C182D28F-9899-4100-AC43-A63B2DA4BF22}" destId="{88FCCF32-82D6-4F50-BEF3-6B9A3306C932}" srcOrd="0" destOrd="0" presId="urn:microsoft.com/office/officeart/2005/8/layout/hierarchy6"/>
    <dgm:cxn modelId="{16D1D730-46A5-4BA1-95C2-F3C069DA2C62}" type="presOf" srcId="{5BB5E4EA-B55D-4918-B77A-4235B79A58C0}" destId="{FC4A828F-AAB8-4B58-8384-946BAFDA0FEB}" srcOrd="0" destOrd="0" presId="urn:microsoft.com/office/officeart/2005/8/layout/hierarchy6"/>
    <dgm:cxn modelId="{7E5B1516-EF8B-45DA-8C55-A609DFD6139E}" srcId="{ECE5CA4B-8D2D-4234-AF37-F6736A8D3289}" destId="{DBB4B6CF-1F16-4E2D-B227-0EB74CEE0EAA}" srcOrd="3" destOrd="0" parTransId="{07107DF4-5E77-447F-8DEF-6C6DF9FCAD16}" sibTransId="{AD3CB587-484E-4783-AB4B-3CAEEB68422B}"/>
    <dgm:cxn modelId="{F82AE72F-6482-4EEC-9F31-BF61C6F21842}" type="presOf" srcId="{D4A21187-A757-495B-8C02-5CFB4A8EE395}" destId="{EF24E9E3-F97E-4594-8E49-36E59F414DBB}" srcOrd="0" destOrd="0" presId="urn:microsoft.com/office/officeart/2005/8/layout/hierarchy6"/>
    <dgm:cxn modelId="{6C42CAB9-E51E-45AD-BE71-CEA50A09D1E5}" type="presOf" srcId="{F804D6A5-9F42-4D69-BFC2-0AE005DC6672}" destId="{96C56F2D-5081-47BD-9B18-F841EAA81DB6}" srcOrd="0" destOrd="0" presId="urn:microsoft.com/office/officeart/2005/8/layout/hierarchy6"/>
    <dgm:cxn modelId="{237D44B6-D3CA-4172-8028-1874F5FC2F87}" type="presOf" srcId="{D0107FB9-14C9-4D2B-A09C-6B9C3248A4DC}" destId="{ABBF2DA8-BBA1-4630-8A93-5671BF35D7A9}" srcOrd="0" destOrd="0" presId="urn:microsoft.com/office/officeart/2005/8/layout/hierarchy6"/>
    <dgm:cxn modelId="{CEF369A6-4EB3-4AC3-BFE9-E4B3CB8666AB}" srcId="{DBB4B6CF-1F16-4E2D-B227-0EB74CEE0EAA}" destId="{40268ADF-D0CE-47DC-A9B8-0E14D44861CD}" srcOrd="0" destOrd="0" parTransId="{674EFCA0-66C9-42DC-8BD8-B544638982FD}" sibTransId="{85D3F87A-47A8-4235-B741-2EB463E6FC42}"/>
    <dgm:cxn modelId="{54BB08DD-99C7-4C80-BD6C-EC7D12CC20A5}" type="presOf" srcId="{5EA8BE53-7F28-4803-ACAC-1C81848A96B5}" destId="{28A725F1-407D-45A4-86BB-AB1319EEA487}" srcOrd="0" destOrd="0" presId="urn:microsoft.com/office/officeart/2005/8/layout/hierarchy6"/>
    <dgm:cxn modelId="{5642C207-FC74-474E-9D7A-6DE1AB73C98A}" srcId="{ECE5CA4B-8D2D-4234-AF37-F6736A8D3289}" destId="{5BB5E4EA-B55D-4918-B77A-4235B79A58C0}" srcOrd="0" destOrd="0" parTransId="{712438B0-9AE1-4BB4-9D98-9601444F000E}" sibTransId="{520A8747-43E8-4E02-A742-7CED207766E1}"/>
    <dgm:cxn modelId="{5E104A1F-EEC6-4292-A51C-6B368A6CACE9}" type="presOf" srcId="{85EBC27A-3C3B-4455-B297-FF13CC11D5D5}" destId="{39804AF9-E3F0-462F-9A12-7515B08DD127}" srcOrd="0" destOrd="0" presId="urn:microsoft.com/office/officeart/2005/8/layout/hierarchy6"/>
    <dgm:cxn modelId="{C231373F-1504-480F-815A-E08BAB49BC18}" srcId="{ECE5CA4B-8D2D-4234-AF37-F6736A8D3289}" destId="{D0107FB9-14C9-4D2B-A09C-6B9C3248A4DC}" srcOrd="1" destOrd="0" parTransId="{3FBAFD42-78F5-4291-91BB-5141C9ECB960}" sibTransId="{2D77744B-A16F-483F-9F3D-68822ACCB316}"/>
    <dgm:cxn modelId="{546A320B-B0E8-422C-9EB9-16300104B2DD}" srcId="{B40361C4-DED7-4DF3-A476-87C65EB3A774}" destId="{CDA8B11C-ADF5-4530-972E-A60AACA77732}" srcOrd="1" destOrd="0" parTransId="{A0469134-4296-476B-9789-D8A97C091DE7}" sibTransId="{71DECCA6-E695-4B6E-BABB-6ACCE8F6BE44}"/>
    <dgm:cxn modelId="{EA789123-C47E-4C29-8EEA-DE9358E904BC}" type="presOf" srcId="{BEBED3EF-E790-41E1-89FA-CE6C951797AD}" destId="{F93D7C1A-4B91-4FA8-9C2A-3810CCAF0015}" srcOrd="0" destOrd="0" presId="urn:microsoft.com/office/officeart/2005/8/layout/hierarchy6"/>
    <dgm:cxn modelId="{09802D1A-25FA-487A-BC82-0B01B01E0CF5}" type="presOf" srcId="{CC139843-4A64-4B94-A086-B6A57C13173A}" destId="{A93488B7-A024-4D62-86BC-469255A3C172}" srcOrd="0" destOrd="0" presId="urn:microsoft.com/office/officeart/2005/8/layout/hierarchy6"/>
    <dgm:cxn modelId="{9F543E8F-4FA4-4B94-9E08-6AB4E276D0E4}" type="presOf" srcId="{6DBE937B-A241-4CDB-B9D6-3463C379801D}" destId="{838572CE-CEB4-4747-95BF-5B6C4F8442BB}" srcOrd="0" destOrd="0" presId="urn:microsoft.com/office/officeart/2005/8/layout/hierarchy6"/>
    <dgm:cxn modelId="{97B80314-B2A6-44D9-B25F-79D143A46764}" srcId="{BEBED3EF-E790-41E1-89FA-CE6C951797AD}" destId="{177AE343-53CC-4A63-9764-14A49F2A967E}" srcOrd="0" destOrd="0" parTransId="{85EBC27A-3C3B-4455-B297-FF13CC11D5D5}" sibTransId="{54069546-B212-4A01-8505-7E0F753F5D6D}"/>
    <dgm:cxn modelId="{DBF14976-A79E-400E-8232-C740807269A4}" type="presOf" srcId="{3FBAFD42-78F5-4291-91BB-5141C9ECB960}" destId="{F7A82A6E-3C18-434A-83A9-1CAFD0B255B3}" srcOrd="0" destOrd="0" presId="urn:microsoft.com/office/officeart/2005/8/layout/hierarchy6"/>
    <dgm:cxn modelId="{5D222CCE-890F-4A71-AC5F-FEA0113E78A5}" type="presOf" srcId="{CDA8B11C-ADF5-4530-972E-A60AACA77732}" destId="{4ACDE09B-9ED9-41A3-AE0A-7803748D8C12}" srcOrd="1" destOrd="0" presId="urn:microsoft.com/office/officeart/2005/8/layout/hierarchy6"/>
    <dgm:cxn modelId="{5CFE45AE-FF96-444A-BD68-621DC78D5AC8}" type="presParOf" srcId="{C7E29D19-F691-4024-9C62-DC6AAA6374F7}" destId="{1A58DEFF-81DC-44EC-BA69-9C7AD571F0C9}" srcOrd="0" destOrd="0" presId="urn:microsoft.com/office/officeart/2005/8/layout/hierarchy6"/>
    <dgm:cxn modelId="{5FA8CF20-5584-49B2-890F-943D0009119C}" type="presParOf" srcId="{1A58DEFF-81DC-44EC-BA69-9C7AD571F0C9}" destId="{43F1FE80-F835-4859-9381-E68863640160}" srcOrd="0" destOrd="0" presId="urn:microsoft.com/office/officeart/2005/8/layout/hierarchy6"/>
    <dgm:cxn modelId="{2AF432D5-1D87-486A-88EF-464DB095088C}" type="presParOf" srcId="{1A58DEFF-81DC-44EC-BA69-9C7AD571F0C9}" destId="{6E505EA1-7835-4EE2-AF5F-914764AC9395}" srcOrd="1" destOrd="0" presId="urn:microsoft.com/office/officeart/2005/8/layout/hierarchy6"/>
    <dgm:cxn modelId="{323DC1DE-781F-45C2-A298-CEAFF38F1991}" type="presParOf" srcId="{6E505EA1-7835-4EE2-AF5F-914764AC9395}" destId="{500275A8-4753-49BA-B19E-569A59A2B5D7}" srcOrd="0" destOrd="0" presId="urn:microsoft.com/office/officeart/2005/8/layout/hierarchy6"/>
    <dgm:cxn modelId="{B600E75C-07F8-426D-84C8-E9366D68C965}" type="presParOf" srcId="{500275A8-4753-49BA-B19E-569A59A2B5D7}" destId="{6AAF2629-F723-420E-B9FA-3180FBF41535}" srcOrd="0" destOrd="0" presId="urn:microsoft.com/office/officeart/2005/8/layout/hierarchy6"/>
    <dgm:cxn modelId="{3254CF0E-C756-4B6D-A2E3-2B8980350E11}" type="presParOf" srcId="{500275A8-4753-49BA-B19E-569A59A2B5D7}" destId="{946E651E-7DE6-4BBB-9F13-B7BE3254D448}" srcOrd="1" destOrd="0" presId="urn:microsoft.com/office/officeart/2005/8/layout/hierarchy6"/>
    <dgm:cxn modelId="{D80F3EA1-62A3-4BE0-A06C-546F1CFF38F6}" type="presParOf" srcId="{946E651E-7DE6-4BBB-9F13-B7BE3254D448}" destId="{1D2A842F-3C8E-49C5-9C22-54719BA6E0B4}" srcOrd="0" destOrd="0" presId="urn:microsoft.com/office/officeart/2005/8/layout/hierarchy6"/>
    <dgm:cxn modelId="{1071634D-11E2-40A1-9DC6-0215FB8F4B2C}" type="presParOf" srcId="{946E651E-7DE6-4BBB-9F13-B7BE3254D448}" destId="{4E593774-1C34-45CB-B778-031F8BD7F28A}" srcOrd="1" destOrd="0" presId="urn:microsoft.com/office/officeart/2005/8/layout/hierarchy6"/>
    <dgm:cxn modelId="{58655F24-1E5D-47F5-B727-24692FA9CCAE}" type="presParOf" srcId="{4E593774-1C34-45CB-B778-031F8BD7F28A}" destId="{FC4A828F-AAB8-4B58-8384-946BAFDA0FEB}" srcOrd="0" destOrd="0" presId="urn:microsoft.com/office/officeart/2005/8/layout/hierarchy6"/>
    <dgm:cxn modelId="{691B6ABC-BD61-4C2F-90E3-F182169BD13E}" type="presParOf" srcId="{4E593774-1C34-45CB-B778-031F8BD7F28A}" destId="{7047BCAB-26D0-4C73-899C-A7428EAE7618}" srcOrd="1" destOrd="0" presId="urn:microsoft.com/office/officeart/2005/8/layout/hierarchy6"/>
    <dgm:cxn modelId="{2B52DC58-7462-4D14-8E1A-DFB7058D4D3E}" type="presParOf" srcId="{7047BCAB-26D0-4C73-899C-A7428EAE7618}" destId="{EF24E9E3-F97E-4594-8E49-36E59F414DBB}" srcOrd="0" destOrd="0" presId="urn:microsoft.com/office/officeart/2005/8/layout/hierarchy6"/>
    <dgm:cxn modelId="{3B8EA9B4-2307-4BCE-8DB6-915652E815A6}" type="presParOf" srcId="{7047BCAB-26D0-4C73-899C-A7428EAE7618}" destId="{D40A8750-CB92-411C-B51C-057445A193D8}" srcOrd="1" destOrd="0" presId="urn:microsoft.com/office/officeart/2005/8/layout/hierarchy6"/>
    <dgm:cxn modelId="{675292E8-DC0E-49B1-BEFA-86176386C720}" type="presParOf" srcId="{D40A8750-CB92-411C-B51C-057445A193D8}" destId="{28A725F1-407D-45A4-86BB-AB1319EEA487}" srcOrd="0" destOrd="0" presId="urn:microsoft.com/office/officeart/2005/8/layout/hierarchy6"/>
    <dgm:cxn modelId="{F651B327-4A5A-4592-81C2-4A901D624EC9}" type="presParOf" srcId="{D40A8750-CB92-411C-B51C-057445A193D8}" destId="{A9966020-6832-49B5-BB08-32A16A73ED22}" srcOrd="1" destOrd="0" presId="urn:microsoft.com/office/officeart/2005/8/layout/hierarchy6"/>
    <dgm:cxn modelId="{90E36F38-1B1C-4CB5-8202-CFC1AC993D07}" type="presParOf" srcId="{946E651E-7DE6-4BBB-9F13-B7BE3254D448}" destId="{F7A82A6E-3C18-434A-83A9-1CAFD0B255B3}" srcOrd="2" destOrd="0" presId="urn:microsoft.com/office/officeart/2005/8/layout/hierarchy6"/>
    <dgm:cxn modelId="{1ADEF00E-24E7-4939-9F23-9D4B017E392C}" type="presParOf" srcId="{946E651E-7DE6-4BBB-9F13-B7BE3254D448}" destId="{46288AF8-4DD4-4CDA-B216-F3FE5BD28044}" srcOrd="3" destOrd="0" presId="urn:microsoft.com/office/officeart/2005/8/layout/hierarchy6"/>
    <dgm:cxn modelId="{7C9E0C7A-C942-4A03-8CAB-836547853BE9}" type="presParOf" srcId="{46288AF8-4DD4-4CDA-B216-F3FE5BD28044}" destId="{ABBF2DA8-BBA1-4630-8A93-5671BF35D7A9}" srcOrd="0" destOrd="0" presId="urn:microsoft.com/office/officeart/2005/8/layout/hierarchy6"/>
    <dgm:cxn modelId="{EB5BA686-8EBB-4A98-AD14-7398C71FDBE7}" type="presParOf" srcId="{46288AF8-4DD4-4CDA-B216-F3FE5BD28044}" destId="{EFBE9DA8-80FD-4AF7-A474-31F9206ECE4F}" srcOrd="1" destOrd="0" presId="urn:microsoft.com/office/officeart/2005/8/layout/hierarchy6"/>
    <dgm:cxn modelId="{B9EDA229-4031-40E7-B0A6-0D9AE89A51D6}" type="presParOf" srcId="{EFBE9DA8-80FD-4AF7-A474-31F9206ECE4F}" destId="{88FCCF32-82D6-4F50-BEF3-6B9A3306C932}" srcOrd="0" destOrd="0" presId="urn:microsoft.com/office/officeart/2005/8/layout/hierarchy6"/>
    <dgm:cxn modelId="{767F7126-8E0D-4110-8EC4-612C68188FE9}" type="presParOf" srcId="{EFBE9DA8-80FD-4AF7-A474-31F9206ECE4F}" destId="{E0742A20-6DB9-4FD7-BB5C-0FB923346DFC}" srcOrd="1" destOrd="0" presId="urn:microsoft.com/office/officeart/2005/8/layout/hierarchy6"/>
    <dgm:cxn modelId="{18D0C540-8BF8-4888-8F70-823EFB3DAFBD}" type="presParOf" srcId="{E0742A20-6DB9-4FD7-BB5C-0FB923346DFC}" destId="{96C56F2D-5081-47BD-9B18-F841EAA81DB6}" srcOrd="0" destOrd="0" presId="urn:microsoft.com/office/officeart/2005/8/layout/hierarchy6"/>
    <dgm:cxn modelId="{33C3F2A3-5D61-4650-A110-1965481F67C0}" type="presParOf" srcId="{E0742A20-6DB9-4FD7-BB5C-0FB923346DFC}" destId="{18FDF9F2-B6E2-464C-ACFC-A096D0EA4270}" srcOrd="1" destOrd="0" presId="urn:microsoft.com/office/officeart/2005/8/layout/hierarchy6"/>
    <dgm:cxn modelId="{E7EEC740-6AA2-45DC-9D34-273117FEEE0D}" type="presParOf" srcId="{946E651E-7DE6-4BBB-9F13-B7BE3254D448}" destId="{838572CE-CEB4-4747-95BF-5B6C4F8442BB}" srcOrd="4" destOrd="0" presId="urn:microsoft.com/office/officeart/2005/8/layout/hierarchy6"/>
    <dgm:cxn modelId="{AE56EA40-F40B-4BE0-8732-975E462ED9AC}" type="presParOf" srcId="{946E651E-7DE6-4BBB-9F13-B7BE3254D448}" destId="{1890AA91-E8CF-40F8-AA45-AA950169AB1D}" srcOrd="5" destOrd="0" presId="urn:microsoft.com/office/officeart/2005/8/layout/hierarchy6"/>
    <dgm:cxn modelId="{F866C116-BED4-4809-B8FB-C4B1CD12BB35}" type="presParOf" srcId="{1890AA91-E8CF-40F8-AA45-AA950169AB1D}" destId="{F93D7C1A-4B91-4FA8-9C2A-3810CCAF0015}" srcOrd="0" destOrd="0" presId="urn:microsoft.com/office/officeart/2005/8/layout/hierarchy6"/>
    <dgm:cxn modelId="{1011D7D6-76F7-401D-BA79-BB4DA4090D15}" type="presParOf" srcId="{1890AA91-E8CF-40F8-AA45-AA950169AB1D}" destId="{CECA714A-EB35-4547-BE5D-9D27F694CD6F}" srcOrd="1" destOrd="0" presId="urn:microsoft.com/office/officeart/2005/8/layout/hierarchy6"/>
    <dgm:cxn modelId="{915C6E1F-909A-4ADE-9529-F9B8B5CF905A}" type="presParOf" srcId="{CECA714A-EB35-4547-BE5D-9D27F694CD6F}" destId="{39804AF9-E3F0-462F-9A12-7515B08DD127}" srcOrd="0" destOrd="0" presId="urn:microsoft.com/office/officeart/2005/8/layout/hierarchy6"/>
    <dgm:cxn modelId="{B6967FFF-34DF-44C1-B1F7-307D47EE08B5}" type="presParOf" srcId="{CECA714A-EB35-4547-BE5D-9D27F694CD6F}" destId="{E5DBC7C4-F6BA-4F27-8163-DF00E8AB2FC5}" srcOrd="1" destOrd="0" presId="urn:microsoft.com/office/officeart/2005/8/layout/hierarchy6"/>
    <dgm:cxn modelId="{05697497-79F1-4301-908B-DE278C967CE7}" type="presParOf" srcId="{E5DBC7C4-F6BA-4F27-8163-DF00E8AB2FC5}" destId="{89CF1079-3C30-46BF-B576-3162D28FFD07}" srcOrd="0" destOrd="0" presId="urn:microsoft.com/office/officeart/2005/8/layout/hierarchy6"/>
    <dgm:cxn modelId="{62D2CE62-E7F6-4FE5-8C7A-95455C602ADB}" type="presParOf" srcId="{E5DBC7C4-F6BA-4F27-8163-DF00E8AB2FC5}" destId="{93325FBE-5365-4496-B236-770D8166ED69}" srcOrd="1" destOrd="0" presId="urn:microsoft.com/office/officeart/2005/8/layout/hierarchy6"/>
    <dgm:cxn modelId="{96158B53-A02A-4434-9D4E-9B1D14A5B941}" type="presParOf" srcId="{946E651E-7DE6-4BBB-9F13-B7BE3254D448}" destId="{87FAA724-0D6E-4BC1-9732-BEA859CEBD99}" srcOrd="6" destOrd="0" presId="urn:microsoft.com/office/officeart/2005/8/layout/hierarchy6"/>
    <dgm:cxn modelId="{B290006B-BCB3-4BAB-83B0-8BA2E616CA9C}" type="presParOf" srcId="{946E651E-7DE6-4BBB-9F13-B7BE3254D448}" destId="{96936640-B756-4A5D-9BBE-F1CDBF405725}" srcOrd="7" destOrd="0" presId="urn:microsoft.com/office/officeart/2005/8/layout/hierarchy6"/>
    <dgm:cxn modelId="{F0D66C49-B074-44AB-AA3C-7A91FA24A170}" type="presParOf" srcId="{96936640-B756-4A5D-9BBE-F1CDBF405725}" destId="{D3E8A373-C9D9-4905-B696-7B4DD92852A3}" srcOrd="0" destOrd="0" presId="urn:microsoft.com/office/officeart/2005/8/layout/hierarchy6"/>
    <dgm:cxn modelId="{F226D905-5385-4076-A879-B900E89A70B1}" type="presParOf" srcId="{96936640-B756-4A5D-9BBE-F1CDBF405725}" destId="{7A9361B7-170C-409F-9379-B5FB331D7B02}" srcOrd="1" destOrd="0" presId="urn:microsoft.com/office/officeart/2005/8/layout/hierarchy6"/>
    <dgm:cxn modelId="{69BDA97C-7CB3-4AEC-B41E-B3E8D3F0D57D}" type="presParOf" srcId="{7A9361B7-170C-409F-9379-B5FB331D7B02}" destId="{612AADEC-D52C-4B76-9073-0EE10E2B73E5}" srcOrd="0" destOrd="0" presId="urn:microsoft.com/office/officeart/2005/8/layout/hierarchy6"/>
    <dgm:cxn modelId="{7B6BB62F-8E4C-4BD4-97B9-1169FCBDAD39}" type="presParOf" srcId="{7A9361B7-170C-409F-9379-B5FB331D7B02}" destId="{948688BD-CD3F-4E8B-AA5C-D2EE05EA68C8}" srcOrd="1" destOrd="0" presId="urn:microsoft.com/office/officeart/2005/8/layout/hierarchy6"/>
    <dgm:cxn modelId="{3F7CBF81-1DBC-41F3-9DC1-A60E4D235AEB}" type="presParOf" srcId="{948688BD-CD3F-4E8B-AA5C-D2EE05EA68C8}" destId="{6FB02C38-1C64-4AEE-8972-FB4AF71C79B8}" srcOrd="0" destOrd="0" presId="urn:microsoft.com/office/officeart/2005/8/layout/hierarchy6"/>
    <dgm:cxn modelId="{921891C8-E9DD-42E2-A843-704E6336457B}" type="presParOf" srcId="{948688BD-CD3F-4E8B-AA5C-D2EE05EA68C8}" destId="{77F51864-22CC-429E-8450-EE15F50164A3}" srcOrd="1" destOrd="0" presId="urn:microsoft.com/office/officeart/2005/8/layout/hierarchy6"/>
    <dgm:cxn modelId="{885545EF-5E50-4633-937C-0CC60E59C564}" type="presParOf" srcId="{C7E29D19-F691-4024-9C62-DC6AAA6374F7}" destId="{ADD53B89-5A05-4158-A018-9D4F23E029CF}" srcOrd="1" destOrd="0" presId="urn:microsoft.com/office/officeart/2005/8/layout/hierarchy6"/>
    <dgm:cxn modelId="{82AF32B6-8BF9-4FFD-844A-C62798195CE2}" type="presParOf" srcId="{ADD53B89-5A05-4158-A018-9D4F23E029CF}" destId="{F7F9D21E-35CD-47F5-9EEC-9C8E3E4CD393}" srcOrd="0" destOrd="0" presId="urn:microsoft.com/office/officeart/2005/8/layout/hierarchy6"/>
    <dgm:cxn modelId="{E137AC38-9F43-4D97-86C6-1B7834A32081}" type="presParOf" srcId="{F7F9D21E-35CD-47F5-9EEC-9C8E3E4CD393}" destId="{562E931B-1CBC-45E3-B22A-55C5455FF290}" srcOrd="0" destOrd="0" presId="urn:microsoft.com/office/officeart/2005/8/layout/hierarchy6"/>
    <dgm:cxn modelId="{9B506F52-3A98-4232-B3C8-3C879EE237F7}" type="presParOf" srcId="{F7F9D21E-35CD-47F5-9EEC-9C8E3E4CD393}" destId="{4ACDE09B-9ED9-41A3-AE0A-7803748D8C12}" srcOrd="1" destOrd="0" presId="urn:microsoft.com/office/officeart/2005/8/layout/hierarchy6"/>
    <dgm:cxn modelId="{1998837B-689B-4206-8D7F-FF0B2AE6078F}" type="presParOf" srcId="{ADD53B89-5A05-4158-A018-9D4F23E029CF}" destId="{B706EB56-1EA3-464B-AD5B-F27A63EC0A9E}" srcOrd="1" destOrd="0" presId="urn:microsoft.com/office/officeart/2005/8/layout/hierarchy6"/>
    <dgm:cxn modelId="{6B9463E4-2991-40F8-BB0E-CFFAE082E75E}" type="presParOf" srcId="{B706EB56-1EA3-464B-AD5B-F27A63EC0A9E}" destId="{52F61471-E29E-4819-AF9A-B3483FF3FCE7}" srcOrd="0" destOrd="0" presId="urn:microsoft.com/office/officeart/2005/8/layout/hierarchy6"/>
    <dgm:cxn modelId="{80E1C51D-2F64-4CAC-A3A8-5806BFF2F98F}" type="presParOf" srcId="{ADD53B89-5A05-4158-A018-9D4F23E029CF}" destId="{4952EE4F-EB55-490A-8DFB-89D8C6F9CD87}" srcOrd="2" destOrd="0" presId="urn:microsoft.com/office/officeart/2005/8/layout/hierarchy6"/>
    <dgm:cxn modelId="{648131D6-0ED6-4E71-B9C6-57C318D7A62F}" type="presParOf" srcId="{4952EE4F-EB55-490A-8DFB-89D8C6F9CD87}" destId="{A93488B7-A024-4D62-86BC-469255A3C172}" srcOrd="0" destOrd="0" presId="urn:microsoft.com/office/officeart/2005/8/layout/hierarchy6"/>
    <dgm:cxn modelId="{5F881ADD-9365-4DE5-82EA-09F56D4B4CF7}" type="presParOf" srcId="{4952EE4F-EB55-490A-8DFB-89D8C6F9CD87}" destId="{C24F0461-966A-44EC-9CA4-BD57C75061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488B7-A024-4D62-86BC-469255A3C172}">
      <dsp:nvSpPr>
        <dsp:cNvPr id="0" name=""/>
        <dsp:cNvSpPr/>
      </dsp:nvSpPr>
      <dsp:spPr>
        <a:xfrm>
          <a:off x="0" y="3104390"/>
          <a:ext cx="8349936" cy="92632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Poziom </a:t>
          </a:r>
          <a:r>
            <a:rPr lang="en-US" sz="1800" b="1" kern="1200" noProof="0" dirty="0"/>
            <a:t>3</a:t>
          </a:r>
          <a:r>
            <a:rPr lang="en-US" sz="1800" kern="1200" noProof="0" dirty="0"/>
            <a:t> </a:t>
          </a:r>
          <a:r>
            <a:rPr lang="en-US" sz="1200" kern="1200" noProof="0" dirty="0"/>
            <a:t>– </a:t>
          </a:r>
          <a:r>
            <a:rPr lang="pl-PL" sz="1200" b="1" kern="1200" noProof="0" dirty="0"/>
            <a:t>Techniczny</a:t>
          </a:r>
          <a:r>
            <a:rPr lang="pl-PL" sz="1100" kern="1200" noProof="0" dirty="0"/>
            <a:t> – jednostki bezpośrednio odpowiedzialne na monitorowanie bezpieczeństwa i zarządzanie incydentami</a:t>
          </a:r>
          <a:endParaRPr lang="en-US" sz="1100" kern="1200" noProof="0" dirty="0"/>
        </a:p>
      </dsp:txBody>
      <dsp:txXfrm>
        <a:off x="0" y="3104390"/>
        <a:ext cx="2504980" cy="926321"/>
      </dsp:txXfrm>
    </dsp:sp>
    <dsp:sp modelId="{562E931B-1CBC-45E3-B22A-55C5455FF290}">
      <dsp:nvSpPr>
        <dsp:cNvPr id="0" name=""/>
        <dsp:cNvSpPr/>
      </dsp:nvSpPr>
      <dsp:spPr>
        <a:xfrm>
          <a:off x="0" y="1945221"/>
          <a:ext cx="8349936" cy="113119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/>
            <a:t>Poziom </a:t>
          </a:r>
          <a:r>
            <a:rPr lang="en-US" sz="1800" b="1" kern="1200" noProof="0" dirty="0"/>
            <a:t>2</a:t>
          </a:r>
          <a:r>
            <a:rPr lang="en-US" sz="1800" kern="1200" noProof="0" dirty="0"/>
            <a:t> </a:t>
          </a:r>
          <a:r>
            <a:rPr lang="en-US" sz="1100" kern="1200" noProof="0" dirty="0"/>
            <a:t>–</a:t>
          </a:r>
          <a:r>
            <a:rPr lang="pl-PL" sz="1100" kern="1200" noProof="0" dirty="0"/>
            <a:t> </a:t>
          </a:r>
          <a:r>
            <a:rPr lang="pl-PL" sz="1200" b="1" kern="1200" noProof="0" dirty="0"/>
            <a:t>Operacyjny</a:t>
          </a:r>
          <a:r>
            <a:rPr lang="pl-PL" sz="1100" kern="1200" noProof="0" dirty="0"/>
            <a:t> – jednostki odpowiedzialne za współpracę/wymianę trans -  sektorową informacji o incydentach analizy i wsparcie sektorowe</a:t>
          </a:r>
          <a:endParaRPr lang="en-US" sz="1100" kern="1200" noProof="0" dirty="0"/>
        </a:p>
      </dsp:txBody>
      <dsp:txXfrm>
        <a:off x="0" y="1945221"/>
        <a:ext cx="2504980" cy="1131195"/>
      </dsp:txXfrm>
    </dsp:sp>
    <dsp:sp modelId="{6AAF2629-F723-420E-B9FA-3180FBF41535}">
      <dsp:nvSpPr>
        <dsp:cNvPr id="0" name=""/>
        <dsp:cNvSpPr/>
      </dsp:nvSpPr>
      <dsp:spPr>
        <a:xfrm>
          <a:off x="4765008" y="848141"/>
          <a:ext cx="1157901" cy="7719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National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/>
            <a:t>CERT</a:t>
          </a:r>
        </a:p>
      </dsp:txBody>
      <dsp:txXfrm>
        <a:off x="4787617" y="870750"/>
        <a:ext cx="1112683" cy="726716"/>
      </dsp:txXfrm>
    </dsp:sp>
    <dsp:sp modelId="{1D2A842F-3C8E-49C5-9C22-54719BA6E0B4}">
      <dsp:nvSpPr>
        <dsp:cNvPr id="0" name=""/>
        <dsp:cNvSpPr/>
      </dsp:nvSpPr>
      <dsp:spPr>
        <a:xfrm>
          <a:off x="3086051" y="1620075"/>
          <a:ext cx="2257907" cy="560316"/>
        </a:xfrm>
        <a:custGeom>
          <a:avLst/>
          <a:gdLst/>
          <a:ahLst/>
          <a:cxnLst/>
          <a:rect l="0" t="0" r="0" b="0"/>
          <a:pathLst>
            <a:path>
              <a:moveTo>
                <a:pt x="2257907" y="0"/>
              </a:moveTo>
              <a:lnTo>
                <a:pt x="2257907" y="280158"/>
              </a:lnTo>
              <a:lnTo>
                <a:pt x="0" y="280158"/>
              </a:lnTo>
              <a:lnTo>
                <a:pt x="0" y="56031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A828F-AAB8-4B58-8384-946BAFDA0FEB}">
      <dsp:nvSpPr>
        <dsp:cNvPr id="0" name=""/>
        <dsp:cNvSpPr/>
      </dsp:nvSpPr>
      <dsp:spPr>
        <a:xfrm>
          <a:off x="2507100" y="2180391"/>
          <a:ext cx="1157901" cy="7719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/>
            <a:t>Sectoral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/>
            <a:t>CERT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/>
            <a:t>(critical infrastructure)</a:t>
          </a:r>
        </a:p>
      </dsp:txBody>
      <dsp:txXfrm>
        <a:off x="2529709" y="2203000"/>
        <a:ext cx="1112683" cy="726716"/>
      </dsp:txXfrm>
    </dsp:sp>
    <dsp:sp modelId="{EF24E9E3-F97E-4594-8E49-36E59F414DBB}">
      <dsp:nvSpPr>
        <dsp:cNvPr id="0" name=""/>
        <dsp:cNvSpPr/>
      </dsp:nvSpPr>
      <dsp:spPr>
        <a:xfrm>
          <a:off x="3040331" y="2952325"/>
          <a:ext cx="91440" cy="566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676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725F1-407D-45A4-86BB-AB1319EEA487}">
      <dsp:nvSpPr>
        <dsp:cNvPr id="0" name=""/>
        <dsp:cNvSpPr/>
      </dsp:nvSpPr>
      <dsp:spPr>
        <a:xfrm>
          <a:off x="2507100" y="3519002"/>
          <a:ext cx="1157901" cy="3694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noProof="0" dirty="0"/>
            <a:t>CERT</a:t>
          </a:r>
          <a:endParaRPr lang="en-US" sz="1000" kern="1200" noProof="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/>
            <a:t>Energy</a:t>
          </a:r>
        </a:p>
      </dsp:txBody>
      <dsp:txXfrm>
        <a:off x="2517920" y="3529822"/>
        <a:ext cx="1136261" cy="347792"/>
      </dsp:txXfrm>
    </dsp:sp>
    <dsp:sp modelId="{F7A82A6E-3C18-434A-83A9-1CAFD0B255B3}">
      <dsp:nvSpPr>
        <dsp:cNvPr id="0" name=""/>
        <dsp:cNvSpPr/>
      </dsp:nvSpPr>
      <dsp:spPr>
        <a:xfrm>
          <a:off x="4591323" y="1620075"/>
          <a:ext cx="752635" cy="560316"/>
        </a:xfrm>
        <a:custGeom>
          <a:avLst/>
          <a:gdLst/>
          <a:ahLst/>
          <a:cxnLst/>
          <a:rect l="0" t="0" r="0" b="0"/>
          <a:pathLst>
            <a:path>
              <a:moveTo>
                <a:pt x="752635" y="0"/>
              </a:moveTo>
              <a:lnTo>
                <a:pt x="752635" y="280158"/>
              </a:lnTo>
              <a:lnTo>
                <a:pt x="0" y="280158"/>
              </a:lnTo>
              <a:lnTo>
                <a:pt x="0" y="56031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F2DA8-BBA1-4630-8A93-5671BF35D7A9}">
      <dsp:nvSpPr>
        <dsp:cNvPr id="0" name=""/>
        <dsp:cNvSpPr/>
      </dsp:nvSpPr>
      <dsp:spPr>
        <a:xfrm>
          <a:off x="4012372" y="2180391"/>
          <a:ext cx="1157901" cy="7719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Sectoral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CERT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noProof="0">
              <a:latin typeface="Arial"/>
              <a:ea typeface="+mn-ea"/>
              <a:cs typeface="+mn-cs"/>
            </a:rPr>
            <a:t>(</a:t>
          </a:r>
          <a:r>
            <a:rPr lang="pl-PL" sz="1100" kern="1200" noProof="0">
              <a:latin typeface="Arial"/>
              <a:ea typeface="+mn-ea"/>
              <a:cs typeface="+mn-cs"/>
            </a:rPr>
            <a:t>Banking</a:t>
          </a:r>
          <a:r>
            <a:rPr lang="en-US" sz="1100" kern="1200" noProof="0">
              <a:latin typeface="Arial"/>
              <a:ea typeface="+mn-ea"/>
              <a:cs typeface="+mn-cs"/>
            </a:rPr>
            <a:t>)</a:t>
          </a:r>
          <a:endParaRPr lang="en-US" sz="1100" kern="1200" noProof="0" dirty="0">
            <a:latin typeface="Arial"/>
            <a:ea typeface="+mn-ea"/>
            <a:cs typeface="+mn-cs"/>
          </a:endParaRPr>
        </a:p>
      </dsp:txBody>
      <dsp:txXfrm>
        <a:off x="4034981" y="2203000"/>
        <a:ext cx="1112683" cy="726716"/>
      </dsp:txXfrm>
    </dsp:sp>
    <dsp:sp modelId="{88FCCF32-82D6-4F50-BEF3-6B9A3306C932}">
      <dsp:nvSpPr>
        <dsp:cNvPr id="0" name=""/>
        <dsp:cNvSpPr/>
      </dsp:nvSpPr>
      <dsp:spPr>
        <a:xfrm>
          <a:off x="4545603" y="2952325"/>
          <a:ext cx="91440" cy="53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4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56F2D-5081-47BD-9B18-F841EAA81DB6}">
      <dsp:nvSpPr>
        <dsp:cNvPr id="0" name=""/>
        <dsp:cNvSpPr/>
      </dsp:nvSpPr>
      <dsp:spPr>
        <a:xfrm>
          <a:off x="4012372" y="3490726"/>
          <a:ext cx="1157901" cy="4241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noProof="0" dirty="0"/>
            <a:t>CERT</a:t>
          </a:r>
          <a:endParaRPr lang="en-US" sz="900" kern="1200" noProof="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noProof="0" dirty="0"/>
            <a:t>Bank 1</a:t>
          </a:r>
          <a:endParaRPr lang="en-US" sz="900" kern="1200" noProof="0" dirty="0"/>
        </a:p>
      </dsp:txBody>
      <dsp:txXfrm>
        <a:off x="4024794" y="3503148"/>
        <a:ext cx="1133057" cy="399279"/>
      </dsp:txXfrm>
    </dsp:sp>
    <dsp:sp modelId="{838572CE-CEB4-4747-95BF-5B6C4F8442BB}">
      <dsp:nvSpPr>
        <dsp:cNvPr id="0" name=""/>
        <dsp:cNvSpPr/>
      </dsp:nvSpPr>
      <dsp:spPr>
        <a:xfrm>
          <a:off x="5343959" y="1620075"/>
          <a:ext cx="752635" cy="56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58"/>
              </a:lnTo>
              <a:lnTo>
                <a:pt x="752635" y="280158"/>
              </a:lnTo>
              <a:lnTo>
                <a:pt x="752635" y="56031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D7C1A-4B91-4FA8-9C2A-3810CCAF0015}">
      <dsp:nvSpPr>
        <dsp:cNvPr id="0" name=""/>
        <dsp:cNvSpPr/>
      </dsp:nvSpPr>
      <dsp:spPr>
        <a:xfrm>
          <a:off x="5517644" y="2180391"/>
          <a:ext cx="1157901" cy="7719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/>
            <a:t>…</a:t>
          </a:r>
        </a:p>
      </dsp:txBody>
      <dsp:txXfrm>
        <a:off x="5540253" y="2203000"/>
        <a:ext cx="1112683" cy="726716"/>
      </dsp:txXfrm>
    </dsp:sp>
    <dsp:sp modelId="{39804AF9-E3F0-462F-9A12-7515B08DD127}">
      <dsp:nvSpPr>
        <dsp:cNvPr id="0" name=""/>
        <dsp:cNvSpPr/>
      </dsp:nvSpPr>
      <dsp:spPr>
        <a:xfrm>
          <a:off x="6050874" y="2952325"/>
          <a:ext cx="91440" cy="53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4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F1079-3C30-46BF-B576-3162D28FFD07}">
      <dsp:nvSpPr>
        <dsp:cNvPr id="0" name=""/>
        <dsp:cNvSpPr/>
      </dsp:nvSpPr>
      <dsp:spPr>
        <a:xfrm>
          <a:off x="5517644" y="3490726"/>
          <a:ext cx="1157901" cy="3814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noProof="0" dirty="0"/>
            <a:t>CERT</a:t>
          </a:r>
          <a:endParaRPr lang="en-US" sz="900" kern="1200" noProof="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/>
            <a:t>….</a:t>
          </a:r>
        </a:p>
      </dsp:txBody>
      <dsp:txXfrm>
        <a:off x="5528817" y="3501899"/>
        <a:ext cx="1135555" cy="359136"/>
      </dsp:txXfrm>
    </dsp:sp>
    <dsp:sp modelId="{87FAA724-0D6E-4BC1-9732-BEA859CEBD99}">
      <dsp:nvSpPr>
        <dsp:cNvPr id="0" name=""/>
        <dsp:cNvSpPr/>
      </dsp:nvSpPr>
      <dsp:spPr>
        <a:xfrm>
          <a:off x="5343959" y="1620075"/>
          <a:ext cx="2257907" cy="56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58"/>
              </a:lnTo>
              <a:lnTo>
                <a:pt x="2257907" y="280158"/>
              </a:lnTo>
              <a:lnTo>
                <a:pt x="2257907" y="560316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8A373-C9D9-4905-B696-7B4DD92852A3}">
      <dsp:nvSpPr>
        <dsp:cNvPr id="0" name=""/>
        <dsp:cNvSpPr/>
      </dsp:nvSpPr>
      <dsp:spPr>
        <a:xfrm>
          <a:off x="7022915" y="2180391"/>
          <a:ext cx="1157901" cy="7719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/>
            <a:t>Sectoral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/>
            <a:t>CERT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/>
            <a:t>(government)</a:t>
          </a:r>
        </a:p>
      </dsp:txBody>
      <dsp:txXfrm>
        <a:off x="7045524" y="2203000"/>
        <a:ext cx="1112683" cy="726716"/>
      </dsp:txXfrm>
    </dsp:sp>
    <dsp:sp modelId="{612AADEC-D52C-4B76-9073-0EE10E2B73E5}">
      <dsp:nvSpPr>
        <dsp:cNvPr id="0" name=""/>
        <dsp:cNvSpPr/>
      </dsp:nvSpPr>
      <dsp:spPr>
        <a:xfrm>
          <a:off x="7556146" y="2952325"/>
          <a:ext cx="91440" cy="53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40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2C38-1C64-4AEE-8972-FB4AF71C79B8}">
      <dsp:nvSpPr>
        <dsp:cNvPr id="0" name=""/>
        <dsp:cNvSpPr/>
      </dsp:nvSpPr>
      <dsp:spPr>
        <a:xfrm>
          <a:off x="7022915" y="3490726"/>
          <a:ext cx="1157901" cy="4162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noProof="0" dirty="0"/>
            <a:t>CERT</a:t>
          </a:r>
          <a:endParaRPr lang="en-US" sz="900" kern="1200" noProof="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/>
            <a:t>Government</a:t>
          </a:r>
        </a:p>
      </dsp:txBody>
      <dsp:txXfrm>
        <a:off x="7035107" y="3502918"/>
        <a:ext cx="1133517" cy="391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A2D6D-7C31-4ADA-AB3B-831B36A0E506}" type="datetimeFigureOut">
              <a:rPr lang="pl-PL" smtClean="0"/>
              <a:t>05.05.2018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0F75-6793-4FFF-80A3-A6D47D7F71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5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Dotkliwość kar jest znaczna: w zależności od ciężaru gatunkowego naruszenia kara może wynieść do 10 lub do 20 mln euro, bądź do 2% lub 4% rocznego obrotu przedsiębiorstwa.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60F75-6793-4FFF-80A3-A6D47D7F71B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70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Randomowe skanowania</a:t>
            </a:r>
          </a:p>
          <a:p>
            <a:r>
              <a:rPr lang="pl-PL" dirty="0"/>
              <a:t>Przeszukiwanie portali</a:t>
            </a:r>
            <a:r>
              <a:rPr lang="pl-PL" baseline="0" dirty="0"/>
              <a:t> społecznościowych</a:t>
            </a:r>
          </a:p>
          <a:p>
            <a:r>
              <a:rPr lang="pl-PL" baseline="0" dirty="0"/>
              <a:t>Ataki dużej skali często pomijają </a:t>
            </a:r>
            <a:r>
              <a:rPr lang="pl-PL" baseline="0" dirty="0" err="1"/>
              <a:t>faze</a:t>
            </a:r>
            <a:r>
              <a:rPr lang="pl-PL" baseline="0" dirty="0"/>
              <a:t> rozpoznania, pierwsza jest faza dostarczenia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60F75-6793-4FFF-80A3-A6D47D7F71B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Przygotowania</a:t>
            </a:r>
            <a:r>
              <a:rPr lang="pl-PL" baseline="0" dirty="0"/>
              <a:t> – tygodnie, miesiące,</a:t>
            </a:r>
          </a:p>
          <a:p>
            <a:r>
              <a:rPr lang="pl-PL" baseline="0" dirty="0"/>
              <a:t>Incydent – kilka sekund, minut</a:t>
            </a:r>
          </a:p>
          <a:p>
            <a:r>
              <a:rPr lang="pl-PL" baseline="0" dirty="0"/>
              <a:t>Cel – uśpienie i oczekiwanie na właściwy moment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60F75-6793-4FFF-80A3-A6D47D7F71B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63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Przygotowania</a:t>
            </a:r>
            <a:r>
              <a:rPr lang="pl-PL" baseline="0" dirty="0"/>
              <a:t> – tygodnie, miesiące,</a:t>
            </a:r>
          </a:p>
          <a:p>
            <a:r>
              <a:rPr lang="pl-PL" baseline="0" dirty="0"/>
              <a:t>Incydent – kilka sekund, minut</a:t>
            </a:r>
          </a:p>
          <a:p>
            <a:r>
              <a:rPr lang="pl-PL" baseline="0" dirty="0"/>
              <a:t>Cel – uśpienie i oczekiwanie na właściwy moment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60F75-6793-4FFF-80A3-A6D47D7F71B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7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8819" y="5410201"/>
            <a:ext cx="931892" cy="365125"/>
          </a:xfrm>
        </p:spPr>
        <p:txBody>
          <a:bodyPr/>
          <a:lstStyle/>
          <a:p>
            <a:fld id="{02EE520D-A7E4-4BB8-91C3-6BB474A9066A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3" y="5410201"/>
            <a:ext cx="6936195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45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29059" y="6244790"/>
            <a:ext cx="971061" cy="365125"/>
          </a:xfrm>
        </p:spPr>
        <p:txBody>
          <a:bodyPr/>
          <a:lstStyle/>
          <a:p>
            <a:fld id="{1E9A8499-7BFA-4E6E-83E0-607D052E5BA0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6261937"/>
            <a:ext cx="7954666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</a:p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6244788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3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75897" y="6234153"/>
            <a:ext cx="1024223" cy="365125"/>
          </a:xfrm>
        </p:spPr>
        <p:txBody>
          <a:bodyPr/>
          <a:lstStyle/>
          <a:p>
            <a:fld id="{203120AD-DA46-4400-9997-C3D7E794FE62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6261933"/>
            <a:ext cx="7901504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6234151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90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33367" y="6212887"/>
            <a:ext cx="1066754" cy="365125"/>
          </a:xfrm>
        </p:spPr>
        <p:txBody>
          <a:bodyPr/>
          <a:lstStyle/>
          <a:p>
            <a:fld id="{C20A64F9-6F9E-4340-A6B1-87D3E50CF201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6230034"/>
            <a:ext cx="7858975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6212885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79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01469" y="5883276"/>
            <a:ext cx="1098651" cy="365125"/>
          </a:xfrm>
        </p:spPr>
        <p:txBody>
          <a:bodyPr/>
          <a:lstStyle/>
          <a:p>
            <a:fld id="{31A33AB2-253A-4AC0-B516-6C89B468C744}" type="datetime1">
              <a:rPr lang="pl-PL" smtClean="0"/>
              <a:t>05.05.2018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5900423"/>
            <a:ext cx="7827076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60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05777" y="6223520"/>
            <a:ext cx="1194344" cy="365125"/>
          </a:xfrm>
        </p:spPr>
        <p:txBody>
          <a:bodyPr/>
          <a:lstStyle/>
          <a:p>
            <a:fld id="{374E7FF8-E77A-4421-BBAB-AC973053BD62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8192" y="6240667"/>
            <a:ext cx="7731385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6223518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43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82493" y="6170367"/>
            <a:ext cx="1417628" cy="365125"/>
          </a:xfrm>
        </p:spPr>
        <p:txBody>
          <a:bodyPr/>
          <a:lstStyle/>
          <a:p>
            <a:fld id="{9C80917E-C5AA-4836-9E0A-16120500B6A4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8192" y="6176881"/>
            <a:ext cx="7508101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6170365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5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135190"/>
            <a:ext cx="9905999" cy="389346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8185" y="6159717"/>
            <a:ext cx="1321935" cy="365125"/>
          </a:xfrm>
        </p:spPr>
        <p:txBody>
          <a:bodyPr/>
          <a:lstStyle/>
          <a:p>
            <a:fld id="{96D8D429-580D-477B-871B-E94A26D21B30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159715"/>
            <a:ext cx="7660572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6159715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6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65535" y="6244788"/>
            <a:ext cx="1534586" cy="365125"/>
          </a:xfrm>
        </p:spPr>
        <p:txBody>
          <a:bodyPr/>
          <a:lstStyle/>
          <a:p>
            <a:fld id="{BA5DE808-8081-4097-AFB2-90C846CA22D9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40669"/>
            <a:ext cx="7447924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6244786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98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99451" y="5883276"/>
            <a:ext cx="1300670" cy="365125"/>
          </a:xfrm>
        </p:spPr>
        <p:txBody>
          <a:bodyPr/>
          <a:lstStyle/>
          <a:p>
            <a:fld id="{0FDB95E0-6369-4030-BD47-1C1143FD18B0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5889790"/>
            <a:ext cx="7625059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51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01469" y="5883276"/>
            <a:ext cx="1098651" cy="365125"/>
          </a:xfrm>
        </p:spPr>
        <p:txBody>
          <a:bodyPr/>
          <a:lstStyle/>
          <a:p>
            <a:fld id="{BF347F74-0B7C-4D41-8375-3D9FC1B096F9}" type="datetime1">
              <a:rPr lang="pl-PL" smtClean="0"/>
              <a:t>05.05.2018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8192" y="5889790"/>
            <a:ext cx="7827076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4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24753" y="5883276"/>
            <a:ext cx="875368" cy="365125"/>
          </a:xfrm>
        </p:spPr>
        <p:txBody>
          <a:bodyPr/>
          <a:lstStyle/>
          <a:p>
            <a:fld id="{3CED954E-31B7-4C57-AC8D-C3047290BC9B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8192" y="5900423"/>
            <a:ext cx="8020236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35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22735" y="5883276"/>
            <a:ext cx="1077386" cy="365125"/>
          </a:xfrm>
        </p:spPr>
        <p:txBody>
          <a:bodyPr/>
          <a:lstStyle/>
          <a:p>
            <a:fld id="{6235835E-920C-468C-A245-EBF26ACB80F0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8192" y="5900423"/>
            <a:ext cx="7848343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</a:p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8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24753" y="6266050"/>
            <a:ext cx="875368" cy="365125"/>
          </a:xfrm>
        </p:spPr>
        <p:txBody>
          <a:bodyPr/>
          <a:lstStyle/>
          <a:p>
            <a:fld id="{14DA1B83-3E57-4E67-9CA6-9BEAAD5B7E20}" type="datetime1">
              <a:rPr lang="pl-PL" smtClean="0"/>
              <a:t>05.05.2018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6293830"/>
            <a:ext cx="8050361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6266048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6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29059" y="6287321"/>
            <a:ext cx="971061" cy="365125"/>
          </a:xfrm>
        </p:spPr>
        <p:txBody>
          <a:bodyPr/>
          <a:lstStyle/>
          <a:p>
            <a:fld id="{8438E192-DDB4-4C41-A50D-83A382CAACA7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8192" y="6315101"/>
            <a:ext cx="7954666" cy="365125"/>
          </a:xfrm>
        </p:spPr>
        <p:txBody>
          <a:bodyPr/>
          <a:lstStyle/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6287319"/>
            <a:ext cx="771089" cy="365125"/>
          </a:xfrm>
        </p:spPr>
        <p:txBody>
          <a:bodyPr/>
          <a:lstStyle/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41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1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135191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4941" y="6329849"/>
            <a:ext cx="1535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D642-FA54-4D15-A209-1E02C42AECC1}" type="datetime1">
              <a:rPr lang="pl-PL" smtClean="0"/>
              <a:t>05.05.2018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192" y="6335403"/>
            <a:ext cx="7385786" cy="387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Machine Learning – moda czy rzeczywista korzyść w </a:t>
            </a:r>
            <a:r>
              <a:rPr lang="pl-PL" dirty="0" err="1" smtClean="0"/>
              <a:t>cyberbezpieczeństwie</a:t>
            </a:r>
            <a:r>
              <a:rPr lang="pl-PL" dirty="0" smtClean="0"/>
              <a:t> infrastruktury krytycznej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6329847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68E4-1BB4-4497-BD9E-D5042F7346ED}" type="slidenum">
              <a:rPr lang="pl-PL" smtClean="0"/>
              <a:t>‹#›</a:t>
            </a:fld>
            <a:endParaRPr lang="pl-PL"/>
          </a:p>
        </p:txBody>
      </p:sp>
      <p:pic>
        <p:nvPicPr>
          <p:cNvPr id="48" name="Obraz 4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41" y="-136610"/>
            <a:ext cx="2379004" cy="986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-3169"/>
            <a:ext cx="1856600" cy="621686"/>
          </a:xfrm>
          <a:prstGeom prst="rect">
            <a:avLst/>
          </a:prstGeom>
        </p:spPr>
      </p:pic>
      <p:sp>
        <p:nvSpPr>
          <p:cNvPr id="54" name="Symbol zastępczy stopki 3"/>
          <p:cNvSpPr txBox="1">
            <a:spLocks/>
          </p:cNvSpPr>
          <p:nvPr userDrawn="1"/>
        </p:nvSpPr>
        <p:spPr>
          <a:xfrm>
            <a:off x="1141412" y="6368253"/>
            <a:ext cx="7660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45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6424" y="2848707"/>
            <a:ext cx="9713063" cy="907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002060"/>
                </a:solidFill>
              </a:rPr>
              <a:t>Machine Learning </a:t>
            </a:r>
            <a:r>
              <a:rPr lang="pl-PL" sz="5400" b="1" dirty="0" smtClean="0">
                <a:solidFill>
                  <a:srgbClr val="002060"/>
                </a:solidFill>
              </a:rPr>
              <a:t/>
            </a:r>
            <a:br>
              <a:rPr lang="pl-PL" sz="54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moda </a:t>
            </a:r>
            <a:r>
              <a:rPr lang="pl-PL" sz="2000" b="1" dirty="0">
                <a:solidFill>
                  <a:srgbClr val="002060"/>
                </a:solidFill>
              </a:rPr>
              <a:t>czy rzeczywista korzyść w </a:t>
            </a:r>
            <a:r>
              <a:rPr lang="pl-PL" sz="2000" b="1" dirty="0" err="1">
                <a:solidFill>
                  <a:srgbClr val="002060"/>
                </a:solidFill>
              </a:rPr>
              <a:t>cyberbezpieczeństwie</a:t>
            </a:r>
            <a:r>
              <a:rPr lang="pl-PL" sz="2000" b="1" dirty="0">
                <a:solidFill>
                  <a:srgbClr val="002060"/>
                </a:solidFill>
              </a:rPr>
              <a:t> infrastruktury krytycznej</a:t>
            </a:r>
            <a:endParaRPr lang="pl-PL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76425" y="4714301"/>
            <a:ext cx="6055464" cy="1335625"/>
          </a:xfrm>
        </p:spPr>
        <p:txBody>
          <a:bodyPr>
            <a:normAutofit fontScale="70000" lnSpcReduction="20000"/>
          </a:bodyPr>
          <a:lstStyle/>
          <a:p>
            <a:r>
              <a:rPr lang="pl-PL" sz="2200" b="1" i="1" dirty="0">
                <a:solidFill>
                  <a:srgbClr val="002060"/>
                </a:solidFill>
              </a:rPr>
              <a:t>Albert Borowski</a:t>
            </a:r>
          </a:p>
          <a:p>
            <a:r>
              <a:rPr lang="pl-PL" sz="2200" i="1" dirty="0">
                <a:solidFill>
                  <a:srgbClr val="002060"/>
                </a:solidFill>
              </a:rPr>
              <a:t>Dyrektor Pionu </a:t>
            </a:r>
            <a:r>
              <a:rPr lang="pl-PL" sz="2200" i="1" dirty="0" err="1">
                <a:solidFill>
                  <a:srgbClr val="002060"/>
                </a:solidFill>
              </a:rPr>
              <a:t>Cyberbezpieczeństwa</a:t>
            </a:r>
            <a:r>
              <a:rPr lang="pl-PL" sz="2200" i="1" dirty="0">
                <a:solidFill>
                  <a:srgbClr val="002060"/>
                </a:solidFill>
              </a:rPr>
              <a:t> </a:t>
            </a:r>
            <a:r>
              <a:rPr lang="pl-PL" sz="2200" i="1" dirty="0" smtClean="0">
                <a:solidFill>
                  <a:srgbClr val="002060"/>
                </a:solidFill>
              </a:rPr>
              <a:t> i </a:t>
            </a:r>
            <a:r>
              <a:rPr lang="pl-PL" sz="2200" i="1" dirty="0">
                <a:solidFill>
                  <a:srgbClr val="002060"/>
                </a:solidFill>
              </a:rPr>
              <a:t>Zarządzania </a:t>
            </a:r>
            <a:r>
              <a:rPr lang="pl-PL" sz="2200" i="1" dirty="0" smtClean="0">
                <a:solidFill>
                  <a:srgbClr val="002060"/>
                </a:solidFill>
              </a:rPr>
              <a:t>Ryzykiem</a:t>
            </a:r>
          </a:p>
          <a:p>
            <a:r>
              <a:rPr lang="pl-PL" sz="2200" dirty="0">
                <a:solidFill>
                  <a:srgbClr val="002060"/>
                </a:solidFill>
              </a:rPr>
              <a:t>COMP S.A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sz="2400" i="1" dirty="0">
              <a:solidFill>
                <a:srgbClr val="00206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1" y="627424"/>
            <a:ext cx="3047635" cy="1263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08" y="627425"/>
            <a:ext cx="3342474" cy="11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etapy W ROZWOJU CYBERNEZPIECZEŃSTWA </a:t>
            </a:r>
            <a:endParaRPr lang="pl-PL" sz="2800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sp>
        <p:nvSpPr>
          <p:cNvPr id="6" name="Rectangle 17"/>
          <p:cNvSpPr/>
          <p:nvPr/>
        </p:nvSpPr>
        <p:spPr>
          <a:xfrm>
            <a:off x="974252" y="5819820"/>
            <a:ext cx="3001692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1097280"/>
            <a:r>
              <a:rPr lang="pl-PL" sz="2000" b="1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Wdrażanie technologii</a:t>
            </a:r>
            <a:endParaRPr lang="en-US" sz="2000" b="1" dirty="0">
              <a:solidFill>
                <a:schemeClr val="accent1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656491" y="5773061"/>
            <a:ext cx="3226734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1097280"/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Siła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dźwigni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8" name="Rectangle 20"/>
          <p:cNvSpPr/>
          <p:nvPr/>
        </p:nvSpPr>
        <p:spPr>
          <a:xfrm>
            <a:off x="8563773" y="5764276"/>
            <a:ext cx="2894389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defTabSz="1097280"/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iła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interpretacji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9" name="Pentagon 25"/>
          <p:cNvSpPr/>
          <p:nvPr/>
        </p:nvSpPr>
        <p:spPr>
          <a:xfrm>
            <a:off x="8008915" y="1855112"/>
            <a:ext cx="4004106" cy="816058"/>
          </a:xfrm>
          <a:prstGeom prst="homePlate">
            <a:avLst>
              <a:gd name="adj" fmla="val 33019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spc="54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Machine learning </a:t>
            </a:r>
            <a:endParaRPr lang="en-US" b="1" kern="0" spc="54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2015+</a:t>
            </a:r>
            <a:endParaRPr lang="en-US" b="1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Pentagon 26"/>
          <p:cNvSpPr/>
          <p:nvPr/>
        </p:nvSpPr>
        <p:spPr>
          <a:xfrm>
            <a:off x="4301678" y="1855112"/>
            <a:ext cx="4004106" cy="816058"/>
          </a:xfrm>
          <a:prstGeom prst="homePlate">
            <a:avLst>
              <a:gd name="adj" fmla="val 3301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Security Intelligence</a:t>
            </a:r>
            <a:endParaRPr lang="en-US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2005+</a:t>
            </a:r>
          </a:p>
        </p:txBody>
      </p:sp>
      <p:sp>
        <p:nvSpPr>
          <p:cNvPr id="11" name="Pentagon 27"/>
          <p:cNvSpPr/>
          <p:nvPr/>
        </p:nvSpPr>
        <p:spPr>
          <a:xfrm>
            <a:off x="776177" y="1855112"/>
            <a:ext cx="3810950" cy="816058"/>
          </a:xfrm>
          <a:prstGeom prst="homePlate">
            <a:avLst>
              <a:gd name="adj" fmla="val 33019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>
              <a:defRPr/>
            </a:pPr>
            <a:r>
              <a:rPr lang="en-US" b="1" kern="0" spc="54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Fosy</a:t>
            </a:r>
            <a:r>
              <a:rPr lang="en-US" b="1" kern="0" spc="54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b="1" kern="0" spc="54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i</a:t>
            </a:r>
            <a:r>
              <a:rPr lang="en-US" b="1" kern="0" spc="54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b="1" kern="0" spc="54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zamki</a:t>
            </a:r>
            <a:endParaRPr lang="pl-PL" b="1" kern="0" spc="54" dirty="0" smtClean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 defTabSz="548640">
              <a:defRPr/>
            </a:pPr>
            <a:r>
              <a:rPr lang="pl-PL" b="1" kern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przed</a:t>
            </a:r>
            <a:r>
              <a:rPr lang="en-US" b="1" kern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-2005</a:t>
            </a:r>
            <a:endParaRPr lang="en-US" b="1" kern="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2" name="Picture 2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8" y="3045352"/>
            <a:ext cx="2534616" cy="2485614"/>
          </a:xfrm>
          <a:prstGeom prst="rect">
            <a:avLst/>
          </a:prstGeom>
        </p:spPr>
      </p:pic>
      <p:pic>
        <p:nvPicPr>
          <p:cNvPr id="13" name="Picture 2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44" y="3141029"/>
            <a:ext cx="1248508" cy="2365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84" y="3045352"/>
            <a:ext cx="2174368" cy="2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400" dirty="0"/>
              <a:t>Zespoły bezpieczeństwa stają w obliczu poważnych wyzwań</a:t>
            </a:r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sp>
        <p:nvSpPr>
          <p:cNvPr id="21" name="Shape 63"/>
          <p:cNvSpPr>
            <a:spLocks noChangeArrowheads="1"/>
          </p:cNvSpPr>
          <p:nvPr/>
        </p:nvSpPr>
        <p:spPr bwMode="auto">
          <a:xfrm>
            <a:off x="380999" y="1937171"/>
            <a:ext cx="3419442" cy="68047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ctr">
            <a:spAutoFit/>
          </a:bodyPr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-36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rPr>
              <a:t>Naruszenia bezpieczeństwa i danych trwają </a:t>
            </a:r>
            <a:r>
              <a:rPr lang="pl-PL" sz="2000" b="1" kern="0" spc="-36" dirty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rPr>
              <a:t>bez końca</a:t>
            </a:r>
            <a:endParaRPr lang="en-US" sz="2000" b="1" kern="0" spc="-36" dirty="0">
              <a:solidFill>
                <a:srgbClr val="00206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Shape 439"/>
          <p:cNvSpPr>
            <a:spLocks noChangeArrowheads="1"/>
          </p:cNvSpPr>
          <p:nvPr/>
        </p:nvSpPr>
        <p:spPr bwMode="auto">
          <a:xfrm>
            <a:off x="4051005" y="1920946"/>
            <a:ext cx="3373653" cy="71292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8215" tIns="48215" rIns="48215" bIns="48215" anchor="ctr">
            <a:spAutoFit/>
          </a:bodyPr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-36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rPr>
              <a:t>Długi czas konieczny do analizy wielu incydentów </a:t>
            </a:r>
            <a:endParaRPr lang="en-US" sz="2000" b="1" kern="0" spc="-36" dirty="0">
              <a:solidFill>
                <a:srgbClr val="00206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Shape 439"/>
          <p:cNvSpPr>
            <a:spLocks noChangeArrowheads="1"/>
          </p:cNvSpPr>
          <p:nvPr/>
        </p:nvSpPr>
        <p:spPr bwMode="auto">
          <a:xfrm>
            <a:off x="7676706" y="1920946"/>
            <a:ext cx="4104167" cy="71292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8215" tIns="48215" rIns="48215" bIns="48215" anchor="ctr">
            <a:spAutoFit/>
          </a:bodyPr>
          <a:lstStyle/>
          <a:p>
            <a:pPr algn="ctr" defTabSz="10972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-36" dirty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rPr>
              <a:t>Duża luka w umiejętnościach </a:t>
            </a:r>
            <a:r>
              <a:rPr lang="pl-PL" sz="2000" b="1" kern="0" spc="-36" dirty="0" smtClean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rPr>
              <a:t>i wiedzy zespołów bezpieczeństwa</a:t>
            </a:r>
            <a:endParaRPr lang="en-US" sz="2000" b="1" kern="0" spc="-36" dirty="0">
              <a:solidFill>
                <a:srgbClr val="00206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7" name="Grupa 26"/>
          <p:cNvGrpSpPr/>
          <p:nvPr/>
        </p:nvGrpSpPr>
        <p:grpSpPr>
          <a:xfrm>
            <a:off x="1102239" y="3321991"/>
            <a:ext cx="4837814" cy="1457478"/>
            <a:chOff x="1616149" y="3264683"/>
            <a:chExt cx="4837814" cy="1457478"/>
          </a:xfrm>
        </p:grpSpPr>
        <p:sp>
          <p:nvSpPr>
            <p:cNvPr id="26" name="Prostokąt zaokrąglony 25"/>
            <p:cNvSpPr/>
            <p:nvPr/>
          </p:nvSpPr>
          <p:spPr>
            <a:xfrm>
              <a:off x="1616149" y="3264683"/>
              <a:ext cx="4837814" cy="145747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32" y="3350007"/>
              <a:ext cx="1288313" cy="1288313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/>
          </p:nvSpPr>
          <p:spPr>
            <a:xfrm>
              <a:off x="3198628" y="3617028"/>
              <a:ext cx="21866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1097280">
                <a:buFont typeface="Arial" panose="020B0604020202020204" pitchFamily="34" charset="0"/>
                <a:buChar char="•"/>
                <a:defRPr/>
              </a:pPr>
              <a:r>
                <a:rPr lang="pl-PL" sz="1400" b="1" kern="0" spc="-36" dirty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Commodity </a:t>
              </a:r>
              <a:r>
                <a:rPr lang="pl-PL" sz="1400" b="1" kern="0" spc="-36" dirty="0" err="1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Malware</a:t>
              </a:r>
              <a:endParaRPr lang="pl-PL" sz="1400" b="1" kern="0" spc="-36" dirty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  <a:p>
              <a:pPr marL="285750" indent="-285750" defTabSz="1097280">
                <a:buFont typeface="Arial" panose="020B0604020202020204" pitchFamily="34" charset="0"/>
                <a:buChar char="•"/>
                <a:defRPr/>
              </a:pPr>
              <a:r>
                <a:rPr lang="pl-PL" sz="1400" b="1" kern="0" spc="-36" dirty="0" err="1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Crimeware</a:t>
              </a:r>
              <a:endParaRPr lang="pl-PL" sz="1400" b="1" kern="0" spc="-36" dirty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  <a:p>
              <a:pPr marL="285750" indent="-285750" defTabSz="1097280">
                <a:buFont typeface="Arial" panose="020B0604020202020204" pitchFamily="34" charset="0"/>
                <a:buChar char="•"/>
                <a:defRPr/>
              </a:pPr>
              <a:r>
                <a:rPr lang="pl-PL" sz="1400" b="1" kern="0" spc="-36" dirty="0" err="1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Ransomware</a:t>
              </a:r>
              <a:endParaRPr lang="pl-PL" sz="1400" b="1" kern="0" spc="-36" dirty="0">
                <a:solidFill>
                  <a:srgbClr val="002060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6383077" y="3316255"/>
            <a:ext cx="4837814" cy="1457478"/>
            <a:chOff x="6383077" y="5435583"/>
            <a:chExt cx="4837814" cy="1807535"/>
          </a:xfrm>
        </p:grpSpPr>
        <p:grpSp>
          <p:nvGrpSpPr>
            <p:cNvPr id="29" name="Grupa 28"/>
            <p:cNvGrpSpPr/>
            <p:nvPr/>
          </p:nvGrpSpPr>
          <p:grpSpPr>
            <a:xfrm>
              <a:off x="6383077" y="5435583"/>
              <a:ext cx="4837814" cy="1807535"/>
              <a:chOff x="1616149" y="5373500"/>
              <a:chExt cx="4837814" cy="1807535"/>
            </a:xfrm>
          </p:grpSpPr>
          <p:sp>
            <p:nvSpPr>
              <p:cNvPr id="30" name="Prostokąt zaokrąglony 29"/>
              <p:cNvSpPr/>
              <p:nvPr/>
            </p:nvSpPr>
            <p:spPr>
              <a:xfrm>
                <a:off x="1616149" y="5373500"/>
                <a:ext cx="4837814" cy="180753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31"/>
              <p:cNvSpPr/>
              <p:nvPr/>
            </p:nvSpPr>
            <p:spPr>
              <a:xfrm>
                <a:off x="3498110" y="5839432"/>
                <a:ext cx="265637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1097280">
                  <a:buFont typeface="Arial" panose="020B0604020202020204" pitchFamily="34" charset="0"/>
                  <a:buChar char="•"/>
                  <a:defRPr/>
                </a:pPr>
                <a:r>
                  <a:rPr lang="en-US" sz="1400" b="1" kern="0" spc="-36" dirty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Targeted Attack </a:t>
                </a:r>
                <a:endParaRPr lang="pl-PL" sz="1400" b="1" kern="0" spc="-36" dirty="0" smtClean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  <a:p>
                <a:pPr marL="285750" indent="-285750" defTabSz="1097280">
                  <a:buFont typeface="Arial" panose="020B0604020202020204" pitchFamily="34" charset="0"/>
                  <a:buChar char="•"/>
                  <a:defRPr/>
                </a:pPr>
                <a:r>
                  <a:rPr lang="en-US" sz="1400" b="1" kern="0" spc="-36" dirty="0" smtClean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State </a:t>
                </a:r>
                <a:r>
                  <a:rPr lang="en-US" sz="1400" b="1" kern="0" spc="-36" dirty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Sponsored </a:t>
                </a:r>
                <a:endParaRPr lang="pl-PL" sz="1400" b="1" kern="0" spc="-36" dirty="0" smtClean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  <a:p>
                <a:pPr marL="285750" indent="-285750" defTabSz="1097280">
                  <a:buFont typeface="Arial" panose="020B0604020202020204" pitchFamily="34" charset="0"/>
                  <a:buChar char="•"/>
                  <a:defRPr/>
                </a:pPr>
                <a:r>
                  <a:rPr lang="en-US" sz="1400" b="1" kern="0" spc="-36" dirty="0" smtClean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Insider</a:t>
                </a:r>
                <a:r>
                  <a:rPr lang="pl-PL" sz="1400" b="1" kern="0" spc="-36" dirty="0" smtClean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 </a:t>
                </a:r>
                <a:r>
                  <a:rPr lang="en-US" sz="1400" b="1" kern="0" spc="-36" dirty="0" smtClean="0">
                    <a:solidFill>
                      <a:srgbClr val="00206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Threat</a:t>
                </a:r>
                <a:endParaRPr lang="en-US" sz="1400" b="1" kern="0" spc="-36" dirty="0">
                  <a:solidFill>
                    <a:srgbClr val="00206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pic>
          <p:nvPicPr>
            <p:cNvPr id="24" name="Obraz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2" r="24751" b="17404"/>
            <a:stretch/>
          </p:blipFill>
          <p:spPr>
            <a:xfrm>
              <a:off x="6653714" y="5607334"/>
              <a:ext cx="1311842" cy="15039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5" name="pole tekstowe 34"/>
          <p:cNvSpPr txBox="1"/>
          <p:nvPr/>
        </p:nvSpPr>
        <p:spPr>
          <a:xfrm>
            <a:off x="1102239" y="4884930"/>
            <a:ext cx="48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czasu		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6383077" y="4884930"/>
            <a:ext cx="4837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czasu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159487" y="5054207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</a:t>
            </a:r>
            <a:r>
              <a:rPr lang="pl-PL" dirty="0" smtClean="0"/>
              <a:t>est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59487" y="5759503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Powinno być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1073882" y="5590226"/>
            <a:ext cx="483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czasu		</a:t>
            </a:r>
            <a:endParaRPr lang="pl-PL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6354720" y="5590226"/>
            <a:ext cx="4837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pl-PL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czasu</a:t>
            </a:r>
          </a:p>
        </p:txBody>
      </p:sp>
      <p:grpSp>
        <p:nvGrpSpPr>
          <p:cNvPr id="47" name="Grupa 46"/>
          <p:cNvGrpSpPr/>
          <p:nvPr/>
        </p:nvGrpSpPr>
        <p:grpSpPr>
          <a:xfrm>
            <a:off x="2073897" y="2762054"/>
            <a:ext cx="7654565" cy="443059"/>
            <a:chOff x="2073897" y="2762054"/>
            <a:chExt cx="7654565" cy="443059"/>
          </a:xfrm>
        </p:grpSpPr>
        <p:cxnSp>
          <p:nvCxnSpPr>
            <p:cNvPr id="5" name="Łącznik prosty 4"/>
            <p:cNvCxnSpPr/>
            <p:nvPr/>
          </p:nvCxnSpPr>
          <p:spPr>
            <a:xfrm>
              <a:off x="2073897" y="2762054"/>
              <a:ext cx="0" cy="197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2073897" y="2960016"/>
              <a:ext cx="7654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flipV="1">
              <a:off x="9728462" y="2762055"/>
              <a:ext cx="0" cy="197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5750351" y="2762054"/>
              <a:ext cx="0" cy="197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V="1">
              <a:off x="3497344" y="2960017"/>
              <a:ext cx="9428" cy="245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8801984" y="2960016"/>
              <a:ext cx="0" cy="245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8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400" dirty="0"/>
              <a:t>Zespoły bezpieczeństwa stają w obliczu poważnych wyzwań</a:t>
            </a:r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1574675"/>
            <a:ext cx="8870623" cy="47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Znajdowanie nieznanych zagrożeń w morzu danych</a:t>
            </a:r>
            <a:endParaRPr lang="pl-PL" sz="2400" dirty="0"/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sp>
        <p:nvSpPr>
          <p:cNvPr id="60" name="Strzałka w prawo 59"/>
          <p:cNvSpPr/>
          <p:nvPr/>
        </p:nvSpPr>
        <p:spPr>
          <a:xfrm>
            <a:off x="3209008" y="3250542"/>
            <a:ext cx="339365" cy="3307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Strzałka w prawo 60"/>
          <p:cNvSpPr/>
          <p:nvPr/>
        </p:nvSpPr>
        <p:spPr>
          <a:xfrm>
            <a:off x="6812231" y="3241091"/>
            <a:ext cx="339365" cy="3307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7" name="Grupa 96"/>
          <p:cNvGrpSpPr/>
          <p:nvPr/>
        </p:nvGrpSpPr>
        <p:grpSpPr>
          <a:xfrm>
            <a:off x="7770842" y="4720926"/>
            <a:ext cx="1817187" cy="1638263"/>
            <a:chOff x="7767851" y="1502420"/>
            <a:chExt cx="1817187" cy="1638263"/>
          </a:xfrm>
        </p:grpSpPr>
        <p:sp>
          <p:nvSpPr>
            <p:cNvPr id="98" name="Sześciokąt 97"/>
            <p:cNvSpPr/>
            <p:nvPr/>
          </p:nvSpPr>
          <p:spPr>
            <a:xfrm>
              <a:off x="8362325" y="2109794"/>
              <a:ext cx="245096" cy="211290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Prostokąt 98"/>
            <p:cNvSpPr/>
            <p:nvPr/>
          </p:nvSpPr>
          <p:spPr>
            <a:xfrm>
              <a:off x="8078302" y="1968942"/>
              <a:ext cx="207390" cy="207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0" name="Prostokąt 99"/>
            <p:cNvSpPr/>
            <p:nvPr/>
          </p:nvSpPr>
          <p:spPr>
            <a:xfrm>
              <a:off x="7767851" y="2231243"/>
              <a:ext cx="207390" cy="207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1" name="Prostokąt 100"/>
            <p:cNvSpPr/>
            <p:nvPr/>
          </p:nvSpPr>
          <p:spPr>
            <a:xfrm>
              <a:off x="7837416" y="1998196"/>
              <a:ext cx="207390" cy="207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8035696" y="2233305"/>
              <a:ext cx="207390" cy="207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3" name="Prostokąt 102"/>
            <p:cNvSpPr/>
            <p:nvPr/>
          </p:nvSpPr>
          <p:spPr>
            <a:xfrm>
              <a:off x="7871546" y="1748724"/>
              <a:ext cx="207390" cy="207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Trójkąt równoramienny 103"/>
            <p:cNvSpPr/>
            <p:nvPr/>
          </p:nvSpPr>
          <p:spPr>
            <a:xfrm>
              <a:off x="8285692" y="1589022"/>
              <a:ext cx="295246" cy="254523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Trójkąt równoramienny 104"/>
            <p:cNvSpPr/>
            <p:nvPr/>
          </p:nvSpPr>
          <p:spPr>
            <a:xfrm>
              <a:off x="8739954" y="1627146"/>
              <a:ext cx="295246" cy="254523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Trójkąt równoramienny 105"/>
            <p:cNvSpPr/>
            <p:nvPr/>
          </p:nvSpPr>
          <p:spPr>
            <a:xfrm>
              <a:off x="8252509" y="1765644"/>
              <a:ext cx="295246" cy="254523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Trójkąt równoramienny 106"/>
            <p:cNvSpPr/>
            <p:nvPr/>
          </p:nvSpPr>
          <p:spPr>
            <a:xfrm>
              <a:off x="8477489" y="1737158"/>
              <a:ext cx="295246" cy="254523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Trójkąt równoramienny 107"/>
            <p:cNvSpPr/>
            <p:nvPr/>
          </p:nvSpPr>
          <p:spPr>
            <a:xfrm>
              <a:off x="8498868" y="1502420"/>
              <a:ext cx="295246" cy="254523"/>
            </a:xfrm>
            <a:prstGeom prst="triangl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Sześciokąt 108"/>
            <p:cNvSpPr/>
            <p:nvPr/>
          </p:nvSpPr>
          <p:spPr>
            <a:xfrm>
              <a:off x="8617406" y="2072637"/>
              <a:ext cx="245096" cy="211290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Sześciokąt 109"/>
            <p:cNvSpPr/>
            <p:nvPr/>
          </p:nvSpPr>
          <p:spPr>
            <a:xfrm>
              <a:off x="8879469" y="2019838"/>
              <a:ext cx="245096" cy="211290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Sześciokąt 110"/>
            <p:cNvSpPr/>
            <p:nvPr/>
          </p:nvSpPr>
          <p:spPr>
            <a:xfrm>
              <a:off x="8556888" y="2295759"/>
              <a:ext cx="245096" cy="211290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Sześciokąt 111"/>
            <p:cNvSpPr/>
            <p:nvPr/>
          </p:nvSpPr>
          <p:spPr>
            <a:xfrm>
              <a:off x="8801984" y="2270894"/>
              <a:ext cx="245096" cy="211290"/>
            </a:xfrm>
            <a:prstGeom prst="hex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Owal 112"/>
            <p:cNvSpPr/>
            <p:nvPr/>
          </p:nvSpPr>
          <p:spPr>
            <a:xfrm>
              <a:off x="7922257" y="2530977"/>
              <a:ext cx="245097" cy="2450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Owal 113"/>
            <p:cNvSpPr/>
            <p:nvPr/>
          </p:nvSpPr>
          <p:spPr>
            <a:xfrm>
              <a:off x="8129960" y="2533039"/>
              <a:ext cx="245097" cy="2450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Owal 114"/>
            <p:cNvSpPr/>
            <p:nvPr/>
          </p:nvSpPr>
          <p:spPr>
            <a:xfrm>
              <a:off x="8302658" y="2458577"/>
              <a:ext cx="245097" cy="2450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6" name="Owal 115"/>
            <p:cNvSpPr/>
            <p:nvPr/>
          </p:nvSpPr>
          <p:spPr>
            <a:xfrm>
              <a:off x="8066451" y="2764628"/>
              <a:ext cx="245097" cy="2450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7" name="Owal 116"/>
            <p:cNvSpPr/>
            <p:nvPr/>
          </p:nvSpPr>
          <p:spPr>
            <a:xfrm>
              <a:off x="8333193" y="2735793"/>
              <a:ext cx="245097" cy="2450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8" name="Pięciokąt foremny 117"/>
            <p:cNvSpPr/>
            <p:nvPr/>
          </p:nvSpPr>
          <p:spPr>
            <a:xfrm rot="6699720">
              <a:off x="8742780" y="2555028"/>
              <a:ext cx="237555" cy="226243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9" name="Pięciokąt foremny 118"/>
            <p:cNvSpPr/>
            <p:nvPr/>
          </p:nvSpPr>
          <p:spPr>
            <a:xfrm rot="6699720">
              <a:off x="8895180" y="2707428"/>
              <a:ext cx="237555" cy="226243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0" name="Pięciokąt foremny 119"/>
            <p:cNvSpPr/>
            <p:nvPr/>
          </p:nvSpPr>
          <p:spPr>
            <a:xfrm rot="6699720">
              <a:off x="8698792" y="2754509"/>
              <a:ext cx="237555" cy="226243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1" name="Pięciokąt foremny 120"/>
            <p:cNvSpPr/>
            <p:nvPr/>
          </p:nvSpPr>
          <p:spPr>
            <a:xfrm rot="6699720">
              <a:off x="8928303" y="2908784"/>
              <a:ext cx="237555" cy="226243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2" name="Pięciokąt foremny 121"/>
            <p:cNvSpPr/>
            <p:nvPr/>
          </p:nvSpPr>
          <p:spPr>
            <a:xfrm rot="6699720">
              <a:off x="9032348" y="2477657"/>
              <a:ext cx="237555" cy="226243"/>
            </a:xfrm>
            <a:prstGeom prst="pent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3" name="Romb 122"/>
            <p:cNvSpPr/>
            <p:nvPr/>
          </p:nvSpPr>
          <p:spPr>
            <a:xfrm>
              <a:off x="9140435" y="1727075"/>
              <a:ext cx="245096" cy="245096"/>
            </a:xfrm>
            <a:prstGeom prst="diamon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4" name="Romb 123"/>
            <p:cNvSpPr/>
            <p:nvPr/>
          </p:nvSpPr>
          <p:spPr>
            <a:xfrm>
              <a:off x="9067606" y="1916014"/>
              <a:ext cx="245096" cy="245096"/>
            </a:xfrm>
            <a:prstGeom prst="diamon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5" name="Romb 124"/>
            <p:cNvSpPr/>
            <p:nvPr/>
          </p:nvSpPr>
          <p:spPr>
            <a:xfrm>
              <a:off x="9312702" y="1864419"/>
              <a:ext cx="245096" cy="245096"/>
            </a:xfrm>
            <a:prstGeom prst="diamon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6" name="Romb 125"/>
            <p:cNvSpPr/>
            <p:nvPr/>
          </p:nvSpPr>
          <p:spPr>
            <a:xfrm>
              <a:off x="9339942" y="1619323"/>
              <a:ext cx="245096" cy="245096"/>
            </a:xfrm>
            <a:prstGeom prst="diamon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7" name="Romb 126"/>
            <p:cNvSpPr/>
            <p:nvPr/>
          </p:nvSpPr>
          <p:spPr>
            <a:xfrm>
              <a:off x="9219347" y="2064470"/>
              <a:ext cx="245096" cy="245096"/>
            </a:xfrm>
            <a:prstGeom prst="diamond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8" name="Strzałka w prawo 127"/>
          <p:cNvSpPr/>
          <p:nvPr/>
        </p:nvSpPr>
        <p:spPr>
          <a:xfrm rot="2486623">
            <a:off x="6806233" y="4004842"/>
            <a:ext cx="339365" cy="3307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0" name="Grupa 149"/>
          <p:cNvGrpSpPr/>
          <p:nvPr/>
        </p:nvGrpSpPr>
        <p:grpSpPr>
          <a:xfrm>
            <a:off x="936733" y="1846205"/>
            <a:ext cx="2146742" cy="2449144"/>
            <a:chOff x="936733" y="1846205"/>
            <a:chExt cx="2146742" cy="2449144"/>
          </a:xfrm>
        </p:grpSpPr>
        <p:grpSp>
          <p:nvGrpSpPr>
            <p:cNvPr id="96" name="Grupa 95"/>
            <p:cNvGrpSpPr/>
            <p:nvPr/>
          </p:nvGrpSpPr>
          <p:grpSpPr>
            <a:xfrm>
              <a:off x="987599" y="2522209"/>
              <a:ext cx="2067310" cy="1773140"/>
              <a:chOff x="987599" y="1702075"/>
              <a:chExt cx="2067310" cy="1773140"/>
            </a:xfrm>
          </p:grpSpPr>
          <p:sp>
            <p:nvSpPr>
              <p:cNvPr id="3" name="Sześciokąt 2"/>
              <p:cNvSpPr/>
              <p:nvPr/>
            </p:nvSpPr>
            <p:spPr>
              <a:xfrm>
                <a:off x="1646231" y="2586333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Owal 4"/>
              <p:cNvSpPr/>
              <p:nvPr/>
            </p:nvSpPr>
            <p:spPr>
              <a:xfrm>
                <a:off x="2164705" y="2756015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Romb 5"/>
              <p:cNvSpPr/>
              <p:nvPr/>
            </p:nvSpPr>
            <p:spPr>
              <a:xfrm>
                <a:off x="1505772" y="2968118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Trójkąt równoramienny 6"/>
              <p:cNvSpPr/>
              <p:nvPr/>
            </p:nvSpPr>
            <p:spPr>
              <a:xfrm>
                <a:off x="1851548" y="2691978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1683937" y="3267825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Pięciokąt foremny 8"/>
              <p:cNvSpPr/>
              <p:nvPr/>
            </p:nvSpPr>
            <p:spPr>
              <a:xfrm>
                <a:off x="1891327" y="3001112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Sześciokąt 41"/>
              <p:cNvSpPr/>
              <p:nvPr/>
            </p:nvSpPr>
            <p:spPr>
              <a:xfrm rot="2548977">
                <a:off x="1319753" y="1894788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Owal 42"/>
              <p:cNvSpPr/>
              <p:nvPr/>
            </p:nvSpPr>
            <p:spPr>
              <a:xfrm rot="2548977">
                <a:off x="1838227" y="2064470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Romb 43"/>
              <p:cNvSpPr/>
              <p:nvPr/>
            </p:nvSpPr>
            <p:spPr>
              <a:xfrm rot="2548977">
                <a:off x="1179294" y="2276573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Trójkąt równoramienny 44"/>
              <p:cNvSpPr/>
              <p:nvPr/>
            </p:nvSpPr>
            <p:spPr>
              <a:xfrm rot="2548977">
                <a:off x="1525070" y="2000433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Prostokąt 45"/>
              <p:cNvSpPr/>
              <p:nvPr/>
            </p:nvSpPr>
            <p:spPr>
              <a:xfrm rot="2548977">
                <a:off x="1357459" y="2576280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Pięciokąt foremny 46"/>
              <p:cNvSpPr/>
              <p:nvPr/>
            </p:nvSpPr>
            <p:spPr>
              <a:xfrm rot="2548977">
                <a:off x="1564849" y="2309567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Sześciokąt 47"/>
              <p:cNvSpPr/>
              <p:nvPr/>
            </p:nvSpPr>
            <p:spPr>
              <a:xfrm rot="6699720">
                <a:off x="1783199" y="1718978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Owal 48"/>
              <p:cNvSpPr/>
              <p:nvPr/>
            </p:nvSpPr>
            <p:spPr>
              <a:xfrm rot="6699720">
                <a:off x="1170684" y="2848996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Romb 49"/>
              <p:cNvSpPr/>
              <p:nvPr/>
            </p:nvSpPr>
            <p:spPr>
              <a:xfrm rot="6699720">
                <a:off x="1962631" y="2403521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1" name="Trójkąt równoramienny 50"/>
              <p:cNvSpPr/>
              <p:nvPr/>
            </p:nvSpPr>
            <p:spPr>
              <a:xfrm rot="6699720">
                <a:off x="2187176" y="1870935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rostokąt 51"/>
              <p:cNvSpPr/>
              <p:nvPr/>
            </p:nvSpPr>
            <p:spPr>
              <a:xfrm rot="6699720">
                <a:off x="2254524" y="2192064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Pięciokąt foremny 52"/>
              <p:cNvSpPr/>
              <p:nvPr/>
            </p:nvSpPr>
            <p:spPr>
              <a:xfrm rot="6699720">
                <a:off x="2584605" y="2120184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5" name="Owal 54"/>
              <p:cNvSpPr/>
              <p:nvPr/>
            </p:nvSpPr>
            <p:spPr>
              <a:xfrm>
                <a:off x="1280574" y="3196701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Romb 55"/>
              <p:cNvSpPr/>
              <p:nvPr/>
            </p:nvSpPr>
            <p:spPr>
              <a:xfrm>
                <a:off x="2364554" y="2913507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Trójkąt równoramienny 56"/>
              <p:cNvSpPr/>
              <p:nvPr/>
            </p:nvSpPr>
            <p:spPr>
              <a:xfrm>
                <a:off x="2710330" y="2637367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Prostokąt 57"/>
              <p:cNvSpPr/>
              <p:nvPr/>
            </p:nvSpPr>
            <p:spPr>
              <a:xfrm>
                <a:off x="2268710" y="3249595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Pięciokąt foremny 58"/>
              <p:cNvSpPr/>
              <p:nvPr/>
            </p:nvSpPr>
            <p:spPr>
              <a:xfrm>
                <a:off x="987599" y="2512680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Sześciokąt 74"/>
              <p:cNvSpPr/>
              <p:nvPr/>
            </p:nvSpPr>
            <p:spPr>
              <a:xfrm>
                <a:off x="2809813" y="2836522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8" name="Sześciokąt 77"/>
              <p:cNvSpPr/>
              <p:nvPr/>
            </p:nvSpPr>
            <p:spPr>
              <a:xfrm>
                <a:off x="2505013" y="2531722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6" name="pole tekstowe 135"/>
            <p:cNvSpPr txBox="1"/>
            <p:nvPr/>
          </p:nvSpPr>
          <p:spPr>
            <a:xfrm>
              <a:off x="936733" y="1846205"/>
              <a:ext cx="2146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 smtClean="0"/>
                <a:t>Raw </a:t>
              </a:r>
              <a:r>
                <a:rPr lang="pl-PL" sz="2000" b="1" dirty="0"/>
                <a:t>S</a:t>
              </a:r>
              <a:r>
                <a:rPr lang="pl-PL" sz="2000" b="1" dirty="0" smtClean="0"/>
                <a:t>ecurity </a:t>
              </a:r>
              <a:r>
                <a:rPr lang="pl-PL" sz="2000" b="1" dirty="0"/>
                <a:t>D</a:t>
              </a:r>
              <a:r>
                <a:rPr lang="pl-PL" sz="2000" b="1" dirty="0" smtClean="0"/>
                <a:t>ata</a:t>
              </a:r>
              <a:endParaRPr lang="pl-PL" sz="2000" b="1" dirty="0"/>
            </a:p>
          </p:txBody>
        </p:sp>
      </p:grpSp>
      <p:grpSp>
        <p:nvGrpSpPr>
          <p:cNvPr id="152" name="Grupa 151"/>
          <p:cNvGrpSpPr/>
          <p:nvPr/>
        </p:nvGrpSpPr>
        <p:grpSpPr>
          <a:xfrm>
            <a:off x="7644394" y="1848135"/>
            <a:ext cx="2507418" cy="2112682"/>
            <a:chOff x="7644394" y="1848135"/>
            <a:chExt cx="2507418" cy="2112682"/>
          </a:xfrm>
        </p:grpSpPr>
        <p:grpSp>
          <p:nvGrpSpPr>
            <p:cNvPr id="95" name="Grupa 94"/>
            <p:cNvGrpSpPr/>
            <p:nvPr/>
          </p:nvGrpSpPr>
          <p:grpSpPr>
            <a:xfrm>
              <a:off x="7767851" y="2322554"/>
              <a:ext cx="1817187" cy="1638263"/>
              <a:chOff x="7767851" y="1502420"/>
              <a:chExt cx="1817187" cy="1638263"/>
            </a:xfrm>
          </p:grpSpPr>
          <p:sp>
            <p:nvSpPr>
              <p:cNvPr id="54" name="Sześciokąt 53"/>
              <p:cNvSpPr/>
              <p:nvPr/>
            </p:nvSpPr>
            <p:spPr>
              <a:xfrm>
                <a:off x="8362325" y="2109794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2" name="Prostokąt 61"/>
              <p:cNvSpPr/>
              <p:nvPr/>
            </p:nvSpPr>
            <p:spPr>
              <a:xfrm>
                <a:off x="8078302" y="1968942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5" name="Prostokąt 64"/>
              <p:cNvSpPr/>
              <p:nvPr/>
            </p:nvSpPr>
            <p:spPr>
              <a:xfrm>
                <a:off x="7767851" y="2231243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6" name="Prostokąt 65"/>
              <p:cNvSpPr/>
              <p:nvPr/>
            </p:nvSpPr>
            <p:spPr>
              <a:xfrm>
                <a:off x="7837416" y="1998196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rostokąt 66"/>
              <p:cNvSpPr/>
              <p:nvPr/>
            </p:nvSpPr>
            <p:spPr>
              <a:xfrm>
                <a:off x="8035696" y="2233305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8" name="Prostokąt 67"/>
              <p:cNvSpPr/>
              <p:nvPr/>
            </p:nvSpPr>
            <p:spPr>
              <a:xfrm>
                <a:off x="7871546" y="1748724"/>
                <a:ext cx="207390" cy="20739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Trójkąt równoramienny 68"/>
              <p:cNvSpPr/>
              <p:nvPr/>
            </p:nvSpPr>
            <p:spPr>
              <a:xfrm>
                <a:off x="8285692" y="1589022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Trójkąt równoramienny 69"/>
              <p:cNvSpPr/>
              <p:nvPr/>
            </p:nvSpPr>
            <p:spPr>
              <a:xfrm>
                <a:off x="8739954" y="1627146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1" name="Trójkąt równoramienny 70"/>
              <p:cNvSpPr/>
              <p:nvPr/>
            </p:nvSpPr>
            <p:spPr>
              <a:xfrm>
                <a:off x="8252509" y="1765644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Trójkąt równoramienny 71"/>
              <p:cNvSpPr/>
              <p:nvPr/>
            </p:nvSpPr>
            <p:spPr>
              <a:xfrm>
                <a:off x="8477489" y="1737158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Trójkąt równoramienny 72"/>
              <p:cNvSpPr/>
              <p:nvPr/>
            </p:nvSpPr>
            <p:spPr>
              <a:xfrm>
                <a:off x="8498868" y="1502420"/>
                <a:ext cx="295246" cy="254523"/>
              </a:xfrm>
              <a:prstGeom prst="triangle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Sześciokąt 73"/>
              <p:cNvSpPr/>
              <p:nvPr/>
            </p:nvSpPr>
            <p:spPr>
              <a:xfrm>
                <a:off x="8617406" y="2072637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6" name="Sześciokąt 75"/>
              <p:cNvSpPr/>
              <p:nvPr/>
            </p:nvSpPr>
            <p:spPr>
              <a:xfrm>
                <a:off x="8879469" y="2019838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Sześciokąt 76"/>
              <p:cNvSpPr/>
              <p:nvPr/>
            </p:nvSpPr>
            <p:spPr>
              <a:xfrm>
                <a:off x="8556888" y="2295759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9" name="Sześciokąt 78"/>
              <p:cNvSpPr/>
              <p:nvPr/>
            </p:nvSpPr>
            <p:spPr>
              <a:xfrm>
                <a:off x="8801984" y="2270894"/>
                <a:ext cx="245096" cy="211290"/>
              </a:xfrm>
              <a:prstGeom prst="hexag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0" name="Owal 79"/>
              <p:cNvSpPr/>
              <p:nvPr/>
            </p:nvSpPr>
            <p:spPr>
              <a:xfrm>
                <a:off x="7922257" y="2530977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Owal 80"/>
              <p:cNvSpPr/>
              <p:nvPr/>
            </p:nvSpPr>
            <p:spPr>
              <a:xfrm>
                <a:off x="8129960" y="2533039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Owal 81"/>
              <p:cNvSpPr/>
              <p:nvPr/>
            </p:nvSpPr>
            <p:spPr>
              <a:xfrm>
                <a:off x="8302658" y="2458577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Owal 82"/>
              <p:cNvSpPr/>
              <p:nvPr/>
            </p:nvSpPr>
            <p:spPr>
              <a:xfrm>
                <a:off x="8066451" y="2764628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Owal 83"/>
              <p:cNvSpPr/>
              <p:nvPr/>
            </p:nvSpPr>
            <p:spPr>
              <a:xfrm>
                <a:off x="8333193" y="2735793"/>
                <a:ext cx="245097" cy="2450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Pięciokąt foremny 84"/>
              <p:cNvSpPr/>
              <p:nvPr/>
            </p:nvSpPr>
            <p:spPr>
              <a:xfrm rot="6699720">
                <a:off x="8742780" y="2555028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ięciokąt foremny 85"/>
              <p:cNvSpPr/>
              <p:nvPr/>
            </p:nvSpPr>
            <p:spPr>
              <a:xfrm rot="6699720">
                <a:off x="8895180" y="2707428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7" name="Pięciokąt foremny 86"/>
              <p:cNvSpPr/>
              <p:nvPr/>
            </p:nvSpPr>
            <p:spPr>
              <a:xfrm rot="6699720">
                <a:off x="8698792" y="2754509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ięciokąt foremny 87"/>
              <p:cNvSpPr/>
              <p:nvPr/>
            </p:nvSpPr>
            <p:spPr>
              <a:xfrm rot="6699720">
                <a:off x="8928303" y="2908784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Pięciokąt foremny 88"/>
              <p:cNvSpPr/>
              <p:nvPr/>
            </p:nvSpPr>
            <p:spPr>
              <a:xfrm rot="6699720">
                <a:off x="9032348" y="2477657"/>
                <a:ext cx="237555" cy="226243"/>
              </a:xfrm>
              <a:prstGeom prst="pentag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0" name="Romb 89"/>
              <p:cNvSpPr/>
              <p:nvPr/>
            </p:nvSpPr>
            <p:spPr>
              <a:xfrm>
                <a:off x="9140435" y="1727075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1" name="Romb 90"/>
              <p:cNvSpPr/>
              <p:nvPr/>
            </p:nvSpPr>
            <p:spPr>
              <a:xfrm>
                <a:off x="9067606" y="1916014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2" name="Romb 91"/>
              <p:cNvSpPr/>
              <p:nvPr/>
            </p:nvSpPr>
            <p:spPr>
              <a:xfrm>
                <a:off x="9312702" y="1864419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3" name="Romb 92"/>
              <p:cNvSpPr/>
              <p:nvPr/>
            </p:nvSpPr>
            <p:spPr>
              <a:xfrm>
                <a:off x="9339942" y="1619323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Romb 93"/>
              <p:cNvSpPr/>
              <p:nvPr/>
            </p:nvSpPr>
            <p:spPr>
              <a:xfrm>
                <a:off x="9219347" y="2064470"/>
                <a:ext cx="245096" cy="245096"/>
              </a:xfrm>
              <a:prstGeom prst="diamond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37" name="pole tekstowe 136"/>
            <p:cNvSpPr txBox="1"/>
            <p:nvPr/>
          </p:nvSpPr>
          <p:spPr>
            <a:xfrm>
              <a:off x="7644394" y="1848135"/>
              <a:ext cx="25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 err="1" smtClean="0"/>
                <a:t>Automated</a:t>
              </a:r>
              <a:r>
                <a:rPr lang="pl-PL" sz="2000" b="1" dirty="0" smtClean="0"/>
                <a:t> Clustering</a:t>
              </a:r>
              <a:endParaRPr lang="pl-PL" sz="2000" b="1" dirty="0"/>
            </a:p>
          </p:txBody>
        </p:sp>
      </p:grpSp>
      <p:sp>
        <p:nvSpPr>
          <p:cNvPr id="138" name="pole tekstowe 137"/>
          <p:cNvSpPr txBox="1"/>
          <p:nvPr/>
        </p:nvSpPr>
        <p:spPr>
          <a:xfrm>
            <a:off x="7767851" y="6328048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Automated</a:t>
            </a:r>
            <a:r>
              <a:rPr lang="pl-PL" sz="2000" b="1" dirty="0" smtClean="0"/>
              <a:t> Clustering</a:t>
            </a:r>
            <a:endParaRPr lang="pl-PL" sz="2000" b="1" dirty="0"/>
          </a:p>
        </p:txBody>
      </p:sp>
      <p:sp>
        <p:nvSpPr>
          <p:cNvPr id="139" name="pole tekstowe 138"/>
          <p:cNvSpPr txBox="1"/>
          <p:nvPr/>
        </p:nvSpPr>
        <p:spPr>
          <a:xfrm>
            <a:off x="936733" y="4893825"/>
            <a:ext cx="569594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b="1" dirty="0"/>
              <a:t>Nowe przepływy danych odbiegają od </a:t>
            </a:r>
            <a:r>
              <a:rPr lang="pl-PL" b="1" dirty="0" smtClean="0"/>
              <a:t>pogrupowanych klastrów, wyzwalając podejrzenie  anomalii</a:t>
            </a:r>
            <a:endParaRPr lang="pl-PL" b="1" dirty="0"/>
          </a:p>
        </p:txBody>
      </p:sp>
      <p:grpSp>
        <p:nvGrpSpPr>
          <p:cNvPr id="151" name="Grupa 150"/>
          <p:cNvGrpSpPr/>
          <p:nvPr/>
        </p:nvGrpSpPr>
        <p:grpSpPr>
          <a:xfrm>
            <a:off x="3548373" y="1846205"/>
            <a:ext cx="3333861" cy="1832188"/>
            <a:chOff x="3548373" y="1846205"/>
            <a:chExt cx="3333861" cy="1832188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808" y="3106400"/>
              <a:ext cx="2859968" cy="571993"/>
            </a:xfrm>
            <a:prstGeom prst="rect">
              <a:avLst/>
            </a:prstGeom>
          </p:spPr>
        </p:pic>
        <p:sp>
          <p:nvSpPr>
            <p:cNvPr id="141" name="pole tekstowe 140"/>
            <p:cNvSpPr txBox="1"/>
            <p:nvPr/>
          </p:nvSpPr>
          <p:spPr>
            <a:xfrm>
              <a:off x="3548373" y="1846205"/>
              <a:ext cx="3333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 smtClean="0"/>
                <a:t>Machine Learning </a:t>
              </a:r>
              <a:r>
                <a:rPr lang="pl-PL" sz="2000" b="1" dirty="0" err="1" smtClean="0"/>
                <a:t>Algorithms</a:t>
              </a:r>
              <a:endParaRPr lang="pl-PL" sz="2000" b="1" dirty="0"/>
            </a:p>
          </p:txBody>
        </p:sp>
      </p:grpSp>
      <p:grpSp>
        <p:nvGrpSpPr>
          <p:cNvPr id="153" name="Grupa 152"/>
          <p:cNvGrpSpPr/>
          <p:nvPr/>
        </p:nvGrpSpPr>
        <p:grpSpPr>
          <a:xfrm>
            <a:off x="5144793" y="3678392"/>
            <a:ext cx="2513559" cy="1951478"/>
            <a:chOff x="5144793" y="3678392"/>
            <a:chExt cx="2513559" cy="1951478"/>
          </a:xfrm>
        </p:grpSpPr>
        <p:sp>
          <p:nvSpPr>
            <p:cNvPr id="129" name="Prostokąt 128"/>
            <p:cNvSpPr/>
            <p:nvPr/>
          </p:nvSpPr>
          <p:spPr>
            <a:xfrm>
              <a:off x="7163945" y="5130682"/>
              <a:ext cx="207390" cy="20739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0" name="Owal 129"/>
            <p:cNvSpPr/>
            <p:nvPr/>
          </p:nvSpPr>
          <p:spPr>
            <a:xfrm>
              <a:off x="6885704" y="4857222"/>
              <a:ext cx="772648" cy="7726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4" name="Łącznik zakrzywiony 143"/>
            <p:cNvCxnSpPr>
              <a:stCxn id="10" idx="2"/>
              <a:endCxn id="130" idx="0"/>
            </p:cNvCxnSpPr>
            <p:nvPr/>
          </p:nvCxnSpPr>
          <p:spPr>
            <a:xfrm rot="16200000" flipH="1">
              <a:off x="5618996" y="3204189"/>
              <a:ext cx="1178829" cy="2127236"/>
            </a:xfrm>
            <a:prstGeom prst="curvedConnector3">
              <a:avLst>
                <a:gd name="adj1" fmla="val 50000"/>
              </a:avLst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128" grpId="0" animBg="1"/>
      <p:bldP spid="1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Efektywna architektura bezpieczeństwa wspierająca </a:t>
            </a:r>
            <a:r>
              <a:rPr lang="pl-PL" sz="2400" dirty="0" err="1" smtClean="0"/>
              <a:t>soc</a:t>
            </a:r>
            <a:r>
              <a:rPr lang="pl-PL" sz="2400" dirty="0" smtClean="0"/>
              <a:t>/Cert</a:t>
            </a:r>
            <a:endParaRPr lang="pl-PL" sz="2400" dirty="0"/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3854" y="1415403"/>
            <a:ext cx="2824753" cy="860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2935"/>
          <a:stretch/>
        </p:blipFill>
        <p:spPr>
          <a:xfrm>
            <a:off x="4163853" y="3099647"/>
            <a:ext cx="2824753" cy="88371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Strzałka w górę i w dół 14"/>
          <p:cNvSpPr/>
          <p:nvPr/>
        </p:nvSpPr>
        <p:spPr>
          <a:xfrm flipH="1">
            <a:off x="5445528" y="2488078"/>
            <a:ext cx="261401" cy="475274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7137850" y="1642261"/>
            <a:ext cx="542858" cy="4071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/>
          <p:cNvSpPr/>
          <p:nvPr/>
        </p:nvSpPr>
        <p:spPr>
          <a:xfrm>
            <a:off x="7829951" y="1292050"/>
            <a:ext cx="1073963" cy="1098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SOC/CERT</a:t>
            </a:r>
            <a:endParaRPr lang="pl-PL" dirty="0"/>
          </a:p>
        </p:txBody>
      </p:sp>
      <p:grpSp>
        <p:nvGrpSpPr>
          <p:cNvPr id="20" name="Grupa 19"/>
          <p:cNvGrpSpPr/>
          <p:nvPr/>
        </p:nvGrpSpPr>
        <p:grpSpPr>
          <a:xfrm>
            <a:off x="1497925" y="1731400"/>
            <a:ext cx="2888913" cy="2015730"/>
            <a:chOff x="1497925" y="1731400"/>
            <a:chExt cx="2888913" cy="2015730"/>
          </a:xfrm>
        </p:grpSpPr>
        <p:pic>
          <p:nvPicPr>
            <p:cNvPr id="131" name="Picture 28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9617" y="1745251"/>
              <a:ext cx="2027221" cy="1988029"/>
            </a:xfrm>
            <a:prstGeom prst="rect">
              <a:avLst/>
            </a:prstGeom>
          </p:spPr>
        </p:pic>
        <p:sp>
          <p:nvSpPr>
            <p:cNvPr id="18" name="pole tekstowe 17"/>
            <p:cNvSpPr txBox="1"/>
            <p:nvPr/>
          </p:nvSpPr>
          <p:spPr>
            <a:xfrm rot="16200000">
              <a:off x="844003" y="2385322"/>
              <a:ext cx="20157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Threat</a:t>
              </a:r>
              <a:r>
                <a:rPr lang="pl-PL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  <a:r>
                <a:rPr lang="pl-PL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l-PL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l-PL" sz="20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</a:p>
            <a:p>
              <a:pPr algn="ctr"/>
              <a:r>
                <a:rPr lang="pl-PL" sz="20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Inteligence</a:t>
              </a:r>
              <a:r>
                <a:rPr lang="pl-PL" sz="20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000" b="1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Ecosystem</a:t>
              </a:r>
              <a:endParaRPr lang="pl-PL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446546" y="4083692"/>
            <a:ext cx="9282810" cy="1327294"/>
            <a:chOff x="1446546" y="4083692"/>
            <a:chExt cx="9282810" cy="1327294"/>
          </a:xfrm>
        </p:grpSpPr>
        <p:grpSp>
          <p:nvGrpSpPr>
            <p:cNvPr id="142" name="Group 6"/>
            <p:cNvGrpSpPr/>
            <p:nvPr/>
          </p:nvGrpSpPr>
          <p:grpSpPr>
            <a:xfrm>
              <a:off x="1446546" y="4508670"/>
              <a:ext cx="8468788" cy="707771"/>
              <a:chOff x="449108" y="1661160"/>
              <a:chExt cx="7760590" cy="548640"/>
            </a:xfrm>
          </p:grpSpPr>
          <p:sp>
            <p:nvSpPr>
              <p:cNvPr id="143" name="Pentagon 10"/>
              <p:cNvSpPr/>
              <p:nvPr/>
            </p:nvSpPr>
            <p:spPr bwMode="auto">
              <a:xfrm>
                <a:off x="5668808" y="1661160"/>
                <a:ext cx="2540890" cy="548640"/>
              </a:xfrm>
              <a:prstGeom prst="homePlate">
                <a:avLst>
                  <a:gd name="adj" fmla="val 0"/>
                </a:avLst>
              </a:prstGeom>
              <a:solidFill>
                <a:srgbClr val="FF5003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Remediation</a:t>
                </a:r>
              </a:p>
            </p:txBody>
          </p:sp>
          <p:sp>
            <p:nvSpPr>
              <p:cNvPr id="145" name="Pentagon 11"/>
              <p:cNvSpPr/>
              <p:nvPr/>
            </p:nvSpPr>
            <p:spPr bwMode="auto">
              <a:xfrm>
                <a:off x="2049307" y="1661160"/>
                <a:ext cx="3916208" cy="548640"/>
              </a:xfrm>
              <a:prstGeom prst="homePlate">
                <a:avLst>
                  <a:gd name="adj" fmla="val 27778"/>
                </a:avLst>
              </a:prstGeom>
              <a:solidFill>
                <a:srgbClr val="FF5003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Investigation and Impact Assessment</a:t>
                </a:r>
              </a:p>
            </p:txBody>
          </p:sp>
          <p:sp>
            <p:nvSpPr>
              <p:cNvPr id="146" name="Pentagon 12"/>
              <p:cNvSpPr/>
              <p:nvPr/>
            </p:nvSpPr>
            <p:spPr bwMode="auto">
              <a:xfrm>
                <a:off x="449108" y="1661160"/>
                <a:ext cx="1874992" cy="548640"/>
              </a:xfrm>
              <a:prstGeom prst="homePlate">
                <a:avLst>
                  <a:gd name="adj" fmla="val 31944"/>
                </a:avLst>
              </a:prstGeom>
              <a:solidFill>
                <a:srgbClr val="FF5003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Incident Triage</a:t>
                </a:r>
              </a:p>
            </p:txBody>
          </p:sp>
        </p:grpSp>
        <p:sp>
          <p:nvSpPr>
            <p:cNvPr id="147" name="object 10"/>
            <p:cNvSpPr txBox="1">
              <a:spLocks noChangeArrowheads="1"/>
            </p:cNvSpPr>
            <p:nvPr/>
          </p:nvSpPr>
          <p:spPr bwMode="auto">
            <a:xfrm>
              <a:off x="1446546" y="4113849"/>
              <a:ext cx="4923446" cy="33398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noAutofit/>
            </a:bodyPr>
            <a:lstStyle>
              <a:lvl1pPr marL="9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9pPr>
            </a:lstStyle>
            <a:p>
              <a:pPr marL="9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ヒラギノ角ゴ Pro W3" pitchFamily="120" charset="-128"/>
                  <a:cs typeface="Arial" panose="020B0604020202020204" pitchFamily="34" charset="0"/>
                </a:rPr>
                <a:t>Ręczne</a:t>
              </a:r>
              <a:r>
                <a:rPr kumimoji="0" lang="pl-PL" altLang="en-US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ヒラギノ角ゴ Pro W3" pitchFamily="120" charset="-128"/>
                  <a:cs typeface="Arial" panose="020B0604020202020204" pitchFamily="34" charset="0"/>
                </a:rPr>
                <a:t> analizy zagrożeń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itchFamily="120" charset="-128"/>
                <a:cs typeface="Arial" panose="020B0604020202020204" pitchFamily="34" charset="0"/>
              </a:endParaRPr>
            </a:p>
          </p:txBody>
        </p:sp>
        <p:grpSp>
          <p:nvGrpSpPr>
            <p:cNvPr id="148" name="Group 31"/>
            <p:cNvGrpSpPr/>
            <p:nvPr/>
          </p:nvGrpSpPr>
          <p:grpSpPr>
            <a:xfrm>
              <a:off x="9624076" y="4083692"/>
              <a:ext cx="1105280" cy="1327294"/>
              <a:chOff x="9102720" y="2957351"/>
              <a:chExt cx="1441950" cy="1731590"/>
            </a:xfrm>
          </p:grpSpPr>
          <p:grpSp>
            <p:nvGrpSpPr>
              <p:cNvPr id="149" name="Group 29"/>
              <p:cNvGrpSpPr/>
              <p:nvPr/>
            </p:nvGrpSpPr>
            <p:grpSpPr>
              <a:xfrm>
                <a:off x="9102720" y="2957351"/>
                <a:ext cx="1441950" cy="1731590"/>
                <a:chOff x="7502525" y="3123496"/>
                <a:chExt cx="1544638" cy="1854904"/>
              </a:xfrm>
            </p:grpSpPr>
            <p:sp>
              <p:nvSpPr>
                <p:cNvPr id="151" name="Freeform 5"/>
                <p:cNvSpPr>
                  <a:spLocks/>
                </p:cNvSpPr>
                <p:nvPr/>
              </p:nvSpPr>
              <p:spPr bwMode="auto">
                <a:xfrm>
                  <a:off x="8597841" y="3295709"/>
                  <a:ext cx="219075" cy="219075"/>
                </a:xfrm>
                <a:custGeom>
                  <a:avLst/>
                  <a:gdLst>
                    <a:gd name="T0" fmla="*/ 11 w 58"/>
                    <a:gd name="T1" fmla="*/ 15 h 58"/>
                    <a:gd name="T2" fmla="*/ 12 w 58"/>
                    <a:gd name="T3" fmla="*/ 15 h 58"/>
                    <a:gd name="T4" fmla="*/ 0 w 58"/>
                    <a:gd name="T5" fmla="*/ 41 h 58"/>
                    <a:gd name="T6" fmla="*/ 33 w 58"/>
                    <a:gd name="T7" fmla="*/ 58 h 58"/>
                    <a:gd name="T8" fmla="*/ 46 w 58"/>
                    <a:gd name="T9" fmla="*/ 31 h 58"/>
                    <a:gd name="T10" fmla="*/ 46 w 58"/>
                    <a:gd name="T11" fmla="*/ 31 h 58"/>
                    <a:gd name="T12" fmla="*/ 56 w 58"/>
                    <a:gd name="T13" fmla="*/ 28 h 58"/>
                    <a:gd name="T14" fmla="*/ 52 w 58"/>
                    <a:gd name="T15" fmla="*/ 18 h 58"/>
                    <a:gd name="T16" fmla="*/ 17 w 58"/>
                    <a:gd name="T17" fmla="*/ 2 h 58"/>
                    <a:gd name="T18" fmla="*/ 8 w 58"/>
                    <a:gd name="T19" fmla="*/ 5 h 58"/>
                    <a:gd name="T20" fmla="*/ 11 w 58"/>
                    <a:gd name="T21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58">
                      <a:moveTo>
                        <a:pt x="11" y="15"/>
                      </a:move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1" y="46"/>
                        <a:pt x="22" y="52"/>
                        <a:pt x="33" y="58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50" y="33"/>
                        <a:pt x="54" y="31"/>
                        <a:pt x="56" y="28"/>
                      </a:cubicBezTo>
                      <a:cubicBezTo>
                        <a:pt x="58" y="24"/>
                        <a:pt x="56" y="20"/>
                        <a:pt x="52" y="18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4" y="0"/>
                        <a:pt x="9" y="2"/>
                        <a:pt x="8" y="5"/>
                      </a:cubicBezTo>
                      <a:cubicBezTo>
                        <a:pt x="6" y="9"/>
                        <a:pt x="8" y="13"/>
                        <a:pt x="11" y="15"/>
                      </a:cubicBezTo>
                      <a:close/>
                    </a:path>
                  </a:pathLst>
                </a:custGeom>
                <a:solidFill>
                  <a:srgbClr val="FF5003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2" name="Freeform 6"/>
                <p:cNvSpPr>
                  <a:spLocks noEditPoints="1"/>
                </p:cNvSpPr>
                <p:nvPr/>
              </p:nvSpPr>
              <p:spPr bwMode="auto">
                <a:xfrm>
                  <a:off x="7502525" y="3435350"/>
                  <a:ext cx="1544638" cy="1543050"/>
                </a:xfrm>
                <a:custGeom>
                  <a:avLst/>
                  <a:gdLst>
                    <a:gd name="T0" fmla="*/ 205 w 409"/>
                    <a:gd name="T1" fmla="*/ 0 h 409"/>
                    <a:gd name="T2" fmla="*/ 0 w 409"/>
                    <a:gd name="T3" fmla="*/ 204 h 409"/>
                    <a:gd name="T4" fmla="*/ 205 w 409"/>
                    <a:gd name="T5" fmla="*/ 409 h 409"/>
                    <a:gd name="T6" fmla="*/ 409 w 409"/>
                    <a:gd name="T7" fmla="*/ 204 h 409"/>
                    <a:gd name="T8" fmla="*/ 205 w 409"/>
                    <a:gd name="T9" fmla="*/ 0 h 409"/>
                    <a:gd name="T10" fmla="*/ 205 w 409"/>
                    <a:gd name="T11" fmla="*/ 381 h 409"/>
                    <a:gd name="T12" fmla="*/ 28 w 409"/>
                    <a:gd name="T13" fmla="*/ 204 h 409"/>
                    <a:gd name="T14" fmla="*/ 205 w 409"/>
                    <a:gd name="T15" fmla="*/ 28 h 409"/>
                    <a:gd name="T16" fmla="*/ 381 w 409"/>
                    <a:gd name="T17" fmla="*/ 204 h 409"/>
                    <a:gd name="T18" fmla="*/ 205 w 409"/>
                    <a:gd name="T19" fmla="*/ 381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9" h="409">
                      <a:moveTo>
                        <a:pt x="205" y="0"/>
                      </a:moveTo>
                      <a:cubicBezTo>
                        <a:pt x="92" y="0"/>
                        <a:pt x="0" y="92"/>
                        <a:pt x="0" y="204"/>
                      </a:cubicBezTo>
                      <a:cubicBezTo>
                        <a:pt x="0" y="317"/>
                        <a:pt x="92" y="409"/>
                        <a:pt x="205" y="409"/>
                      </a:cubicBezTo>
                      <a:cubicBezTo>
                        <a:pt x="317" y="409"/>
                        <a:pt x="409" y="317"/>
                        <a:pt x="409" y="204"/>
                      </a:cubicBezTo>
                      <a:cubicBezTo>
                        <a:pt x="409" y="92"/>
                        <a:pt x="317" y="0"/>
                        <a:pt x="205" y="0"/>
                      </a:cubicBezTo>
                      <a:close/>
                      <a:moveTo>
                        <a:pt x="205" y="381"/>
                      </a:moveTo>
                      <a:cubicBezTo>
                        <a:pt x="107" y="381"/>
                        <a:pt x="28" y="302"/>
                        <a:pt x="28" y="204"/>
                      </a:cubicBezTo>
                      <a:cubicBezTo>
                        <a:pt x="28" y="107"/>
                        <a:pt x="107" y="28"/>
                        <a:pt x="205" y="28"/>
                      </a:cubicBezTo>
                      <a:cubicBezTo>
                        <a:pt x="302" y="28"/>
                        <a:pt x="381" y="107"/>
                        <a:pt x="381" y="204"/>
                      </a:cubicBezTo>
                      <a:cubicBezTo>
                        <a:pt x="381" y="302"/>
                        <a:pt x="302" y="381"/>
                        <a:pt x="205" y="381"/>
                      </a:cubicBezTo>
                      <a:close/>
                    </a:path>
                  </a:pathLst>
                </a:custGeom>
                <a:solidFill>
                  <a:srgbClr val="FF5003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Freeform 7"/>
                <p:cNvSpPr>
                  <a:spLocks/>
                </p:cNvSpPr>
                <p:nvPr/>
              </p:nvSpPr>
              <p:spPr bwMode="auto">
                <a:xfrm>
                  <a:off x="8156575" y="3123496"/>
                  <a:ext cx="241300" cy="266700"/>
                </a:xfrm>
                <a:custGeom>
                  <a:avLst/>
                  <a:gdLst>
                    <a:gd name="T0" fmla="*/ 5 w 64"/>
                    <a:gd name="T1" fmla="*/ 71 h 71"/>
                    <a:gd name="T2" fmla="*/ 32 w 64"/>
                    <a:gd name="T3" fmla="*/ 69 h 71"/>
                    <a:gd name="T4" fmla="*/ 58 w 64"/>
                    <a:gd name="T5" fmla="*/ 71 h 71"/>
                    <a:gd name="T6" fmla="*/ 58 w 64"/>
                    <a:gd name="T7" fmla="*/ 49 h 71"/>
                    <a:gd name="T8" fmla="*/ 64 w 64"/>
                    <a:gd name="T9" fmla="*/ 32 h 71"/>
                    <a:gd name="T10" fmla="*/ 32 w 64"/>
                    <a:gd name="T11" fmla="*/ 0 h 71"/>
                    <a:gd name="T12" fmla="*/ 0 w 64"/>
                    <a:gd name="T13" fmla="*/ 32 h 71"/>
                    <a:gd name="T14" fmla="*/ 5 w 64"/>
                    <a:gd name="T15" fmla="*/ 49 h 71"/>
                    <a:gd name="T16" fmla="*/ 5 w 64"/>
                    <a:gd name="T1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71">
                      <a:moveTo>
                        <a:pt x="5" y="71"/>
                      </a:moveTo>
                      <a:cubicBezTo>
                        <a:pt x="14" y="70"/>
                        <a:pt x="23" y="69"/>
                        <a:pt x="32" y="69"/>
                      </a:cubicBezTo>
                      <a:cubicBezTo>
                        <a:pt x="41" y="69"/>
                        <a:pt x="50" y="70"/>
                        <a:pt x="58" y="71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62" y="44"/>
                        <a:pt x="64" y="38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8"/>
                        <a:pt x="2" y="44"/>
                        <a:pt x="5" y="49"/>
                      </a:cubicBezTo>
                      <a:lnTo>
                        <a:pt x="5" y="71"/>
                      </a:lnTo>
                      <a:close/>
                    </a:path>
                  </a:pathLst>
                </a:custGeom>
                <a:solidFill>
                  <a:srgbClr val="FF5003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4" name="Freeform 8"/>
                <p:cNvSpPr>
                  <a:spLocks/>
                </p:cNvSpPr>
                <p:nvPr/>
              </p:nvSpPr>
              <p:spPr bwMode="auto">
                <a:xfrm>
                  <a:off x="7737535" y="3295709"/>
                  <a:ext cx="219075" cy="219075"/>
                </a:xfrm>
                <a:custGeom>
                  <a:avLst/>
                  <a:gdLst>
                    <a:gd name="T0" fmla="*/ 11 w 58"/>
                    <a:gd name="T1" fmla="*/ 31 h 58"/>
                    <a:gd name="T2" fmla="*/ 12 w 58"/>
                    <a:gd name="T3" fmla="*/ 31 h 58"/>
                    <a:gd name="T4" fmla="*/ 24 w 58"/>
                    <a:gd name="T5" fmla="*/ 58 h 58"/>
                    <a:gd name="T6" fmla="*/ 58 w 58"/>
                    <a:gd name="T7" fmla="*/ 41 h 58"/>
                    <a:gd name="T8" fmla="*/ 46 w 58"/>
                    <a:gd name="T9" fmla="*/ 15 h 58"/>
                    <a:gd name="T10" fmla="*/ 46 w 58"/>
                    <a:gd name="T11" fmla="*/ 15 h 58"/>
                    <a:gd name="T12" fmla="*/ 50 w 58"/>
                    <a:gd name="T13" fmla="*/ 5 h 58"/>
                    <a:gd name="T14" fmla="*/ 40 w 58"/>
                    <a:gd name="T15" fmla="*/ 2 h 58"/>
                    <a:gd name="T16" fmla="*/ 5 w 58"/>
                    <a:gd name="T17" fmla="*/ 18 h 58"/>
                    <a:gd name="T18" fmla="*/ 2 w 58"/>
                    <a:gd name="T19" fmla="*/ 28 h 58"/>
                    <a:gd name="T20" fmla="*/ 11 w 58"/>
                    <a:gd name="T21" fmla="*/ 3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58">
                      <a:moveTo>
                        <a:pt x="11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35" y="52"/>
                        <a:pt x="46" y="46"/>
                        <a:pt x="58" y="41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50" y="13"/>
                        <a:pt x="51" y="9"/>
                        <a:pt x="50" y="5"/>
                      </a:cubicBezTo>
                      <a:cubicBezTo>
                        <a:pt x="48" y="2"/>
                        <a:pt x="44" y="0"/>
                        <a:pt x="40" y="2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1" y="20"/>
                        <a:pt x="0" y="24"/>
                        <a:pt x="2" y="28"/>
                      </a:cubicBezTo>
                      <a:cubicBezTo>
                        <a:pt x="3" y="31"/>
                        <a:pt x="7" y="33"/>
                        <a:pt x="11" y="31"/>
                      </a:cubicBezTo>
                      <a:close/>
                    </a:path>
                  </a:pathLst>
                </a:custGeom>
                <a:solidFill>
                  <a:srgbClr val="FF5003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50" name="Oval 30"/>
              <p:cNvSpPr/>
              <p:nvPr/>
            </p:nvSpPr>
            <p:spPr>
              <a:xfrm>
                <a:off x="9193874" y="3333114"/>
                <a:ext cx="1259642" cy="12596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ctr" defTabSz="452438">
                  <a:defRPr/>
                </a:pPr>
                <a:r>
                  <a:rPr lang="pl-PL" sz="1400" b="1" kern="0" dirty="0" smtClean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>Dni</a:t>
                </a:r>
                <a:r>
                  <a:rPr lang="en-US" sz="1400" b="1" kern="0" dirty="0" smtClean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> </a:t>
                </a:r>
                <a:r>
                  <a:rPr lang="en-US" sz="1400" b="1" kern="0" dirty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/>
                </a:r>
                <a:br>
                  <a:rPr lang="en-US" sz="1400" b="1" kern="0" dirty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</a:br>
                <a:r>
                  <a:rPr lang="pl-PL" sz="1400" b="1" kern="0" dirty="0" smtClean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>nawet</a:t>
                </a:r>
                <a:r>
                  <a:rPr lang="en-US" sz="1400" b="1" kern="0" dirty="0" smtClean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> </a:t>
                </a:r>
                <a:r>
                  <a:rPr lang="pl-PL" sz="1400" b="1" kern="0" dirty="0" smtClean="0">
                    <a:solidFill>
                      <a:srgbClr val="FF5003"/>
                    </a:solidFill>
                    <a:latin typeface="Arial Narrow" panose="020B0606020202030204" pitchFamily="34" charset="0"/>
                    <a:ea typeface="ＭＳ Ｐゴシック" charset="0"/>
                  </a:rPr>
                  <a:t>tygodnie</a:t>
                </a:r>
                <a:endParaRPr lang="en-US" sz="1400" b="1" kern="0" dirty="0">
                  <a:solidFill>
                    <a:srgbClr val="FF5003"/>
                  </a:solidFill>
                  <a:latin typeface="Arial Narrow" panose="020B0606020202030204" pitchFamily="34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2" name="Grupa 21"/>
          <p:cNvGrpSpPr/>
          <p:nvPr/>
        </p:nvGrpSpPr>
        <p:grpSpPr>
          <a:xfrm>
            <a:off x="1461015" y="5177698"/>
            <a:ext cx="5408103" cy="1296943"/>
            <a:chOff x="1461015" y="5177698"/>
            <a:chExt cx="5408103" cy="1296943"/>
          </a:xfrm>
        </p:grpSpPr>
        <p:grpSp>
          <p:nvGrpSpPr>
            <p:cNvPr id="156" name="Group 15"/>
            <p:cNvGrpSpPr/>
            <p:nvPr/>
          </p:nvGrpSpPr>
          <p:grpSpPr>
            <a:xfrm>
              <a:off x="1461016" y="5564103"/>
              <a:ext cx="4526770" cy="691586"/>
              <a:chOff x="449108" y="4480560"/>
              <a:chExt cx="4064890" cy="548640"/>
            </a:xfrm>
          </p:grpSpPr>
          <p:sp>
            <p:nvSpPr>
              <p:cNvPr id="157" name="Pentagon 21"/>
              <p:cNvSpPr/>
              <p:nvPr/>
            </p:nvSpPr>
            <p:spPr bwMode="auto">
              <a:xfrm>
                <a:off x="2837598" y="4480560"/>
                <a:ext cx="1676400" cy="548640"/>
              </a:xfrm>
              <a:prstGeom prst="homePlate">
                <a:avLst>
                  <a:gd name="adj" fmla="val 0"/>
                </a:avLst>
              </a:prstGeom>
              <a:solidFill>
                <a:srgbClr val="24BA4F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Remediation</a:t>
                </a:r>
              </a:p>
            </p:txBody>
          </p:sp>
          <p:sp>
            <p:nvSpPr>
              <p:cNvPr id="158" name="Pentagon 22"/>
              <p:cNvSpPr/>
              <p:nvPr/>
            </p:nvSpPr>
            <p:spPr bwMode="auto">
              <a:xfrm>
                <a:off x="1149388" y="4480560"/>
                <a:ext cx="1916810" cy="548640"/>
              </a:xfrm>
              <a:prstGeom prst="homePlate">
                <a:avLst>
                  <a:gd name="adj" fmla="val 31944"/>
                </a:avLst>
              </a:prstGeom>
              <a:solidFill>
                <a:srgbClr val="24BA4F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Investigation and </a:t>
                </a:r>
                <a:b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</a:b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Impact Assessment</a:t>
                </a:r>
              </a:p>
            </p:txBody>
          </p:sp>
          <p:sp>
            <p:nvSpPr>
              <p:cNvPr id="159" name="Pentagon 23"/>
              <p:cNvSpPr/>
              <p:nvPr/>
            </p:nvSpPr>
            <p:spPr bwMode="auto">
              <a:xfrm>
                <a:off x="449108" y="4480560"/>
                <a:ext cx="864490" cy="548640"/>
              </a:xfrm>
              <a:prstGeom prst="homePlate">
                <a:avLst>
                  <a:gd name="adj" fmla="val 29167"/>
                </a:avLst>
              </a:prstGeom>
              <a:solidFill>
                <a:srgbClr val="24BA4F"/>
              </a:solidFill>
              <a:ln w="38100">
                <a:solidFill>
                  <a:schemeClr val="bg1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 charset="0"/>
                  </a:rPr>
                  <a:t>Incident Triage</a:t>
                </a:r>
              </a:p>
            </p:txBody>
          </p:sp>
        </p:grpSp>
        <p:sp>
          <p:nvSpPr>
            <p:cNvPr id="160" name="object 10"/>
            <p:cNvSpPr txBox="1">
              <a:spLocks noChangeArrowheads="1"/>
            </p:cNvSpPr>
            <p:nvPr/>
          </p:nvSpPr>
          <p:spPr bwMode="auto">
            <a:xfrm>
              <a:off x="1461015" y="5239266"/>
              <a:ext cx="4856980" cy="2658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noAutofit/>
            </a:bodyPr>
            <a:lstStyle>
              <a:lvl1pPr marL="9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20" charset="-128"/>
                </a:defRPr>
              </a:lvl9pPr>
            </a:lstStyle>
            <a:p>
              <a:pPr marL="9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ヒラギノ角ゴ Pro W3" pitchFamily="120" charset="-128"/>
                  <a:cs typeface="Arial" panose="020B0604020202020204" pitchFamily="34" charset="0"/>
                </a:rPr>
                <a:t>Wspomagane ML analizy zagrożeń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 pitchFamily="120" charset="-128"/>
                <a:cs typeface="Arial" panose="020B0604020202020204" pitchFamily="34" charset="0"/>
              </a:endParaRPr>
            </a:p>
          </p:txBody>
        </p:sp>
        <p:grpSp>
          <p:nvGrpSpPr>
            <p:cNvPr id="162" name="Group 32"/>
            <p:cNvGrpSpPr/>
            <p:nvPr/>
          </p:nvGrpSpPr>
          <p:grpSpPr>
            <a:xfrm>
              <a:off x="5789112" y="5177698"/>
              <a:ext cx="1080006" cy="1296943"/>
              <a:chOff x="9102719" y="2957351"/>
              <a:chExt cx="1441950" cy="1731590"/>
            </a:xfrm>
          </p:grpSpPr>
          <p:grpSp>
            <p:nvGrpSpPr>
              <p:cNvPr id="163" name="Group 33"/>
              <p:cNvGrpSpPr/>
              <p:nvPr/>
            </p:nvGrpSpPr>
            <p:grpSpPr>
              <a:xfrm>
                <a:off x="9102719" y="2957351"/>
                <a:ext cx="1441950" cy="1731590"/>
                <a:chOff x="7502524" y="3123496"/>
                <a:chExt cx="1544638" cy="1854904"/>
              </a:xfrm>
            </p:grpSpPr>
            <p:sp>
              <p:nvSpPr>
                <p:cNvPr id="165" name="Freeform 5"/>
                <p:cNvSpPr>
                  <a:spLocks/>
                </p:cNvSpPr>
                <p:nvPr/>
              </p:nvSpPr>
              <p:spPr bwMode="auto">
                <a:xfrm>
                  <a:off x="8597841" y="3295709"/>
                  <a:ext cx="219075" cy="219075"/>
                </a:xfrm>
                <a:custGeom>
                  <a:avLst/>
                  <a:gdLst>
                    <a:gd name="T0" fmla="*/ 11 w 58"/>
                    <a:gd name="T1" fmla="*/ 15 h 58"/>
                    <a:gd name="T2" fmla="*/ 12 w 58"/>
                    <a:gd name="T3" fmla="*/ 15 h 58"/>
                    <a:gd name="T4" fmla="*/ 0 w 58"/>
                    <a:gd name="T5" fmla="*/ 41 h 58"/>
                    <a:gd name="T6" fmla="*/ 33 w 58"/>
                    <a:gd name="T7" fmla="*/ 58 h 58"/>
                    <a:gd name="T8" fmla="*/ 46 w 58"/>
                    <a:gd name="T9" fmla="*/ 31 h 58"/>
                    <a:gd name="T10" fmla="*/ 46 w 58"/>
                    <a:gd name="T11" fmla="*/ 31 h 58"/>
                    <a:gd name="T12" fmla="*/ 56 w 58"/>
                    <a:gd name="T13" fmla="*/ 28 h 58"/>
                    <a:gd name="T14" fmla="*/ 52 w 58"/>
                    <a:gd name="T15" fmla="*/ 18 h 58"/>
                    <a:gd name="T16" fmla="*/ 17 w 58"/>
                    <a:gd name="T17" fmla="*/ 2 h 58"/>
                    <a:gd name="T18" fmla="*/ 8 w 58"/>
                    <a:gd name="T19" fmla="*/ 5 h 58"/>
                    <a:gd name="T20" fmla="*/ 11 w 58"/>
                    <a:gd name="T21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58">
                      <a:moveTo>
                        <a:pt x="11" y="15"/>
                      </a:move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1" y="46"/>
                        <a:pt x="22" y="52"/>
                        <a:pt x="33" y="58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50" y="33"/>
                        <a:pt x="54" y="31"/>
                        <a:pt x="56" y="28"/>
                      </a:cubicBezTo>
                      <a:cubicBezTo>
                        <a:pt x="58" y="24"/>
                        <a:pt x="56" y="20"/>
                        <a:pt x="52" y="18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4" y="0"/>
                        <a:pt x="9" y="2"/>
                        <a:pt x="8" y="5"/>
                      </a:cubicBezTo>
                      <a:cubicBezTo>
                        <a:pt x="6" y="9"/>
                        <a:pt x="8" y="13"/>
                        <a:pt x="11" y="15"/>
                      </a:cubicBezTo>
                      <a:close/>
                    </a:path>
                  </a:pathLst>
                </a:custGeom>
                <a:solidFill>
                  <a:srgbClr val="24BA4F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 dirty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6" name="Freeform 6"/>
                <p:cNvSpPr>
                  <a:spLocks noEditPoints="1"/>
                </p:cNvSpPr>
                <p:nvPr/>
              </p:nvSpPr>
              <p:spPr bwMode="auto">
                <a:xfrm>
                  <a:off x="7502524" y="3435351"/>
                  <a:ext cx="1544638" cy="1543049"/>
                </a:xfrm>
                <a:custGeom>
                  <a:avLst/>
                  <a:gdLst>
                    <a:gd name="T0" fmla="*/ 205 w 409"/>
                    <a:gd name="T1" fmla="*/ 0 h 409"/>
                    <a:gd name="T2" fmla="*/ 0 w 409"/>
                    <a:gd name="T3" fmla="*/ 204 h 409"/>
                    <a:gd name="T4" fmla="*/ 205 w 409"/>
                    <a:gd name="T5" fmla="*/ 409 h 409"/>
                    <a:gd name="T6" fmla="*/ 409 w 409"/>
                    <a:gd name="T7" fmla="*/ 204 h 409"/>
                    <a:gd name="T8" fmla="*/ 205 w 409"/>
                    <a:gd name="T9" fmla="*/ 0 h 409"/>
                    <a:gd name="T10" fmla="*/ 205 w 409"/>
                    <a:gd name="T11" fmla="*/ 381 h 409"/>
                    <a:gd name="T12" fmla="*/ 28 w 409"/>
                    <a:gd name="T13" fmla="*/ 204 h 409"/>
                    <a:gd name="T14" fmla="*/ 205 w 409"/>
                    <a:gd name="T15" fmla="*/ 28 h 409"/>
                    <a:gd name="T16" fmla="*/ 381 w 409"/>
                    <a:gd name="T17" fmla="*/ 204 h 409"/>
                    <a:gd name="T18" fmla="*/ 205 w 409"/>
                    <a:gd name="T19" fmla="*/ 381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9" h="409">
                      <a:moveTo>
                        <a:pt x="205" y="0"/>
                      </a:moveTo>
                      <a:cubicBezTo>
                        <a:pt x="92" y="0"/>
                        <a:pt x="0" y="92"/>
                        <a:pt x="0" y="204"/>
                      </a:cubicBezTo>
                      <a:cubicBezTo>
                        <a:pt x="0" y="317"/>
                        <a:pt x="92" y="409"/>
                        <a:pt x="205" y="409"/>
                      </a:cubicBezTo>
                      <a:cubicBezTo>
                        <a:pt x="317" y="409"/>
                        <a:pt x="409" y="317"/>
                        <a:pt x="409" y="204"/>
                      </a:cubicBezTo>
                      <a:cubicBezTo>
                        <a:pt x="409" y="92"/>
                        <a:pt x="317" y="0"/>
                        <a:pt x="205" y="0"/>
                      </a:cubicBezTo>
                      <a:close/>
                      <a:moveTo>
                        <a:pt x="205" y="381"/>
                      </a:moveTo>
                      <a:cubicBezTo>
                        <a:pt x="107" y="381"/>
                        <a:pt x="28" y="302"/>
                        <a:pt x="28" y="204"/>
                      </a:cubicBezTo>
                      <a:cubicBezTo>
                        <a:pt x="28" y="107"/>
                        <a:pt x="107" y="28"/>
                        <a:pt x="205" y="28"/>
                      </a:cubicBezTo>
                      <a:cubicBezTo>
                        <a:pt x="302" y="28"/>
                        <a:pt x="381" y="107"/>
                        <a:pt x="381" y="204"/>
                      </a:cubicBezTo>
                      <a:cubicBezTo>
                        <a:pt x="381" y="302"/>
                        <a:pt x="302" y="381"/>
                        <a:pt x="205" y="381"/>
                      </a:cubicBezTo>
                      <a:close/>
                    </a:path>
                  </a:pathLst>
                </a:custGeom>
                <a:solidFill>
                  <a:srgbClr val="24BA4F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8156575" y="3123496"/>
                  <a:ext cx="241300" cy="266700"/>
                </a:xfrm>
                <a:custGeom>
                  <a:avLst/>
                  <a:gdLst>
                    <a:gd name="T0" fmla="*/ 5 w 64"/>
                    <a:gd name="T1" fmla="*/ 71 h 71"/>
                    <a:gd name="T2" fmla="*/ 32 w 64"/>
                    <a:gd name="T3" fmla="*/ 69 h 71"/>
                    <a:gd name="T4" fmla="*/ 58 w 64"/>
                    <a:gd name="T5" fmla="*/ 71 h 71"/>
                    <a:gd name="T6" fmla="*/ 58 w 64"/>
                    <a:gd name="T7" fmla="*/ 49 h 71"/>
                    <a:gd name="T8" fmla="*/ 64 w 64"/>
                    <a:gd name="T9" fmla="*/ 32 h 71"/>
                    <a:gd name="T10" fmla="*/ 32 w 64"/>
                    <a:gd name="T11" fmla="*/ 0 h 71"/>
                    <a:gd name="T12" fmla="*/ 0 w 64"/>
                    <a:gd name="T13" fmla="*/ 32 h 71"/>
                    <a:gd name="T14" fmla="*/ 5 w 64"/>
                    <a:gd name="T15" fmla="*/ 49 h 71"/>
                    <a:gd name="T16" fmla="*/ 5 w 64"/>
                    <a:gd name="T1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71">
                      <a:moveTo>
                        <a:pt x="5" y="71"/>
                      </a:moveTo>
                      <a:cubicBezTo>
                        <a:pt x="14" y="70"/>
                        <a:pt x="23" y="69"/>
                        <a:pt x="32" y="69"/>
                      </a:cubicBezTo>
                      <a:cubicBezTo>
                        <a:pt x="41" y="69"/>
                        <a:pt x="50" y="70"/>
                        <a:pt x="58" y="71"/>
                      </a:cubicBezTo>
                      <a:cubicBezTo>
                        <a:pt x="58" y="49"/>
                        <a:pt x="58" y="49"/>
                        <a:pt x="58" y="49"/>
                      </a:cubicBezTo>
                      <a:cubicBezTo>
                        <a:pt x="62" y="44"/>
                        <a:pt x="64" y="38"/>
                        <a:pt x="64" y="32"/>
                      </a:cubicBezTo>
                      <a:cubicBezTo>
                        <a:pt x="64" y="14"/>
                        <a:pt x="49" y="0"/>
                        <a:pt x="32" y="0"/>
                      </a:cubicBezTo>
                      <a:cubicBezTo>
                        <a:pt x="14" y="0"/>
                        <a:pt x="0" y="14"/>
                        <a:pt x="0" y="32"/>
                      </a:cubicBezTo>
                      <a:cubicBezTo>
                        <a:pt x="0" y="38"/>
                        <a:pt x="2" y="44"/>
                        <a:pt x="5" y="49"/>
                      </a:cubicBezTo>
                      <a:lnTo>
                        <a:pt x="5" y="71"/>
                      </a:lnTo>
                      <a:close/>
                    </a:path>
                  </a:pathLst>
                </a:custGeom>
                <a:solidFill>
                  <a:srgbClr val="24BA4F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737535" y="3295709"/>
                  <a:ext cx="219075" cy="219075"/>
                </a:xfrm>
                <a:custGeom>
                  <a:avLst/>
                  <a:gdLst>
                    <a:gd name="T0" fmla="*/ 11 w 58"/>
                    <a:gd name="T1" fmla="*/ 31 h 58"/>
                    <a:gd name="T2" fmla="*/ 12 w 58"/>
                    <a:gd name="T3" fmla="*/ 31 h 58"/>
                    <a:gd name="T4" fmla="*/ 24 w 58"/>
                    <a:gd name="T5" fmla="*/ 58 h 58"/>
                    <a:gd name="T6" fmla="*/ 58 w 58"/>
                    <a:gd name="T7" fmla="*/ 41 h 58"/>
                    <a:gd name="T8" fmla="*/ 46 w 58"/>
                    <a:gd name="T9" fmla="*/ 15 h 58"/>
                    <a:gd name="T10" fmla="*/ 46 w 58"/>
                    <a:gd name="T11" fmla="*/ 15 h 58"/>
                    <a:gd name="T12" fmla="*/ 50 w 58"/>
                    <a:gd name="T13" fmla="*/ 5 h 58"/>
                    <a:gd name="T14" fmla="*/ 40 w 58"/>
                    <a:gd name="T15" fmla="*/ 2 h 58"/>
                    <a:gd name="T16" fmla="*/ 5 w 58"/>
                    <a:gd name="T17" fmla="*/ 18 h 58"/>
                    <a:gd name="T18" fmla="*/ 2 w 58"/>
                    <a:gd name="T19" fmla="*/ 28 h 58"/>
                    <a:gd name="T20" fmla="*/ 11 w 58"/>
                    <a:gd name="T21" fmla="*/ 3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8" h="58">
                      <a:moveTo>
                        <a:pt x="11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35" y="52"/>
                        <a:pt x="46" y="46"/>
                        <a:pt x="58" y="41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50" y="13"/>
                        <a:pt x="51" y="9"/>
                        <a:pt x="50" y="5"/>
                      </a:cubicBezTo>
                      <a:cubicBezTo>
                        <a:pt x="48" y="2"/>
                        <a:pt x="44" y="0"/>
                        <a:pt x="40" y="2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1" y="20"/>
                        <a:pt x="0" y="24"/>
                        <a:pt x="2" y="28"/>
                      </a:cubicBezTo>
                      <a:cubicBezTo>
                        <a:pt x="3" y="31"/>
                        <a:pt x="7" y="33"/>
                        <a:pt x="11" y="31"/>
                      </a:cubicBezTo>
                      <a:close/>
                    </a:path>
                  </a:pathLst>
                </a:custGeom>
                <a:solidFill>
                  <a:srgbClr val="24BA4F"/>
                </a:solidFill>
                <a:ln w="38100">
                  <a:noFill/>
                </a:ln>
                <a:effectLst/>
              </p:spPr>
              <p:txBody>
      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kern="0">
                    <a:solidFill>
                      <a:srgbClr val="FFFFFF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64" name="Oval 34"/>
              <p:cNvSpPr/>
              <p:nvPr/>
            </p:nvSpPr>
            <p:spPr>
              <a:xfrm>
                <a:off x="9193874" y="3333114"/>
                <a:ext cx="1259642" cy="12596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defRPr/>
                </a:pPr>
                <a:r>
                  <a:rPr lang="pl-PL" sz="1600" b="1" kern="0" dirty="0" smtClean="0">
                    <a:solidFill>
                      <a:srgbClr val="24BA4F"/>
                    </a:solidFill>
                    <a:latin typeface="Arial Narrow" panose="020B0606020202030204" pitchFamily="34" charset="0"/>
                    <a:ea typeface="ＭＳ Ｐゴシック" charset="0"/>
                  </a:rPr>
                  <a:t>Minuty lub</a:t>
                </a:r>
              </a:p>
              <a:p>
                <a:pPr lvl="0" algn="ctr">
                  <a:defRPr/>
                </a:pPr>
                <a:r>
                  <a:rPr lang="pl-PL" sz="1600" b="1" kern="0" dirty="0" smtClean="0">
                    <a:solidFill>
                      <a:srgbClr val="24BA4F"/>
                    </a:solidFill>
                    <a:latin typeface="Arial Narrow" panose="020B0606020202030204" pitchFamily="34" charset="0"/>
                    <a:ea typeface="ＭＳ Ｐゴシック" charset="0"/>
                  </a:rPr>
                  <a:t>godziny</a:t>
                </a:r>
                <a:endParaRPr lang="en-US" sz="1600" b="1" kern="0" dirty="0">
                  <a:solidFill>
                    <a:srgbClr val="24BA4F"/>
                  </a:solidFill>
                  <a:latin typeface="Arial Narrow" panose="020B0606020202030204" pitchFamily="34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5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Efektywna architektura bezpieczeństwa wspierająca </a:t>
            </a:r>
            <a:r>
              <a:rPr lang="pl-PL" sz="2400" dirty="0" err="1" smtClean="0"/>
              <a:t>soc</a:t>
            </a:r>
            <a:r>
              <a:rPr lang="pl-PL" sz="2400" dirty="0" smtClean="0"/>
              <a:t>/Cert</a:t>
            </a:r>
            <a:endParaRPr lang="pl-PL" sz="2400" dirty="0"/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  <p:pic>
        <p:nvPicPr>
          <p:cNvPr id="11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230" y="4444192"/>
            <a:ext cx="3081704" cy="767662"/>
          </a:xfrm>
          <a:prstGeom prst="rect">
            <a:avLst/>
          </a:prstGeom>
        </p:spPr>
      </p:pic>
      <p:grpSp>
        <p:nvGrpSpPr>
          <p:cNvPr id="12" name="Group 7"/>
          <p:cNvGrpSpPr/>
          <p:nvPr/>
        </p:nvGrpSpPr>
        <p:grpSpPr>
          <a:xfrm>
            <a:off x="1486237" y="1895477"/>
            <a:ext cx="8473821" cy="3051225"/>
            <a:chOff x="3017417" y="1669233"/>
            <a:chExt cx="8473821" cy="3051225"/>
          </a:xfrm>
        </p:grpSpPr>
        <p:sp>
          <p:nvSpPr>
            <p:cNvPr id="20" name="TextBox 108"/>
            <p:cNvSpPr txBox="1"/>
            <p:nvPr/>
          </p:nvSpPr>
          <p:spPr>
            <a:xfrm>
              <a:off x="6054215" y="1669233"/>
              <a:ext cx="23342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097280" rtl="0" eaLnBrk="0" fontAlgn="base" latinLnBrk="0" hangingPunct="0">
                <a:lnSpc>
                  <a:spcPct val="100000"/>
                </a:lnSpc>
                <a:spcBef>
                  <a:spcPts val="72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anose="020B0604020202020204" pitchFamily="34" charset="0"/>
                </a:rPr>
                <a:t>IBM Watson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anose="020B0604020202020204" pitchFamily="34" charset="0"/>
                </a:rPr>
                <a:t>for cyber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anose="020B0604020202020204" pitchFamily="34" charset="0"/>
                </a:rPr>
                <a:t>security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" name="Group 6"/>
            <p:cNvGrpSpPr/>
            <p:nvPr/>
          </p:nvGrpSpPr>
          <p:grpSpPr>
            <a:xfrm>
              <a:off x="3017417" y="1696058"/>
              <a:ext cx="2915579" cy="3024400"/>
              <a:chOff x="3017417" y="1676416"/>
              <a:chExt cx="2915579" cy="3024400"/>
            </a:xfrm>
          </p:grpSpPr>
          <p:grpSp>
            <p:nvGrpSpPr>
              <p:cNvPr id="37" name="Group 67"/>
              <p:cNvGrpSpPr/>
              <p:nvPr/>
            </p:nvGrpSpPr>
            <p:grpSpPr>
              <a:xfrm>
                <a:off x="3017417" y="1676416"/>
                <a:ext cx="2915579" cy="3024400"/>
                <a:chOff x="2400300" y="1828800"/>
                <a:chExt cx="2429649" cy="2520333"/>
              </a:xfrm>
            </p:grpSpPr>
            <p:sp>
              <p:nvSpPr>
                <p:cNvPr id="39" name="Rectangle 68"/>
                <p:cNvSpPr/>
                <p:nvPr/>
              </p:nvSpPr>
              <p:spPr bwMode="auto">
                <a:xfrm>
                  <a:off x="2400300" y="1828800"/>
                  <a:ext cx="2133598" cy="2520332"/>
                </a:xfrm>
                <a:prstGeom prst="rect">
                  <a:avLst/>
                </a:prstGeom>
                <a:solidFill>
                  <a:srgbClr val="00B2EF"/>
                </a:solidFill>
                <a:ln w="9525" cap="flat" cmpd="sng" algn="ctr">
                  <a:noFill/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marL="0" marR="0" lvl="0" indent="0" algn="ctr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69"/>
                <p:cNvSpPr/>
                <p:nvPr/>
              </p:nvSpPr>
              <p:spPr>
                <a:xfrm>
                  <a:off x="2400302" y="1833228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Threat databases</a:t>
                  </a:r>
                </a:p>
              </p:txBody>
            </p:sp>
            <p:sp>
              <p:nvSpPr>
                <p:cNvPr id="41" name="Rectangle 70"/>
                <p:cNvSpPr/>
                <p:nvPr/>
              </p:nvSpPr>
              <p:spPr>
                <a:xfrm>
                  <a:off x="2400302" y="2200815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Research reports</a:t>
                  </a:r>
                </a:p>
              </p:txBody>
            </p:sp>
            <p:sp>
              <p:nvSpPr>
                <p:cNvPr id="42" name="Rectangle 71"/>
                <p:cNvSpPr/>
                <p:nvPr/>
              </p:nvSpPr>
              <p:spPr>
                <a:xfrm>
                  <a:off x="2400302" y="2568402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Security textbooks</a:t>
                  </a:r>
                </a:p>
              </p:txBody>
            </p:sp>
            <p:sp>
              <p:nvSpPr>
                <p:cNvPr id="43" name="Rectangle 72"/>
                <p:cNvSpPr/>
                <p:nvPr/>
              </p:nvSpPr>
              <p:spPr>
                <a:xfrm>
                  <a:off x="2400302" y="2934953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Vulnerability disclosures</a:t>
                  </a:r>
                </a:p>
              </p:txBody>
            </p:sp>
            <p:sp>
              <p:nvSpPr>
                <p:cNvPr id="44" name="Rectangle 73"/>
                <p:cNvSpPr/>
                <p:nvPr/>
              </p:nvSpPr>
              <p:spPr>
                <a:xfrm>
                  <a:off x="2400302" y="3301359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Popular websites</a:t>
                  </a:r>
                </a:p>
              </p:txBody>
            </p:sp>
            <p:sp>
              <p:nvSpPr>
                <p:cNvPr id="45" name="Rectangle 74"/>
                <p:cNvSpPr/>
                <p:nvPr/>
              </p:nvSpPr>
              <p:spPr>
                <a:xfrm>
                  <a:off x="2400302" y="3669005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Blogs and social activity</a:t>
                  </a:r>
                </a:p>
              </p:txBody>
            </p:sp>
            <p:sp>
              <p:nvSpPr>
                <p:cNvPr id="46" name="Rectangle 75"/>
                <p:cNvSpPr/>
                <p:nvPr/>
              </p:nvSpPr>
              <p:spPr>
                <a:xfrm>
                  <a:off x="2400300" y="4031805"/>
                  <a:ext cx="2133598" cy="317327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219456" rtlCol="0" anchor="ctr"/>
                <a:lstStyle/>
                <a:p>
                  <a:pPr marL="0" marR="0" lvl="0" indent="0" algn="l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4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ＭＳ Ｐゴシック"/>
                      <a:cs typeface="Arial" panose="020B0604020202020204" pitchFamily="34" charset="0"/>
                    </a:rPr>
                    <a:t>Other</a:t>
                  </a:r>
                </a:p>
              </p:txBody>
            </p:sp>
            <p:sp>
              <p:nvSpPr>
                <p:cNvPr id="47" name="Isosceles Triangle 76"/>
                <p:cNvSpPr/>
                <p:nvPr/>
              </p:nvSpPr>
              <p:spPr>
                <a:xfrm rot="5400000">
                  <a:off x="3421759" y="2940942"/>
                  <a:ext cx="2520332" cy="296049"/>
                </a:xfrm>
                <a:prstGeom prst="triangle">
                  <a:avLst/>
                </a:prstGeom>
                <a:solidFill>
                  <a:srgbClr val="00B2E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9728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8" name="Straight Connector 77"/>
                <p:cNvCxnSpPr/>
                <p:nvPr/>
              </p:nvCxnSpPr>
              <p:spPr bwMode="auto">
                <a:xfrm>
                  <a:off x="2400300" y="2174831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Connector 78"/>
                <p:cNvCxnSpPr/>
                <p:nvPr/>
              </p:nvCxnSpPr>
              <p:spPr bwMode="auto">
                <a:xfrm>
                  <a:off x="2400300" y="2552700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Connector 79"/>
                <p:cNvCxnSpPr/>
                <p:nvPr/>
              </p:nvCxnSpPr>
              <p:spPr bwMode="auto">
                <a:xfrm>
                  <a:off x="2400300" y="2903692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Connector 80"/>
                <p:cNvCxnSpPr/>
                <p:nvPr/>
              </p:nvCxnSpPr>
              <p:spPr bwMode="auto">
                <a:xfrm>
                  <a:off x="2400300" y="3290424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81"/>
                <p:cNvCxnSpPr/>
                <p:nvPr/>
              </p:nvCxnSpPr>
              <p:spPr bwMode="auto">
                <a:xfrm>
                  <a:off x="2400300" y="3649508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Straight Connector 82"/>
                <p:cNvCxnSpPr/>
                <p:nvPr/>
              </p:nvCxnSpPr>
              <p:spPr bwMode="auto">
                <a:xfrm>
                  <a:off x="2400300" y="4038600"/>
                  <a:ext cx="201168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AAAFA">
                      <a:lumMod val="40000"/>
                      <a:lumOff val="60000"/>
                    </a:srgbClr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8" name="Isosceles Triangle 109"/>
              <p:cNvSpPr/>
              <p:nvPr/>
            </p:nvSpPr>
            <p:spPr bwMode="auto">
              <a:xfrm rot="5400000">
                <a:off x="4264115" y="3012340"/>
                <a:ext cx="2978662" cy="346037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5486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2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22" name="Group 83"/>
            <p:cNvGrpSpPr/>
            <p:nvPr/>
          </p:nvGrpSpPr>
          <p:grpSpPr>
            <a:xfrm>
              <a:off x="8930918" y="1696058"/>
              <a:ext cx="2560320" cy="3024399"/>
              <a:chOff x="6257150" y="1828800"/>
              <a:chExt cx="2133600" cy="2520332"/>
            </a:xfrm>
            <a:solidFill>
              <a:srgbClr val="8CD211"/>
            </a:solidFill>
          </p:grpSpPr>
          <p:sp>
            <p:nvSpPr>
              <p:cNvPr id="23" name="Rectangle 84"/>
              <p:cNvSpPr/>
              <p:nvPr/>
            </p:nvSpPr>
            <p:spPr bwMode="auto">
              <a:xfrm>
                <a:off x="6257150" y="1828800"/>
                <a:ext cx="2133598" cy="2520332"/>
              </a:xfrm>
              <a:prstGeom prst="rect">
                <a:avLst/>
              </a:prstGeom>
              <a:solidFill>
                <a:srgbClr val="24BA4F"/>
              </a:solidFill>
              <a:ln w="952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0" marR="0" lvl="0" indent="0" algn="ct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4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85"/>
              <p:cNvSpPr/>
              <p:nvPr/>
            </p:nvSpPr>
            <p:spPr>
              <a:xfrm>
                <a:off x="6257152" y="1833228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Security events</a:t>
                </a:r>
              </a:p>
            </p:txBody>
          </p:sp>
          <p:sp>
            <p:nvSpPr>
              <p:cNvPr id="25" name="Rectangle 86"/>
              <p:cNvSpPr/>
              <p:nvPr/>
            </p:nvSpPr>
            <p:spPr>
              <a:xfrm>
                <a:off x="6257152" y="2200815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User activity</a:t>
                </a:r>
              </a:p>
            </p:txBody>
          </p:sp>
          <p:sp>
            <p:nvSpPr>
              <p:cNvPr id="26" name="Rectangle 87"/>
              <p:cNvSpPr/>
              <p:nvPr/>
            </p:nvSpPr>
            <p:spPr>
              <a:xfrm>
                <a:off x="6257152" y="2568402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Configuration information</a:t>
                </a:r>
              </a:p>
            </p:txBody>
          </p:sp>
          <p:sp>
            <p:nvSpPr>
              <p:cNvPr id="27" name="Rectangle 88"/>
              <p:cNvSpPr/>
              <p:nvPr/>
            </p:nvSpPr>
            <p:spPr>
              <a:xfrm>
                <a:off x="6257152" y="2934953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Vulnerability results</a:t>
                </a:r>
              </a:p>
            </p:txBody>
          </p:sp>
          <p:sp>
            <p:nvSpPr>
              <p:cNvPr id="28" name="Rectangle 89"/>
              <p:cNvSpPr/>
              <p:nvPr/>
            </p:nvSpPr>
            <p:spPr>
              <a:xfrm>
                <a:off x="6257152" y="3301359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System and app logs</a:t>
                </a:r>
              </a:p>
            </p:txBody>
          </p:sp>
          <p:sp>
            <p:nvSpPr>
              <p:cNvPr id="29" name="Rectangle 90"/>
              <p:cNvSpPr/>
              <p:nvPr/>
            </p:nvSpPr>
            <p:spPr>
              <a:xfrm>
                <a:off x="6257152" y="3669005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Security policies</a:t>
                </a:r>
              </a:p>
            </p:txBody>
          </p:sp>
          <p:sp>
            <p:nvSpPr>
              <p:cNvPr id="30" name="Rectangle 91"/>
              <p:cNvSpPr/>
              <p:nvPr/>
            </p:nvSpPr>
            <p:spPr>
              <a:xfrm>
                <a:off x="6257150" y="4031805"/>
                <a:ext cx="2133598" cy="31732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Ins="219456" rtlCol="0" anchor="ctr"/>
              <a:lstStyle/>
              <a:p>
                <a:pPr marL="0" marR="0" lvl="0" indent="0" algn="r" defTabSz="109728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4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rPr>
                  <a:t>Other</a:t>
                </a:r>
              </a:p>
            </p:txBody>
          </p:sp>
          <p:cxnSp>
            <p:nvCxnSpPr>
              <p:cNvPr id="31" name="Straight Connector 93"/>
              <p:cNvCxnSpPr/>
              <p:nvPr/>
            </p:nvCxnSpPr>
            <p:spPr bwMode="auto">
              <a:xfrm>
                <a:off x="6363193" y="2174831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94"/>
              <p:cNvCxnSpPr/>
              <p:nvPr/>
            </p:nvCxnSpPr>
            <p:spPr bwMode="auto">
              <a:xfrm>
                <a:off x="6363193" y="2552700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95"/>
              <p:cNvCxnSpPr/>
              <p:nvPr/>
            </p:nvCxnSpPr>
            <p:spPr bwMode="auto">
              <a:xfrm>
                <a:off x="6363193" y="2903692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96"/>
              <p:cNvCxnSpPr/>
              <p:nvPr/>
            </p:nvCxnSpPr>
            <p:spPr bwMode="auto">
              <a:xfrm>
                <a:off x="6363193" y="3290424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97"/>
              <p:cNvCxnSpPr/>
              <p:nvPr/>
            </p:nvCxnSpPr>
            <p:spPr bwMode="auto">
              <a:xfrm>
                <a:off x="6363193" y="3649508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98"/>
              <p:cNvCxnSpPr/>
              <p:nvPr/>
            </p:nvCxnSpPr>
            <p:spPr bwMode="auto">
              <a:xfrm>
                <a:off x="6363193" y="4038600"/>
                <a:ext cx="2011680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4" name="object 10"/>
          <p:cNvSpPr txBox="1">
            <a:spLocks noChangeArrowheads="1"/>
          </p:cNvSpPr>
          <p:nvPr/>
        </p:nvSpPr>
        <p:spPr bwMode="auto">
          <a:xfrm>
            <a:off x="1468052" y="5379105"/>
            <a:ext cx="2331720" cy="4007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 kern="0" dirty="0">
                <a:solidFill>
                  <a:srgbClr val="00B2EF"/>
                </a:solidFill>
                <a:cs typeface="Arial" panose="020B0604020202020204" pitchFamily="34" charset="0"/>
              </a:rPr>
              <a:t>Human Generated</a:t>
            </a:r>
            <a:br>
              <a:rPr lang="en-US" altLang="en-US" b="1" kern="0" dirty="0">
                <a:solidFill>
                  <a:srgbClr val="00B2EF"/>
                </a:solidFill>
                <a:cs typeface="Arial" panose="020B0604020202020204" pitchFamily="34" charset="0"/>
              </a:rPr>
            </a:br>
            <a:r>
              <a:rPr lang="en-US" altLang="en-US" b="1" kern="0" dirty="0">
                <a:solidFill>
                  <a:srgbClr val="00B2EF"/>
                </a:solidFill>
                <a:cs typeface="Arial" panose="020B0604020202020204" pitchFamily="34" charset="0"/>
              </a:rPr>
              <a:t>Security Knowledge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cs typeface="Arial" panose="020B0604020202020204" pitchFamily="34" charset="0"/>
              </a:rPr>
              <a:t>Sourced by available </a:t>
            </a:r>
            <a:br>
              <a:rPr lang="en-US" sz="1200" kern="0" dirty="0">
                <a:cs typeface="Arial" panose="020B0604020202020204" pitchFamily="34" charset="0"/>
              </a:rPr>
            </a:br>
            <a:r>
              <a:rPr lang="en-US" sz="1200" kern="0" dirty="0">
                <a:cs typeface="Arial" panose="020B0604020202020204" pitchFamily="34" charset="0"/>
              </a:rPr>
              <a:t>IBM Security and IBM Research</a:t>
            </a:r>
          </a:p>
        </p:txBody>
      </p:sp>
      <p:pic>
        <p:nvPicPr>
          <p:cNvPr id="55" name="Picture 161"/>
          <p:cNvPicPr>
            <a:picLocks noChangeAspect="1"/>
          </p:cNvPicPr>
          <p:nvPr/>
        </p:nvPicPr>
        <p:blipFill>
          <a:blip r:embed="rId3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51" y="5209331"/>
            <a:ext cx="833543" cy="461425"/>
          </a:xfrm>
          <a:prstGeom prst="rect">
            <a:avLst/>
          </a:prstGeom>
        </p:spPr>
      </p:pic>
      <p:sp>
        <p:nvSpPr>
          <p:cNvPr id="56" name="object 10"/>
          <p:cNvSpPr txBox="1">
            <a:spLocks noChangeArrowheads="1"/>
          </p:cNvSpPr>
          <p:nvPr/>
        </p:nvSpPr>
        <p:spPr bwMode="auto">
          <a:xfrm>
            <a:off x="7389693" y="5379105"/>
            <a:ext cx="2564208" cy="3951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1" kern="0" dirty="0">
                <a:solidFill>
                  <a:srgbClr val="24BA4F"/>
                </a:solidFill>
                <a:cs typeface="Arial" panose="020B0604020202020204" pitchFamily="34" charset="0"/>
              </a:rPr>
              <a:t>Enterprise</a:t>
            </a:r>
            <a:br>
              <a:rPr lang="en-US" altLang="en-US" b="1" kern="0" dirty="0">
                <a:solidFill>
                  <a:srgbClr val="24BA4F"/>
                </a:solidFill>
                <a:cs typeface="Arial" panose="020B0604020202020204" pitchFamily="34" charset="0"/>
              </a:rPr>
            </a:br>
            <a:r>
              <a:rPr lang="en-US" altLang="en-US" b="1" kern="0" dirty="0">
                <a:solidFill>
                  <a:srgbClr val="24BA4F"/>
                </a:solidFill>
                <a:cs typeface="Arial" panose="020B0604020202020204" pitchFamily="34" charset="0"/>
              </a:rPr>
              <a:t>Security Analytics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cs typeface="Arial" panose="020B0604020202020204" pitchFamily="34" charset="0"/>
              </a:rPr>
              <a:t>Correlated enterprise data</a:t>
            </a:r>
          </a:p>
        </p:txBody>
      </p:sp>
      <p:pic>
        <p:nvPicPr>
          <p:cNvPr id="57" name="Picture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5" y="2807459"/>
            <a:ext cx="1543980" cy="1524280"/>
          </a:xfrm>
          <a:prstGeom prst="rect">
            <a:avLst/>
          </a:prstGeom>
        </p:spPr>
      </p:pic>
      <p:grpSp>
        <p:nvGrpSpPr>
          <p:cNvPr id="58" name="Group 166"/>
          <p:cNvGrpSpPr/>
          <p:nvPr/>
        </p:nvGrpSpPr>
        <p:grpSpPr>
          <a:xfrm>
            <a:off x="5480818" y="3972711"/>
            <a:ext cx="1557125" cy="1566842"/>
            <a:chOff x="5253410" y="3122056"/>
            <a:chExt cx="1297604" cy="1305702"/>
          </a:xfrm>
        </p:grpSpPr>
        <p:grpSp>
          <p:nvGrpSpPr>
            <p:cNvPr id="59" name="Group 167"/>
            <p:cNvGrpSpPr/>
            <p:nvPr/>
          </p:nvGrpSpPr>
          <p:grpSpPr>
            <a:xfrm rot="13134358">
              <a:off x="5687329" y="3945896"/>
              <a:ext cx="863685" cy="481862"/>
              <a:chOff x="3792389" y="1728947"/>
              <a:chExt cx="863685" cy="481862"/>
            </a:xfrm>
          </p:grpSpPr>
          <p:sp>
            <p:nvSpPr>
              <p:cNvPr id="90" name="Oval 198"/>
              <p:cNvSpPr/>
              <p:nvPr/>
            </p:nvSpPr>
            <p:spPr bwMode="auto">
              <a:xfrm>
                <a:off x="4080237" y="1979245"/>
                <a:ext cx="50596" cy="50596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" name="Oval 199"/>
              <p:cNvSpPr/>
              <p:nvPr/>
            </p:nvSpPr>
            <p:spPr bwMode="auto">
              <a:xfrm>
                <a:off x="4231506" y="2021934"/>
                <a:ext cx="65774" cy="65774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" name="Oval 200"/>
              <p:cNvSpPr/>
              <p:nvPr/>
            </p:nvSpPr>
            <p:spPr bwMode="auto">
              <a:xfrm>
                <a:off x="4078620" y="1852791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3" name="Group 201"/>
              <p:cNvGrpSpPr/>
              <p:nvPr/>
            </p:nvGrpSpPr>
            <p:grpSpPr>
              <a:xfrm>
                <a:off x="3792389" y="1900555"/>
                <a:ext cx="357249" cy="310254"/>
                <a:chOff x="1986101" y="2000242"/>
                <a:chExt cx="645645" cy="560712"/>
              </a:xfrm>
            </p:grpSpPr>
            <p:sp>
              <p:nvSpPr>
                <p:cNvPr id="100" name="Oval 208"/>
                <p:cNvSpPr/>
                <p:nvPr/>
              </p:nvSpPr>
              <p:spPr bwMode="auto">
                <a:xfrm>
                  <a:off x="2540306" y="2318015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" name="Oval 209"/>
                <p:cNvSpPr/>
                <p:nvPr/>
              </p:nvSpPr>
              <p:spPr bwMode="auto">
                <a:xfrm>
                  <a:off x="2205914" y="2000242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" name="Oval 210"/>
                <p:cNvSpPr/>
                <p:nvPr/>
              </p:nvSpPr>
              <p:spPr bwMode="auto">
                <a:xfrm>
                  <a:off x="2258828" y="2219607"/>
                  <a:ext cx="118872" cy="118872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" name="Oval 211"/>
                <p:cNvSpPr/>
                <p:nvPr/>
              </p:nvSpPr>
              <p:spPr bwMode="auto">
                <a:xfrm>
                  <a:off x="2431219" y="2469514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" name="Oval 212"/>
                <p:cNvSpPr/>
                <p:nvPr/>
              </p:nvSpPr>
              <p:spPr bwMode="auto">
                <a:xfrm>
                  <a:off x="1986101" y="2166502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" name="Group 202"/>
              <p:cNvGrpSpPr/>
              <p:nvPr/>
            </p:nvGrpSpPr>
            <p:grpSpPr>
              <a:xfrm>
                <a:off x="4271717" y="1728947"/>
                <a:ext cx="384357" cy="275596"/>
                <a:chOff x="5822401" y="2002430"/>
                <a:chExt cx="384357" cy="275596"/>
              </a:xfrm>
            </p:grpSpPr>
            <p:sp>
              <p:nvSpPr>
                <p:cNvPr id="95" name="Oval 203"/>
                <p:cNvSpPr/>
                <p:nvPr/>
              </p:nvSpPr>
              <p:spPr bwMode="auto">
                <a:xfrm>
                  <a:off x="5921515" y="2089252"/>
                  <a:ext cx="91440" cy="91440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6" name="Oval 204"/>
                <p:cNvSpPr/>
                <p:nvPr/>
              </p:nvSpPr>
              <p:spPr bwMode="auto">
                <a:xfrm>
                  <a:off x="6057647" y="2002430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" name="Oval 205"/>
                <p:cNvSpPr/>
                <p:nvPr/>
              </p:nvSpPr>
              <p:spPr bwMode="auto">
                <a:xfrm>
                  <a:off x="5993441" y="2227430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" name="Oval 206"/>
                <p:cNvSpPr/>
                <p:nvPr/>
              </p:nvSpPr>
              <p:spPr bwMode="auto">
                <a:xfrm>
                  <a:off x="6140984" y="2069198"/>
                  <a:ext cx="65774" cy="6577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" name="Oval 207"/>
                <p:cNvSpPr/>
                <p:nvPr/>
              </p:nvSpPr>
              <p:spPr bwMode="auto">
                <a:xfrm>
                  <a:off x="5822401" y="2134972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0" name="Oval 168"/>
            <p:cNvSpPr/>
            <p:nvPr/>
          </p:nvSpPr>
          <p:spPr bwMode="auto">
            <a:xfrm rot="13134358">
              <a:off x="5545076" y="3756531"/>
              <a:ext cx="50596" cy="50596"/>
            </a:xfrm>
            <a:prstGeom prst="ellipse">
              <a:avLst/>
            </a:prstGeom>
            <a:solidFill>
              <a:schemeClr val="tx2"/>
            </a:solidFill>
            <a:ln w="28575">
              <a:noFill/>
            </a:ln>
            <a:effectLst/>
            <a:extLst/>
          </p:spPr>
          <p:txBody>
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 b="1" kern="0" dirty="0">
                <a:solidFill>
                  <a:srgbClr val="4F7F9E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Oval 169"/>
            <p:cNvSpPr/>
            <p:nvPr/>
          </p:nvSpPr>
          <p:spPr bwMode="auto">
            <a:xfrm rot="13134358">
              <a:off x="5443427" y="3806810"/>
              <a:ext cx="91440" cy="91440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  <a:effectLst/>
            <a:extLst/>
          </p:spPr>
          <p:txBody>
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 b="1" kern="0" dirty="0">
                <a:solidFill>
                  <a:srgbClr val="4F7F9E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2" name="Group 170"/>
            <p:cNvGrpSpPr/>
            <p:nvPr/>
          </p:nvGrpSpPr>
          <p:grpSpPr>
            <a:xfrm rot="13134358">
              <a:off x="5528548" y="3671392"/>
              <a:ext cx="357249" cy="310254"/>
              <a:chOff x="1986101" y="2000242"/>
              <a:chExt cx="645645" cy="560712"/>
            </a:xfrm>
          </p:grpSpPr>
          <p:sp>
            <p:nvSpPr>
              <p:cNvPr id="85" name="Oval 193"/>
              <p:cNvSpPr/>
              <p:nvPr/>
            </p:nvSpPr>
            <p:spPr bwMode="auto">
              <a:xfrm>
                <a:off x="2540306" y="2318015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6" name="Oval 194"/>
              <p:cNvSpPr/>
              <p:nvPr/>
            </p:nvSpPr>
            <p:spPr bwMode="auto">
              <a:xfrm>
                <a:off x="2205914" y="2000242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" name="Oval 195"/>
              <p:cNvSpPr/>
              <p:nvPr/>
            </p:nvSpPr>
            <p:spPr bwMode="auto">
              <a:xfrm>
                <a:off x="2258828" y="2219607"/>
                <a:ext cx="118872" cy="118872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" name="Oval 196"/>
              <p:cNvSpPr/>
              <p:nvPr/>
            </p:nvSpPr>
            <p:spPr bwMode="auto">
              <a:xfrm>
                <a:off x="2431219" y="2469514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9" name="Oval 197"/>
              <p:cNvSpPr/>
              <p:nvPr/>
            </p:nvSpPr>
            <p:spPr bwMode="auto">
              <a:xfrm>
                <a:off x="1986101" y="2166502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3" name="Group 171"/>
            <p:cNvGrpSpPr/>
            <p:nvPr/>
          </p:nvGrpSpPr>
          <p:grpSpPr>
            <a:xfrm rot="15440573">
              <a:off x="5171200" y="3460353"/>
              <a:ext cx="384357" cy="219938"/>
              <a:chOff x="5822401" y="2058088"/>
              <a:chExt cx="384357" cy="219938"/>
            </a:xfrm>
          </p:grpSpPr>
          <p:sp>
            <p:nvSpPr>
              <p:cNvPr id="81" name="Oval 189"/>
              <p:cNvSpPr/>
              <p:nvPr/>
            </p:nvSpPr>
            <p:spPr bwMode="auto">
              <a:xfrm>
                <a:off x="5970731" y="2058088"/>
                <a:ext cx="91440" cy="91440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Oval 190"/>
              <p:cNvSpPr/>
              <p:nvPr/>
            </p:nvSpPr>
            <p:spPr bwMode="auto">
              <a:xfrm>
                <a:off x="5993441" y="2227430"/>
                <a:ext cx="50596" cy="50596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" name="Oval 191"/>
              <p:cNvSpPr/>
              <p:nvPr/>
            </p:nvSpPr>
            <p:spPr bwMode="auto">
              <a:xfrm>
                <a:off x="6140984" y="2069198"/>
                <a:ext cx="65774" cy="65774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Oval 192"/>
              <p:cNvSpPr/>
              <p:nvPr/>
            </p:nvSpPr>
            <p:spPr bwMode="auto">
              <a:xfrm>
                <a:off x="5822401" y="2134972"/>
                <a:ext cx="50596" cy="50596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4" name="Group 172"/>
            <p:cNvGrpSpPr/>
            <p:nvPr/>
          </p:nvGrpSpPr>
          <p:grpSpPr>
            <a:xfrm rot="15144960">
              <a:off x="5500336" y="3312968"/>
              <a:ext cx="863685" cy="481862"/>
              <a:chOff x="3792389" y="1728947"/>
              <a:chExt cx="863685" cy="481862"/>
            </a:xfrm>
          </p:grpSpPr>
          <p:sp>
            <p:nvSpPr>
              <p:cNvPr id="66" name="Oval 174"/>
              <p:cNvSpPr/>
              <p:nvPr/>
            </p:nvSpPr>
            <p:spPr bwMode="auto">
              <a:xfrm>
                <a:off x="4080237" y="1979245"/>
                <a:ext cx="50596" cy="50596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Oval 175"/>
              <p:cNvSpPr/>
              <p:nvPr/>
            </p:nvSpPr>
            <p:spPr bwMode="auto">
              <a:xfrm>
                <a:off x="4231506" y="2021934"/>
                <a:ext cx="65774" cy="65774"/>
              </a:xfrm>
              <a:prstGeom prst="ellipse">
                <a:avLst/>
              </a:prstGeom>
              <a:solidFill>
                <a:schemeClr val="tx2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" name="Oval 176"/>
              <p:cNvSpPr/>
              <p:nvPr/>
            </p:nvSpPr>
            <p:spPr bwMode="auto">
              <a:xfrm>
                <a:off x="4078620" y="1852791"/>
                <a:ext cx="91440" cy="91440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0972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60" b="1" kern="0" dirty="0">
                  <a:solidFill>
                    <a:srgbClr val="4F7F9E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9" name="Group 177"/>
              <p:cNvGrpSpPr/>
              <p:nvPr/>
            </p:nvGrpSpPr>
            <p:grpSpPr>
              <a:xfrm>
                <a:off x="3792389" y="1900555"/>
                <a:ext cx="357249" cy="310254"/>
                <a:chOff x="1986101" y="2000242"/>
                <a:chExt cx="645645" cy="560712"/>
              </a:xfrm>
            </p:grpSpPr>
            <p:sp>
              <p:nvSpPr>
                <p:cNvPr id="76" name="Oval 184"/>
                <p:cNvSpPr/>
                <p:nvPr/>
              </p:nvSpPr>
              <p:spPr bwMode="auto">
                <a:xfrm>
                  <a:off x="2540306" y="2318015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" name="Oval 185"/>
                <p:cNvSpPr/>
                <p:nvPr/>
              </p:nvSpPr>
              <p:spPr bwMode="auto">
                <a:xfrm>
                  <a:off x="2205914" y="2000242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8" name="Oval 186"/>
                <p:cNvSpPr/>
                <p:nvPr/>
              </p:nvSpPr>
              <p:spPr bwMode="auto">
                <a:xfrm>
                  <a:off x="2258828" y="2219607"/>
                  <a:ext cx="118872" cy="118872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9" name="Oval 187"/>
                <p:cNvSpPr/>
                <p:nvPr/>
              </p:nvSpPr>
              <p:spPr bwMode="auto">
                <a:xfrm>
                  <a:off x="2431219" y="2469514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0" name="Oval 188"/>
                <p:cNvSpPr/>
                <p:nvPr/>
              </p:nvSpPr>
              <p:spPr bwMode="auto">
                <a:xfrm>
                  <a:off x="1986101" y="2166502"/>
                  <a:ext cx="91440" cy="91440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0" name="Group 178"/>
              <p:cNvGrpSpPr/>
              <p:nvPr/>
            </p:nvGrpSpPr>
            <p:grpSpPr>
              <a:xfrm>
                <a:off x="4271717" y="1728947"/>
                <a:ext cx="384357" cy="275596"/>
                <a:chOff x="5822401" y="2002430"/>
                <a:chExt cx="384357" cy="275596"/>
              </a:xfrm>
            </p:grpSpPr>
            <p:sp>
              <p:nvSpPr>
                <p:cNvPr id="71" name="Oval 179"/>
                <p:cNvSpPr/>
                <p:nvPr/>
              </p:nvSpPr>
              <p:spPr bwMode="auto">
                <a:xfrm>
                  <a:off x="5921515" y="2089252"/>
                  <a:ext cx="91440" cy="91440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" name="Oval 180"/>
                <p:cNvSpPr/>
                <p:nvPr/>
              </p:nvSpPr>
              <p:spPr bwMode="auto">
                <a:xfrm>
                  <a:off x="6057647" y="2002430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3" name="Oval 181"/>
                <p:cNvSpPr/>
                <p:nvPr/>
              </p:nvSpPr>
              <p:spPr bwMode="auto">
                <a:xfrm>
                  <a:off x="5993441" y="2227430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" name="Oval 182"/>
                <p:cNvSpPr/>
                <p:nvPr/>
              </p:nvSpPr>
              <p:spPr bwMode="auto">
                <a:xfrm>
                  <a:off x="6140984" y="2069198"/>
                  <a:ext cx="65774" cy="65774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5" name="Oval 183"/>
                <p:cNvSpPr/>
                <p:nvPr/>
              </p:nvSpPr>
              <p:spPr bwMode="auto">
                <a:xfrm>
                  <a:off x="5822401" y="2134972"/>
                  <a:ext cx="50596" cy="5059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09728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160" b="1" kern="0" dirty="0">
                    <a:solidFill>
                      <a:srgbClr val="4F7F9E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5" name="Oval 173"/>
            <p:cNvSpPr/>
            <p:nvPr/>
          </p:nvSpPr>
          <p:spPr bwMode="auto">
            <a:xfrm rot="13134358">
              <a:off x="5598456" y="3492635"/>
              <a:ext cx="91440" cy="91440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  <a:effectLst/>
            <a:extLst/>
          </p:spPr>
          <p:txBody>
            <a:bodyPr rot="0" spcFirstLastPara="0" vertOverflow="overflow" horzOverflow="overflow" vert="horz" wrap="square" lIns="109728" tIns="54864" rIns="109728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 b="1" kern="0" dirty="0">
                <a:solidFill>
                  <a:srgbClr val="4F7F9E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05" name="Picture 213"/>
          <p:cNvPicPr>
            <a:picLocks noChangeAspect="1"/>
          </p:cNvPicPr>
          <p:nvPr/>
        </p:nvPicPr>
        <p:blipFill>
          <a:blip r:embed="rId5">
            <a:duotone>
              <a:srgbClr val="70AD47">
                <a:shade val="45000"/>
                <a:satMod val="135000"/>
              </a:srgbClr>
              <a:prstClr val="white"/>
            </a:duotone>
            <a:lum bright="10000" contrast="6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086" y="5243854"/>
            <a:ext cx="691441" cy="5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61472" y="1934036"/>
            <a:ext cx="7041407" cy="414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Rekonesans – wytypowanie potencjalnej ofiary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Uzbrojenie – wybór </a:t>
            </a:r>
            <a:r>
              <a:rPr lang="pl-PL" sz="1800" dirty="0" err="1">
                <a:latin typeface="Calibri" panose="020F0502020204030204" pitchFamily="34" charset="0"/>
              </a:rPr>
              <a:t>exploita</a:t>
            </a:r>
            <a:r>
              <a:rPr lang="pl-PL" sz="1800" dirty="0">
                <a:latin typeface="Calibri" panose="020F0502020204030204" pitchFamily="34" charset="0"/>
              </a:rPr>
              <a:t> / </a:t>
            </a:r>
            <a:r>
              <a:rPr lang="pl-PL" sz="1800" dirty="0" err="1">
                <a:latin typeface="Calibri" panose="020F0502020204030204" pitchFamily="34" charset="0"/>
              </a:rPr>
              <a:t>malware</a:t>
            </a:r>
            <a:endParaRPr lang="pl-PL" sz="1800" dirty="0">
              <a:latin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Dostarczenie szkodliwego oprogramowania wybranej osobie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Wykorzystanie podatności w celu uzyskania uprawnień w systemie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Instalacja oprogramowania do </a:t>
            </a:r>
            <a:r>
              <a:rPr lang="pl-PL" sz="1800" dirty="0" err="1">
                <a:latin typeface="Calibri" panose="020F0502020204030204" pitchFamily="34" charset="0"/>
              </a:rPr>
              <a:t>snifowania</a:t>
            </a:r>
            <a:r>
              <a:rPr lang="pl-PL" sz="1800" dirty="0">
                <a:latin typeface="Calibri" panose="020F0502020204030204" pitchFamily="34" charset="0"/>
              </a:rPr>
              <a:t> haseł użytkownika i skanowania otoczenia sieciowego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Ustanowienie połączenia z serwerem C&amp;C, kontrola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pl-PL" sz="1800" dirty="0">
                <a:latin typeface="Calibri" panose="020F0502020204030204" pitchFamily="34" charset="0"/>
              </a:rPr>
              <a:t>Wykorzystanie zdobytych danych uwierzytelniających do nieuprawnionego dostępu do </a:t>
            </a:r>
            <a:r>
              <a:rPr lang="pl-PL" sz="1800" dirty="0" smtClean="0">
                <a:latin typeface="Calibri" panose="020F0502020204030204" pitchFamily="34" charset="0"/>
              </a:rPr>
              <a:t>zasobów danych </a:t>
            </a:r>
            <a:r>
              <a:rPr lang="pl-PL" sz="1800" dirty="0">
                <a:latin typeface="Calibri" panose="020F0502020204030204" pitchFamily="34" charset="0"/>
              </a:rPr>
              <a:t>oraz transferu danych na zewnątrz organizacji</a:t>
            </a:r>
          </a:p>
          <a:p>
            <a:pPr marL="457200" indent="-457200">
              <a:buFont typeface="+mj-lt"/>
              <a:buAutoNum type="arabicPeriod"/>
            </a:pP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/>
              <a:t>CyberSecurity</a:t>
            </a:r>
            <a:r>
              <a:rPr lang="pl-PL" sz="2800" dirty="0"/>
              <a:t> </a:t>
            </a:r>
            <a:r>
              <a:rPr lang="pl-PL" sz="2800" dirty="0" err="1"/>
              <a:t>Kill</a:t>
            </a:r>
            <a:r>
              <a:rPr lang="pl-PL" sz="2800" dirty="0"/>
              <a:t> Chain </a:t>
            </a:r>
            <a:r>
              <a:rPr lang="pl-PL" sz="2400" dirty="0"/>
              <a:t>– anatomia ataku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1093916"/>
            <a:ext cx="767482" cy="8162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1784922"/>
            <a:ext cx="761905" cy="80457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2443947"/>
            <a:ext cx="767482" cy="81621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3134953"/>
            <a:ext cx="761905" cy="80457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3793978"/>
            <a:ext cx="767482" cy="81621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4484984"/>
            <a:ext cx="761905" cy="8045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5144009"/>
            <a:ext cx="767482" cy="81621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800960" y="132752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1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670415" y="200590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9794548" y="267203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3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9667913" y="335257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9783376" y="40187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5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9659946" y="468226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6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9794548" y="53616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7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80" y="863778"/>
            <a:ext cx="1198730" cy="1046349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58" y="1610419"/>
            <a:ext cx="1203810" cy="105650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37" y="2383197"/>
            <a:ext cx="1122540" cy="105142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58" y="2989082"/>
            <a:ext cx="1142857" cy="1046349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16" y="3725452"/>
            <a:ext cx="1142857" cy="1031111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74" y="4388128"/>
            <a:ext cx="1493333" cy="1015873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1" y="5207786"/>
            <a:ext cx="1549206" cy="1046349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7777193" y="1813443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email </a:t>
            </a:r>
            <a:r>
              <a:rPr lang="pl-PL" dirty="0" err="1"/>
              <a:t>addresses</a:t>
            </a:r>
            <a:endParaRPr lang="pl-PL" dirty="0"/>
          </a:p>
          <a:p>
            <a:r>
              <a:rPr lang="pl-PL" dirty="0" err="1"/>
              <a:t>conference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, </a:t>
            </a:r>
            <a:r>
              <a:rPr lang="pl-PL" dirty="0" err="1"/>
              <a:t>contacts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0324270" y="2586061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exploit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backdoor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808645" y="3342373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bundle</a:t>
            </a:r>
            <a:r>
              <a:rPr lang="pl-PL" dirty="0"/>
              <a:t> to the </a:t>
            </a:r>
            <a:r>
              <a:rPr lang="pl-PL" dirty="0" err="1"/>
              <a:t>victim</a:t>
            </a:r>
            <a:r>
              <a:rPr lang="pl-PL" dirty="0"/>
              <a:t> – email, web, USB, …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7841901" y="4751342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malware</a:t>
            </a:r>
            <a:r>
              <a:rPr lang="pl-PL" dirty="0"/>
              <a:t> </a:t>
            </a:r>
            <a:r>
              <a:rPr lang="pl-PL" dirty="0" err="1"/>
              <a:t>installation</a:t>
            </a:r>
            <a:r>
              <a:rPr lang="pl-PL" dirty="0"/>
              <a:t> @</a:t>
            </a:r>
            <a:r>
              <a:rPr lang="pl-PL" dirty="0" err="1"/>
              <a:t>asset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10331500" y="3982759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execution</a:t>
            </a:r>
            <a:r>
              <a:rPr lang="pl-PL" dirty="0"/>
              <a:t> via </a:t>
            </a:r>
            <a:r>
              <a:rPr lang="pl-PL" dirty="0" err="1"/>
              <a:t>vulnerability</a:t>
            </a:r>
            <a:r>
              <a:rPr lang="pl-PL" dirty="0"/>
              <a:t> </a:t>
            </a:r>
            <a:r>
              <a:rPr lang="pl-PL" dirty="0" err="1"/>
              <a:t>exploitation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0361949" y="5440038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remote</a:t>
            </a:r>
            <a:r>
              <a:rPr lang="pl-PL" dirty="0"/>
              <a:t> </a:t>
            </a:r>
            <a:r>
              <a:rPr lang="pl-PL" dirty="0" err="1"/>
              <a:t>victim</a:t>
            </a:r>
            <a:r>
              <a:rPr lang="pl-PL" dirty="0"/>
              <a:t> system </a:t>
            </a:r>
            <a:r>
              <a:rPr lang="pl-PL" dirty="0" err="1"/>
              <a:t>manipulation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8114792" y="6238624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valuable</a:t>
            </a:r>
            <a:r>
              <a:rPr lang="pl-PL" dirty="0"/>
              <a:t> data </a:t>
            </a:r>
            <a:r>
              <a:rPr lang="pl-PL" dirty="0" err="1"/>
              <a:t>exfiltration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3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CyberSecurity</a:t>
            </a:r>
            <a:r>
              <a:rPr lang="pl-PL" sz="2800" dirty="0"/>
              <a:t> </a:t>
            </a:r>
            <a:r>
              <a:rPr lang="pl-PL" sz="2800" dirty="0" err="1"/>
              <a:t>Kill</a:t>
            </a:r>
            <a:r>
              <a:rPr lang="pl-PL" sz="2800" dirty="0"/>
              <a:t> Chain </a:t>
            </a:r>
            <a:r>
              <a:rPr lang="pl-PL" sz="2400" dirty="0"/>
              <a:t>– anatomia ataku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135191"/>
            <a:ext cx="6667232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Istotna skala czasu</a:t>
            </a:r>
          </a:p>
          <a:p>
            <a:pPr lvl="1"/>
            <a:r>
              <a:rPr lang="pl-PL" dirty="0"/>
              <a:t>Przygotowania (</a:t>
            </a:r>
            <a:r>
              <a:rPr lang="pl-PL" dirty="0" err="1"/>
              <a:t>Reconnaissance</a:t>
            </a:r>
            <a:r>
              <a:rPr lang="pl-PL" dirty="0"/>
              <a:t>, </a:t>
            </a:r>
            <a:r>
              <a:rPr lang="pl-PL" dirty="0" err="1"/>
              <a:t>Weaponization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Incydent (Delivery, </a:t>
            </a:r>
            <a:r>
              <a:rPr lang="pl-PL" dirty="0" err="1"/>
              <a:t>Exploitation</a:t>
            </a:r>
            <a:r>
              <a:rPr lang="pl-PL" dirty="0"/>
              <a:t>, Installation)</a:t>
            </a:r>
          </a:p>
          <a:p>
            <a:pPr lvl="1"/>
            <a:r>
              <a:rPr lang="pl-PL" dirty="0"/>
              <a:t>Osiągnięcie celu atakujących (Control, Action)</a:t>
            </a:r>
          </a:p>
          <a:p>
            <a:pPr marL="0" indent="0">
              <a:buNone/>
            </a:pPr>
            <a:r>
              <a:rPr lang="pl-PL" dirty="0"/>
              <a:t>CERT</a:t>
            </a:r>
          </a:p>
          <a:p>
            <a:pPr lvl="1"/>
            <a:r>
              <a:rPr lang="pl-PL" dirty="0"/>
              <a:t>Wykrywanie </a:t>
            </a:r>
            <a:r>
              <a:rPr lang="pl-PL" dirty="0" smtClean="0"/>
              <a:t>ataków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(ML pomaga w wytypowaniu ofiary ataku)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pl-PL" dirty="0"/>
              <a:t>Zapobieganie </a:t>
            </a:r>
            <a:r>
              <a:rPr lang="pl-PL" dirty="0" smtClean="0"/>
              <a:t>atakom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(ML wskaże ścieżki skutecznego zakresu analizy)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pl-PL" dirty="0"/>
              <a:t>Przerwanie </a:t>
            </a:r>
            <a:r>
              <a:rPr lang="pl-PL" dirty="0" smtClean="0"/>
              <a:t>ataku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(ML wskaże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które jednostki wykazały anomalie)</a:t>
            </a:r>
            <a:endParaRPr lang="pl-PL" dirty="0"/>
          </a:p>
          <a:p>
            <a:pPr lvl="1"/>
            <a:r>
              <a:rPr lang="pl-PL" dirty="0"/>
              <a:t>Degradacja </a:t>
            </a:r>
            <a:r>
              <a:rPr lang="pl-PL" dirty="0" smtClean="0"/>
              <a:t>ataku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(ML wskaże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podobieństwa gdzie użyto podobnych schematów)</a:t>
            </a:r>
            <a:endParaRPr lang="pl-PL" dirty="0"/>
          </a:p>
          <a:p>
            <a:pPr lvl="1"/>
            <a:r>
              <a:rPr lang="pl-PL" dirty="0"/>
              <a:t>Przekierowanie / fałszywe cele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1093916"/>
            <a:ext cx="767482" cy="8162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1784922"/>
            <a:ext cx="761905" cy="8045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2443947"/>
            <a:ext cx="767482" cy="8162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3134953"/>
            <a:ext cx="761905" cy="80457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3793978"/>
            <a:ext cx="767482" cy="8162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7" y="4484984"/>
            <a:ext cx="761905" cy="8045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1" y="5144009"/>
            <a:ext cx="767482" cy="816211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9800960" y="132752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670415" y="200590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2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794548" y="267203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3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667913" y="335257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783376" y="40187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5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659946" y="468226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6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9794548" y="53616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CR A Extended" panose="02010509020102010303" pitchFamily="50" charset="0"/>
              </a:rPr>
              <a:t>7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80" y="863778"/>
            <a:ext cx="1198730" cy="104634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58" y="1610419"/>
            <a:ext cx="1203810" cy="105650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16" y="2375235"/>
            <a:ext cx="1122540" cy="105142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58" y="2989082"/>
            <a:ext cx="1142857" cy="104634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16" y="3725452"/>
            <a:ext cx="1142857" cy="103111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74" y="4388128"/>
            <a:ext cx="1493333" cy="1015873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01" y="5146242"/>
            <a:ext cx="1549206" cy="1046349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7777193" y="1813443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email </a:t>
            </a:r>
            <a:r>
              <a:rPr lang="pl-PL" dirty="0" err="1"/>
              <a:t>addresses</a:t>
            </a:r>
            <a:endParaRPr lang="pl-PL" dirty="0"/>
          </a:p>
          <a:p>
            <a:r>
              <a:rPr lang="pl-PL" dirty="0" err="1"/>
              <a:t>conference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, </a:t>
            </a:r>
            <a:r>
              <a:rPr lang="pl-PL" dirty="0" err="1"/>
              <a:t>contacts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808645" y="3342373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delivering</a:t>
            </a:r>
            <a:r>
              <a:rPr lang="pl-PL" dirty="0"/>
              <a:t> </a:t>
            </a:r>
            <a:r>
              <a:rPr lang="pl-PL" dirty="0" err="1"/>
              <a:t>bundle</a:t>
            </a:r>
            <a:r>
              <a:rPr lang="pl-PL" dirty="0"/>
              <a:t> to the </a:t>
            </a:r>
            <a:r>
              <a:rPr lang="pl-PL" dirty="0" err="1"/>
              <a:t>victim</a:t>
            </a:r>
            <a:r>
              <a:rPr lang="pl-PL" dirty="0"/>
              <a:t> – email, web, USB, …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7841901" y="4751342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malware</a:t>
            </a:r>
            <a:r>
              <a:rPr lang="pl-PL" dirty="0"/>
              <a:t> </a:t>
            </a:r>
            <a:r>
              <a:rPr lang="pl-PL" dirty="0" err="1"/>
              <a:t>installation</a:t>
            </a:r>
            <a:r>
              <a:rPr lang="pl-PL" dirty="0"/>
              <a:t> @</a:t>
            </a:r>
            <a:r>
              <a:rPr lang="pl-PL" dirty="0" err="1"/>
              <a:t>asset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8158752" y="6177080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valuable</a:t>
            </a:r>
            <a:r>
              <a:rPr lang="pl-PL" dirty="0"/>
              <a:t> data </a:t>
            </a:r>
            <a:r>
              <a:rPr lang="pl-PL" dirty="0" err="1"/>
              <a:t>exfiltration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324270" y="2621229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exploit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backdoor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pl-PL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900" dirty="0" err="1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31500" y="4017927"/>
            <a:ext cx="197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execution</a:t>
            </a:r>
            <a:r>
              <a:rPr lang="pl-PL" dirty="0"/>
              <a:t> via </a:t>
            </a:r>
            <a:r>
              <a:rPr lang="pl-PL" dirty="0" err="1"/>
              <a:t>vulnerability</a:t>
            </a:r>
            <a:r>
              <a:rPr lang="pl-PL" dirty="0"/>
              <a:t> </a:t>
            </a:r>
            <a:r>
              <a:rPr lang="pl-PL" dirty="0" err="1"/>
              <a:t>exploitation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10361949" y="5475206"/>
            <a:ext cx="1974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 err="1"/>
              <a:t>remote</a:t>
            </a:r>
            <a:r>
              <a:rPr lang="pl-PL" dirty="0"/>
              <a:t> </a:t>
            </a:r>
            <a:r>
              <a:rPr lang="pl-PL" dirty="0" err="1"/>
              <a:t>victim</a:t>
            </a:r>
            <a:r>
              <a:rPr lang="pl-PL" dirty="0"/>
              <a:t> system </a:t>
            </a:r>
            <a:r>
              <a:rPr lang="pl-PL" dirty="0" err="1"/>
              <a:t>manipulation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4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0192" y="2793828"/>
            <a:ext cx="9905998" cy="147857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Dziękuję za uwagę</a:t>
            </a:r>
            <a:endParaRPr lang="pl-PL" sz="2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200192" y="3952875"/>
            <a:ext cx="39720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>
                <a:solidFill>
                  <a:srgbClr val="002060"/>
                </a:solidFill>
              </a:rPr>
              <a:t>Albert Borowski</a:t>
            </a:r>
          </a:p>
          <a:p>
            <a:r>
              <a:rPr lang="pl-PL" sz="1200" i="1" dirty="0">
                <a:solidFill>
                  <a:srgbClr val="002060"/>
                </a:solidFill>
              </a:rPr>
              <a:t>Dyrektor Pionu </a:t>
            </a:r>
            <a:r>
              <a:rPr lang="pl-PL" sz="1200" i="1" dirty="0" err="1">
                <a:solidFill>
                  <a:srgbClr val="002060"/>
                </a:solidFill>
              </a:rPr>
              <a:t>Cyberbezpieczeństwa</a:t>
            </a:r>
            <a:r>
              <a:rPr lang="pl-PL" sz="1200" i="1" dirty="0">
                <a:solidFill>
                  <a:srgbClr val="002060"/>
                </a:solidFill>
              </a:rPr>
              <a:t>  i Zarządzania </a:t>
            </a:r>
            <a:r>
              <a:rPr lang="pl-PL" sz="1200" i="1" dirty="0" smtClean="0">
                <a:solidFill>
                  <a:srgbClr val="002060"/>
                </a:solidFill>
              </a:rPr>
              <a:t>Ryzykiem</a:t>
            </a:r>
          </a:p>
          <a:p>
            <a:r>
              <a:rPr lang="pl-PL" sz="1200" i="1" dirty="0" smtClean="0">
                <a:solidFill>
                  <a:srgbClr val="002060"/>
                </a:solidFill>
              </a:rPr>
              <a:t>Tel: +48 608 622 878</a:t>
            </a:r>
          </a:p>
          <a:p>
            <a:r>
              <a:rPr lang="pl-PL" sz="1200" i="1" dirty="0" smtClean="0">
                <a:solidFill>
                  <a:srgbClr val="002060"/>
                </a:solidFill>
              </a:rPr>
              <a:t>Mail: albert.borowski@comp.com.pl</a:t>
            </a:r>
            <a:endParaRPr lang="pl-PL" sz="1200" i="1" dirty="0">
              <a:solidFill>
                <a:srgbClr val="002060"/>
              </a:solidFill>
            </a:endParaRPr>
          </a:p>
          <a:p>
            <a:r>
              <a:rPr lang="pl-PL" sz="1200" dirty="0">
                <a:solidFill>
                  <a:srgbClr val="002060"/>
                </a:solidFill>
              </a:rPr>
              <a:t>COMP S.A.</a:t>
            </a:r>
            <a:endParaRPr lang="pl-PL" sz="1200" i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6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Plan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Uwarunkowania </a:t>
            </a:r>
            <a:r>
              <a:rPr lang="pl-PL" dirty="0"/>
              <a:t>zewnętrzne i </a:t>
            </a:r>
            <a:r>
              <a:rPr lang="pl-PL" dirty="0" smtClean="0"/>
              <a:t>wewnętrzne dot. </a:t>
            </a:r>
            <a:r>
              <a:rPr lang="pl-PL" dirty="0" err="1" smtClean="0"/>
              <a:t>cyberbezpieczeństwa</a:t>
            </a:r>
            <a:endParaRPr lang="pl-PL" dirty="0"/>
          </a:p>
          <a:p>
            <a:r>
              <a:rPr lang="pl-PL" dirty="0" smtClean="0"/>
              <a:t>Główne wyzwania dla zespołów SOC/CERT</a:t>
            </a:r>
            <a:r>
              <a:rPr lang="pl-PL" dirty="0"/>
              <a:t>)</a:t>
            </a:r>
          </a:p>
          <a:p>
            <a:r>
              <a:rPr lang="pl-PL" dirty="0" smtClean="0"/>
              <a:t>Machine learning – jak może pomóc</a:t>
            </a:r>
            <a:endParaRPr lang="pl-PL" dirty="0"/>
          </a:p>
          <a:p>
            <a:r>
              <a:rPr lang="pl-PL" dirty="0" smtClean="0"/>
              <a:t>Praktyka w CERT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1961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General Data Protection Regulation</a:t>
            </a:r>
            <a:r>
              <a:rPr lang="pl-PL" sz="2800" dirty="0">
                <a:effectLst/>
              </a:rPr>
              <a:t> (GDPR)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2056063"/>
            <a:ext cx="9905999" cy="3541714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Rozporządzenie Ogólne o Ochronie Danych Osobowych, obowiązywanie </a:t>
            </a:r>
            <a:r>
              <a:rPr lang="pl-PL" dirty="0" smtClean="0"/>
              <a:t>od 25 </a:t>
            </a:r>
            <a:r>
              <a:rPr lang="pl-PL" dirty="0"/>
              <a:t>maja 2018</a:t>
            </a:r>
          </a:p>
          <a:p>
            <a:r>
              <a:rPr lang="pl-PL" dirty="0"/>
              <a:t>Cel: ograniczenie zróżnicowania regulacji dotyczących DO na terenie EU</a:t>
            </a:r>
          </a:p>
          <a:p>
            <a:r>
              <a:rPr lang="pl-PL" dirty="0"/>
              <a:t>Forma Rozporządzenia EU, zatem obowiązuje bezpośrednio</a:t>
            </a:r>
          </a:p>
          <a:p>
            <a:r>
              <a:rPr lang="pl-PL" dirty="0"/>
              <a:t>Liczne obowiązki, w tym:</a:t>
            </a:r>
          </a:p>
          <a:p>
            <a:pPr lvl="1"/>
            <a:r>
              <a:rPr lang="pl-PL" dirty="0"/>
              <a:t>Monitorowania i wykrywania naruszeń ochrony danych osobowych</a:t>
            </a:r>
          </a:p>
          <a:p>
            <a:pPr lvl="1"/>
            <a:r>
              <a:rPr lang="pl-PL" dirty="0"/>
              <a:t>Informowania o wystąpieniu incydentu dotyczącego danych osobowych w ciągu 72h</a:t>
            </a:r>
          </a:p>
          <a:p>
            <a:r>
              <a:rPr lang="pl-PL" dirty="0"/>
              <a:t>Dotkliwe kary w przypadku niezgodności z Rozporządzeniem – mln Euro lub 2-4% obrotu rocznego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1455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NIS 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sprawie środków na rzecz wysokiego wspólnego poziomu bezpieczeństwa sieci i systemów informatycznych na terytorium Unii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45041"/>
            <a:ext cx="10099836" cy="3968530"/>
          </a:xfrm>
        </p:spPr>
        <p:txBody>
          <a:bodyPr>
            <a:noAutofit/>
          </a:bodyPr>
          <a:lstStyle/>
          <a:p>
            <a:pPr algn="just"/>
            <a:r>
              <a:rPr lang="pl-PL" sz="1800" dirty="0"/>
              <a:t>Dyrektywa, weszła w życie w sierpniu 2016 (konieczność wprowadzenia do porządku prawnego krajowego)</a:t>
            </a:r>
          </a:p>
          <a:p>
            <a:pPr algn="just"/>
            <a:r>
              <a:rPr lang="pl-PL" sz="1800" dirty="0"/>
              <a:t>Kraje członkowskie Unii Europejskiej mają 21 miesięcy na wprowadzenie jej do własnych porządków prawnych</a:t>
            </a:r>
          </a:p>
          <a:p>
            <a:pPr algn="just"/>
            <a:r>
              <a:rPr lang="pl-PL" sz="1800" dirty="0"/>
              <a:t>Po tym okresie w ciągu kolejnych 6 miesięcy </a:t>
            </a:r>
            <a:r>
              <a:rPr lang="pl-PL" sz="1800" b="1" dirty="0"/>
              <a:t>identyfikacja operatorów kluczowych usług</a:t>
            </a:r>
          </a:p>
          <a:p>
            <a:pPr algn="just"/>
            <a:r>
              <a:rPr lang="pl-PL" sz="1800" dirty="0"/>
              <a:t>Współpraca krajów członkowskich w celu zapewnienia kanałów wymiany informacji na szczeblu międzynarodowym</a:t>
            </a:r>
          </a:p>
          <a:p>
            <a:pPr algn="just"/>
            <a:r>
              <a:rPr lang="pl-PL" sz="1800" b="1" dirty="0"/>
              <a:t>Potrzeba ustanowienia sieci CSIRT</a:t>
            </a:r>
            <a:r>
              <a:rPr lang="pl-PL" sz="1800" dirty="0"/>
              <a:t>, osiągnięcie zdolności szybkiej i efektywnej współpracy operacyjnej</a:t>
            </a:r>
            <a:endParaRPr lang="en-US" sz="1800" dirty="0"/>
          </a:p>
          <a:p>
            <a:pPr algn="just"/>
            <a:r>
              <a:rPr lang="pl-PL" sz="1800" dirty="0"/>
              <a:t>Promowanie stworzenia mechanizmów zapewnienia bezpieczeństwa w obszarach kluczowych dla społeczeństwa czy ekonomii, bazujących na </a:t>
            </a:r>
            <a:r>
              <a:rPr lang="en-US" sz="1800" dirty="0"/>
              <a:t>ICT, </a:t>
            </a:r>
            <a:r>
              <a:rPr lang="pl-PL" sz="1800" dirty="0"/>
              <a:t>np. </a:t>
            </a:r>
            <a:r>
              <a:rPr lang="pl-PL" sz="1800" b="1" dirty="0"/>
              <a:t>sektor energetyczny, transport, bankowość, struktury rynków finansowych, służba zdrowia oraz infrastruktura teleinformatyczna</a:t>
            </a:r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35742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Struktury bezpieczeństwa - Przepływ informacji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5028017" y="1698505"/>
            <a:ext cx="6281814" cy="425918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918095" y="580272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err="1">
                <a:latin typeface="+mj-lt"/>
                <a:ea typeface="+mj-ea"/>
                <a:cs typeface="+mj-cs"/>
              </a:rPr>
              <a:t>Żródło</a:t>
            </a:r>
            <a:r>
              <a:rPr lang="pl-PL" sz="1200" dirty="0">
                <a:latin typeface="+mj-lt"/>
                <a:ea typeface="+mj-ea"/>
                <a:cs typeface="+mj-cs"/>
              </a:rPr>
              <a:t>: ENISA -</a:t>
            </a:r>
            <a:r>
              <a:rPr lang="pl-PL" sz="1200" dirty="0" err="1">
                <a:latin typeface="+mj-lt"/>
                <a:ea typeface="+mj-ea"/>
                <a:cs typeface="+mj-cs"/>
              </a:rPr>
              <a:t>Strategies</a:t>
            </a:r>
            <a:r>
              <a:rPr lang="pl-PL" sz="1200" dirty="0">
                <a:latin typeface="+mj-lt"/>
                <a:ea typeface="+mj-ea"/>
                <a:cs typeface="+mj-cs"/>
              </a:rPr>
              <a:t> for </a:t>
            </a:r>
            <a:r>
              <a:rPr lang="pl-PL" sz="1200" dirty="0" err="1">
                <a:latin typeface="+mj-lt"/>
                <a:ea typeface="+mj-ea"/>
                <a:cs typeface="+mj-cs"/>
              </a:rPr>
              <a:t>incident</a:t>
            </a:r>
            <a:r>
              <a:rPr lang="pl-PL" sz="1200" dirty="0">
                <a:latin typeface="+mj-lt"/>
                <a:ea typeface="+mj-ea"/>
                <a:cs typeface="+mj-cs"/>
              </a:rPr>
              <a:t> </a:t>
            </a:r>
            <a:r>
              <a:rPr lang="pl-PL" sz="1200" dirty="0" err="1">
                <a:latin typeface="+mj-lt"/>
                <a:ea typeface="+mj-ea"/>
                <a:cs typeface="+mj-cs"/>
              </a:rPr>
              <a:t>response</a:t>
            </a:r>
            <a:r>
              <a:rPr lang="pl-PL" sz="1200" dirty="0">
                <a:latin typeface="+mj-lt"/>
                <a:ea typeface="+mj-ea"/>
                <a:cs typeface="+mj-cs"/>
              </a:rPr>
              <a:t> and </a:t>
            </a:r>
            <a:r>
              <a:rPr lang="pl-PL" sz="1200" dirty="0" err="1">
                <a:latin typeface="+mj-lt"/>
                <a:ea typeface="+mj-ea"/>
                <a:cs typeface="+mj-cs"/>
              </a:rPr>
              <a:t>cyber</a:t>
            </a:r>
            <a:r>
              <a:rPr lang="pl-PL" sz="1200" dirty="0">
                <a:latin typeface="+mj-lt"/>
                <a:ea typeface="+mj-ea"/>
                <a:cs typeface="+mj-cs"/>
              </a:rPr>
              <a:t> </a:t>
            </a:r>
            <a:r>
              <a:rPr lang="pl-PL" sz="1200" dirty="0" err="1">
                <a:latin typeface="+mj-lt"/>
                <a:ea typeface="+mj-ea"/>
                <a:cs typeface="+mj-cs"/>
              </a:rPr>
              <a:t>crisis</a:t>
            </a:r>
            <a:r>
              <a:rPr lang="pl-PL" sz="1200" dirty="0">
                <a:latin typeface="+mj-lt"/>
                <a:ea typeface="+mj-ea"/>
                <a:cs typeface="+mj-cs"/>
              </a:rPr>
              <a:t> </a:t>
            </a:r>
            <a:r>
              <a:rPr lang="pl-PL" sz="1200" dirty="0" err="1">
                <a:latin typeface="+mj-lt"/>
                <a:ea typeface="+mj-ea"/>
                <a:cs typeface="+mj-cs"/>
              </a:rPr>
              <a:t>cooperation</a:t>
            </a:r>
            <a:r>
              <a:rPr lang="pl-PL" sz="1200" dirty="0">
                <a:latin typeface="+mj-lt"/>
                <a:ea typeface="+mj-ea"/>
                <a:cs typeface="+mj-cs"/>
              </a:rPr>
              <a:t>, 2016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41413" y="1828799"/>
            <a:ext cx="3729526" cy="396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Struktury bezpieczeństwa na poziomie</a:t>
            </a:r>
          </a:p>
          <a:p>
            <a:pPr marL="536575"/>
            <a:r>
              <a:rPr lang="pl-PL" dirty="0"/>
              <a:t>Europejskim</a:t>
            </a:r>
          </a:p>
          <a:p>
            <a:pPr marL="536575"/>
            <a:r>
              <a:rPr lang="pl-PL" dirty="0"/>
              <a:t>Krajowym</a:t>
            </a:r>
          </a:p>
          <a:p>
            <a:pPr marL="536575"/>
            <a:r>
              <a:rPr lang="pl-PL" dirty="0"/>
              <a:t>Sektorowym</a:t>
            </a:r>
          </a:p>
          <a:p>
            <a:pPr marL="0" indent="0">
              <a:buNone/>
            </a:pPr>
            <a:r>
              <a:rPr lang="pl-PL" dirty="0"/>
              <a:t>Zapewnienie sprawnego przepływu informacji, współpraca w przypadkach incydentów naruszenia </a:t>
            </a:r>
            <a:r>
              <a:rPr lang="pl-PL" dirty="0" err="1"/>
              <a:t>cyberbezpieczeństwa</a:t>
            </a:r>
            <a:r>
              <a:rPr lang="pl-PL" dirty="0"/>
              <a:t> w tym bezpieczeństwa danych OSOBOWYCH (RODO)</a:t>
            </a:r>
          </a:p>
        </p:txBody>
      </p:sp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38789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Krajowe struktury w obszarze </a:t>
            </a:r>
            <a:r>
              <a:rPr lang="pl-PL" sz="2800" dirty="0" err="1"/>
              <a:t>cyberbezpieczeństwa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45042"/>
            <a:ext cx="9905999" cy="4173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Krajowy system </a:t>
            </a:r>
            <a:r>
              <a:rPr lang="pl-PL" dirty="0" err="1"/>
              <a:t>cyberbezpieczeństwa</a:t>
            </a:r>
            <a:r>
              <a:rPr lang="pl-PL" dirty="0"/>
              <a:t>, rozbudowa struktur zajmujących się </a:t>
            </a:r>
            <a:r>
              <a:rPr lang="pl-PL" dirty="0" err="1"/>
              <a:t>cyberbezpieczeństwem</a:t>
            </a:r>
            <a:r>
              <a:rPr lang="pl-PL" dirty="0"/>
              <a:t>, w tym Narodowego Centrum </a:t>
            </a:r>
            <a:r>
              <a:rPr lang="pl-PL" dirty="0" err="1"/>
              <a:t>Cyberbezpieczeństwa</a:t>
            </a:r>
            <a:r>
              <a:rPr lang="pl-PL" dirty="0"/>
              <a:t> (NCC), CSIRT Narodowego, CSIRT sektorowe</a:t>
            </a:r>
          </a:p>
          <a:p>
            <a:pPr algn="just"/>
            <a:r>
              <a:rPr lang="pl-PL" dirty="0"/>
              <a:t>Utworzenie </a:t>
            </a:r>
            <a:r>
              <a:rPr lang="pl-PL" b="1" dirty="0"/>
              <a:t>krajowej sieci CSIRT (narodowy, sektorowe, komercyjne i przedsiębiorców)</a:t>
            </a:r>
            <a:r>
              <a:rPr lang="pl-PL" dirty="0"/>
              <a:t>, wymieniających kluczowe informacje o zagrożeniach bezpieczeństwa i incydentach w danym sektorze</a:t>
            </a:r>
          </a:p>
          <a:p>
            <a:pPr algn="just"/>
            <a:r>
              <a:rPr lang="pl-PL" dirty="0"/>
              <a:t>System wymiany informacji zapewniający ochronę interesów, w tym ochronę tajemnicy przedsiębiorstwa, ochronę wizerunku oraz ochronę innych istotnych wartości</a:t>
            </a:r>
          </a:p>
          <a:p>
            <a:pPr algn="just"/>
            <a:r>
              <a:rPr lang="pl-PL" dirty="0"/>
              <a:t>Ćwiczenia o różnym zasięgu, w tym sektorowe, w odpowiedzi na bieżące wydarzenia i incydenty w celu ciągłego doskonalenia personelu, narządzi i procedur.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612225" y="5998921"/>
            <a:ext cx="5934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>
                <a:latin typeface="+mj-lt"/>
                <a:ea typeface="+mj-ea"/>
                <a:cs typeface="+mj-cs"/>
              </a:rPr>
              <a:t>Żródło</a:t>
            </a:r>
            <a:r>
              <a:rPr lang="pl-PL" sz="1200" dirty="0">
                <a:latin typeface="+mj-lt"/>
                <a:ea typeface="+mj-ea"/>
                <a:cs typeface="+mj-cs"/>
              </a:rPr>
              <a:t>: </a:t>
            </a:r>
            <a:r>
              <a:rPr lang="pl-PL" dirty="0"/>
              <a:t> </a:t>
            </a:r>
            <a:r>
              <a:rPr lang="pl-PL" sz="1200" dirty="0"/>
              <a:t>Strategia </a:t>
            </a:r>
            <a:r>
              <a:rPr lang="pl-PL" sz="1200" dirty="0" err="1"/>
              <a:t>Cyberbezpieczeństwa</a:t>
            </a:r>
            <a:r>
              <a:rPr lang="pl-PL" sz="1200" dirty="0"/>
              <a:t> Rzeczypospolitej Polskiej na lata 2017 -2022</a:t>
            </a:r>
            <a:endParaRPr lang="pl-PL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23174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Krajowe struktury w obszarze </a:t>
            </a:r>
            <a:r>
              <a:rPr lang="pl-PL" sz="2800" dirty="0" err="1"/>
              <a:t>cyberbezpieczeństwa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53845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Krajowy System Reagowania na Incydenty Komputerowe w CRP (poziom reagowania):</a:t>
            </a:r>
          </a:p>
          <a:p>
            <a:r>
              <a:rPr lang="pl-PL" dirty="0"/>
              <a:t>Rządowy Zespół Reagowania na Incydenty Komputerowe CERT. GOV.PL </a:t>
            </a:r>
          </a:p>
          <a:p>
            <a:r>
              <a:rPr lang="pl-PL" dirty="0"/>
              <a:t>Resortowe Centrum Zarządzania Bezpieczeństwem Sieci i Usług  Teleinformatycznych realizujące zadania w sferze militarnej </a:t>
            </a:r>
          </a:p>
          <a:p>
            <a:r>
              <a:rPr lang="pl-PL" dirty="0"/>
              <a:t>CERT Polska (NASK)</a:t>
            </a:r>
          </a:p>
          <a:p>
            <a:r>
              <a:rPr lang="pl-PL" dirty="0"/>
              <a:t>Sektorowe zespoły reagowania</a:t>
            </a:r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17786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Sieć współpracy CERT</a:t>
            </a:r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119661"/>
              </p:ext>
            </p:extLst>
          </p:nvPr>
        </p:nvGraphicFramePr>
        <p:xfrm>
          <a:off x="2810077" y="2236689"/>
          <a:ext cx="8349936" cy="403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379235" y="3080167"/>
            <a:ext cx="3496397" cy="1933939"/>
            <a:chOff x="5189278" y="2024243"/>
            <a:chExt cx="5039228" cy="2787315"/>
          </a:xfrm>
          <a:solidFill>
            <a:srgbClr val="539C36"/>
          </a:solidFill>
        </p:grpSpPr>
        <p:grpSp>
          <p:nvGrpSpPr>
            <p:cNvPr id="8" name="Grupa 7"/>
            <p:cNvGrpSpPr/>
            <p:nvPr/>
          </p:nvGrpSpPr>
          <p:grpSpPr>
            <a:xfrm>
              <a:off x="8855239" y="2053391"/>
              <a:ext cx="1373267" cy="2742865"/>
              <a:chOff x="8855239" y="2053391"/>
              <a:chExt cx="1373267" cy="2742865"/>
            </a:xfrm>
            <a:grpFill/>
          </p:grpSpPr>
          <p:sp>
            <p:nvSpPr>
              <p:cNvPr id="13" name="Wygięta strzałka 8"/>
              <p:cNvSpPr/>
              <p:nvPr/>
            </p:nvSpPr>
            <p:spPr>
              <a:xfrm rot="5400000">
                <a:off x="8387697" y="2520933"/>
                <a:ext cx="2154288" cy="1219204"/>
              </a:xfrm>
              <a:prstGeom prst="bentArrow">
                <a:avLst>
                  <a:gd name="adj1" fmla="val 9992"/>
                  <a:gd name="adj2" fmla="val 16366"/>
                  <a:gd name="adj3" fmla="val 50000"/>
                  <a:gd name="adj4" fmla="val 38424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trzałka w cztery strony 9"/>
              <p:cNvSpPr/>
              <p:nvPr/>
            </p:nvSpPr>
            <p:spPr>
              <a:xfrm rot="18920027">
                <a:off x="9592203" y="4221769"/>
                <a:ext cx="596715" cy="574487"/>
              </a:xfrm>
              <a:prstGeom prst="quadArrow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 rot="5400000">
                <a:off x="9260989" y="2688180"/>
                <a:ext cx="1314013" cy="621021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Internal exchange </a:t>
                </a: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 flipH="1">
              <a:off x="5189278" y="2024243"/>
              <a:ext cx="1467320" cy="2787315"/>
              <a:chOff x="8855238" y="2053392"/>
              <a:chExt cx="1467320" cy="2787315"/>
            </a:xfrm>
            <a:grpFill/>
          </p:grpSpPr>
          <p:sp>
            <p:nvSpPr>
              <p:cNvPr id="10" name="Wygięta strzałka 13"/>
              <p:cNvSpPr/>
              <p:nvPr/>
            </p:nvSpPr>
            <p:spPr>
              <a:xfrm rot="5400000">
                <a:off x="8432841" y="2475789"/>
                <a:ext cx="2183436" cy="1338641"/>
              </a:xfrm>
              <a:prstGeom prst="bentArrow">
                <a:avLst>
                  <a:gd name="adj1" fmla="val 9992"/>
                  <a:gd name="adj2" fmla="val 16366"/>
                  <a:gd name="adj3" fmla="val 50000"/>
                  <a:gd name="adj4" fmla="val 38424"/>
                </a:avLst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trzałka w cztery strony 14"/>
              <p:cNvSpPr/>
              <p:nvPr/>
            </p:nvSpPr>
            <p:spPr>
              <a:xfrm rot="18920027">
                <a:off x="9646801" y="4235612"/>
                <a:ext cx="596715" cy="605095"/>
              </a:xfrm>
              <a:prstGeom prst="quadArrow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900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 rot="5400000">
                <a:off x="9351011" y="2580991"/>
                <a:ext cx="1322072" cy="621022"/>
              </a:xfrm>
              <a:prstGeom prst="rect">
                <a:avLst/>
              </a:prstGeom>
              <a:no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/>
                    </a:solidFill>
                  </a:rPr>
                  <a:t>Internal exchange </a:t>
                </a:r>
              </a:p>
            </p:txBody>
          </p:sp>
        </p:grpSp>
      </p:grpSp>
      <p:sp>
        <p:nvSpPr>
          <p:cNvPr id="16" name="Strzałka w górę i w dół 21"/>
          <p:cNvSpPr/>
          <p:nvPr/>
        </p:nvSpPr>
        <p:spPr>
          <a:xfrm>
            <a:off x="5803053" y="5271988"/>
            <a:ext cx="208537" cy="364189"/>
          </a:xfrm>
          <a:prstGeom prst="upDownArrow">
            <a:avLst/>
          </a:prstGeom>
          <a:solidFill>
            <a:srgbClr val="539C3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7" name="Strzałka w górę i w dół 21"/>
          <p:cNvSpPr/>
          <p:nvPr/>
        </p:nvSpPr>
        <p:spPr>
          <a:xfrm>
            <a:off x="7302757" y="5271988"/>
            <a:ext cx="208537" cy="364189"/>
          </a:xfrm>
          <a:prstGeom prst="upDownArrow">
            <a:avLst/>
          </a:prstGeom>
          <a:solidFill>
            <a:srgbClr val="539C3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8" name="Strzałka w górę i w dół 21"/>
          <p:cNvSpPr/>
          <p:nvPr/>
        </p:nvSpPr>
        <p:spPr>
          <a:xfrm>
            <a:off x="8808905" y="5262842"/>
            <a:ext cx="208537" cy="364189"/>
          </a:xfrm>
          <a:prstGeom prst="upDownArrow">
            <a:avLst/>
          </a:prstGeom>
          <a:solidFill>
            <a:srgbClr val="539C3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9" name="Strzałka w górę i w dół 21"/>
          <p:cNvSpPr/>
          <p:nvPr/>
        </p:nvSpPr>
        <p:spPr>
          <a:xfrm>
            <a:off x="10306520" y="5261025"/>
            <a:ext cx="208537" cy="364189"/>
          </a:xfrm>
          <a:prstGeom prst="upDownArrow">
            <a:avLst/>
          </a:prstGeom>
          <a:solidFill>
            <a:srgbClr val="539C3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20" name="Strzałka w cztery strony 14"/>
          <p:cNvSpPr/>
          <p:nvPr/>
        </p:nvSpPr>
        <p:spPr>
          <a:xfrm rot="2679973" flipH="1">
            <a:off x="7937343" y="4622186"/>
            <a:ext cx="414022" cy="419837"/>
          </a:xfrm>
          <a:prstGeom prst="quadArrow">
            <a:avLst/>
          </a:prstGeom>
          <a:solidFill>
            <a:srgbClr val="539C3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21" name="pole tekstowe 20"/>
          <p:cNvSpPr txBox="1"/>
          <p:nvPr/>
        </p:nvSpPr>
        <p:spPr>
          <a:xfrm>
            <a:off x="946110" y="1756120"/>
            <a:ext cx="6245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Efektywność operacyjna w dużej mierze zależy od: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Sprawności działania i kompetencji poszczególnych CERT,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Jakości informacji wymienianych pomiędzy </a:t>
            </a: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CERTami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(prewencja, wczesne ostrzeganie)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Chęci i możliwości wsparcia zespołów CERT w przypadkach krytycznych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666061" y="5261025"/>
            <a:ext cx="8712968" cy="10801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368253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33641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6157"/>
          </a:xfrm>
        </p:spPr>
        <p:txBody>
          <a:bodyPr>
            <a:normAutofit/>
          </a:bodyPr>
          <a:lstStyle/>
          <a:p>
            <a:r>
              <a:rPr lang="pl-PL" sz="2800" dirty="0"/>
              <a:t>Struktura zespołu Monitorowania i reagowania</a:t>
            </a:r>
          </a:p>
        </p:txBody>
      </p:sp>
      <p:sp>
        <p:nvSpPr>
          <p:cNvPr id="5" name="Trójkąt równoramienny 4"/>
          <p:cNvSpPr/>
          <p:nvPr/>
        </p:nvSpPr>
        <p:spPr bwMode="auto">
          <a:xfrm flipH="1">
            <a:off x="1987807" y="1779445"/>
            <a:ext cx="714380" cy="71438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02121" y="1922321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!</a:t>
            </a:r>
          </a:p>
        </p:txBody>
      </p:sp>
      <p:sp>
        <p:nvSpPr>
          <p:cNvPr id="7" name="Wygięta strzałka 6"/>
          <p:cNvSpPr/>
          <p:nvPr/>
        </p:nvSpPr>
        <p:spPr bwMode="auto">
          <a:xfrm rot="10800000" flipH="1">
            <a:off x="4273823" y="3851147"/>
            <a:ext cx="785818" cy="714380"/>
          </a:xfrm>
          <a:prstGeom prst="bentArrow">
            <a:avLst>
              <a:gd name="adj1" fmla="val 16273"/>
              <a:gd name="adj2" fmla="val 15303"/>
              <a:gd name="adj3" fmla="val 37606"/>
              <a:gd name="adj4" fmla="val 26296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3988071" y="2851015"/>
            <a:ext cx="1357322" cy="928694"/>
          </a:xfrm>
          <a:prstGeom prst="roundRect">
            <a:avLst/>
          </a:prstGeom>
          <a:gradFill flip="none" rotWithShape="1">
            <a:gsLst>
              <a:gs pos="0">
                <a:srgbClr val="6EA7EC">
                  <a:shade val="30000"/>
                  <a:satMod val="115000"/>
                </a:srgbClr>
              </a:gs>
              <a:gs pos="50000">
                <a:srgbClr val="6EA7EC">
                  <a:shade val="67500"/>
                  <a:satMod val="115000"/>
                </a:srgbClr>
              </a:gs>
              <a:gs pos="100000">
                <a:srgbClr val="6EA7E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5131079" y="4065461"/>
            <a:ext cx="1357322" cy="928694"/>
          </a:xfrm>
          <a:prstGeom prst="roundRect">
            <a:avLst/>
          </a:prstGeom>
          <a:gradFill flip="none" rotWithShape="1">
            <a:gsLst>
              <a:gs pos="0">
                <a:srgbClr val="1C72DA">
                  <a:shade val="30000"/>
                  <a:satMod val="115000"/>
                </a:srgbClr>
              </a:gs>
              <a:gs pos="50000">
                <a:srgbClr val="1C72DA">
                  <a:shade val="67500"/>
                  <a:satMod val="115000"/>
                </a:srgbClr>
              </a:gs>
              <a:gs pos="100000">
                <a:srgbClr val="1C72DA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6274087" y="5279907"/>
            <a:ext cx="1357322" cy="928694"/>
          </a:xfrm>
          <a:prstGeom prst="roundRect">
            <a:avLst/>
          </a:prstGeom>
          <a:gradFill flip="none" rotWithShape="1">
            <a:gsLst>
              <a:gs pos="0">
                <a:srgbClr val="124B90">
                  <a:shade val="30000"/>
                  <a:satMod val="115000"/>
                </a:srgbClr>
              </a:gs>
              <a:gs pos="50000">
                <a:srgbClr val="124B90">
                  <a:shade val="67500"/>
                  <a:satMod val="115000"/>
                </a:srgbClr>
              </a:gs>
              <a:gs pos="100000">
                <a:srgbClr val="124B9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30749" y="1395373"/>
            <a:ext cx="5313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Alerty pochodzące z: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Platformy integrującej informacje z różnych źródeł (SIEM)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Użytkowników (Help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Desk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Innych jednostek organizacyjnych (np. IT)</a:t>
            </a:r>
          </a:p>
        </p:txBody>
      </p:sp>
      <p:sp>
        <p:nvSpPr>
          <p:cNvPr id="12" name="Wygięta strzałka 11"/>
          <p:cNvSpPr/>
          <p:nvPr/>
        </p:nvSpPr>
        <p:spPr bwMode="auto">
          <a:xfrm rot="10800000" flipH="1">
            <a:off x="5416831" y="5065593"/>
            <a:ext cx="785818" cy="714380"/>
          </a:xfrm>
          <a:prstGeom prst="bentArrow">
            <a:avLst>
              <a:gd name="adj1" fmla="val 16273"/>
              <a:gd name="adj2" fmla="val 15303"/>
              <a:gd name="adj3" fmla="val 37606"/>
              <a:gd name="adj4" fmla="val 26296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" name="Wygięta strzałka 12"/>
          <p:cNvSpPr/>
          <p:nvPr/>
        </p:nvSpPr>
        <p:spPr bwMode="auto">
          <a:xfrm rot="10800000" flipH="1">
            <a:off x="3130815" y="2708139"/>
            <a:ext cx="785818" cy="714380"/>
          </a:xfrm>
          <a:prstGeom prst="bentArrow">
            <a:avLst>
              <a:gd name="adj1" fmla="val 16273"/>
              <a:gd name="adj2" fmla="val 15303"/>
              <a:gd name="adj3" fmla="val 37606"/>
              <a:gd name="adj4" fmla="val 26296"/>
            </a:avLst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130947" y="2993891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TIER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1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273955" y="4208337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TIER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2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416963" y="5422783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TIER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3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416831" y="2708139"/>
            <a:ext cx="6215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Monitorowanie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Inicjowanie działań (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tickety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False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Positive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Podstawowe rozpoznanie i klasyfikowanie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obsługa zdarzeń/incydentów wg przyjętych schematów postępowania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488401" y="4208337"/>
            <a:ext cx="4000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Analizy incydentów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Rozwiązywanie incydentów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Rekomendacje zmian w procesie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7631409" y="5195198"/>
            <a:ext cx="400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Zaawansowane analizy incydentów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Zapobieganie</a:t>
            </a: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Wykrywanie i identyfikacja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zagożeń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Forensic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90488"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Malware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RevE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41412" y="6410778"/>
            <a:ext cx="7660572" cy="365125"/>
          </a:xfrm>
        </p:spPr>
        <p:txBody>
          <a:bodyPr/>
          <a:lstStyle/>
          <a:p>
            <a:r>
              <a:rPr lang="pl-PL" dirty="0"/>
              <a:t>Machine Learning – moda czy rzeczywista korzyść w </a:t>
            </a:r>
            <a:r>
              <a:rPr lang="pl-PL" dirty="0" err="1"/>
              <a:t>cyberbezpieczeństwie</a:t>
            </a:r>
            <a:r>
              <a:rPr lang="pl-PL" dirty="0"/>
              <a:t> infrastruktury krytycznej</a:t>
            </a:r>
          </a:p>
        </p:txBody>
      </p:sp>
    </p:spTree>
    <p:extLst>
      <p:ext uri="{BB962C8B-B14F-4D97-AF65-F5344CB8AC3E}">
        <p14:creationId xmlns:p14="http://schemas.microsoft.com/office/powerpoint/2010/main" val="17092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Niestandardowy 2">
      <a:dk1>
        <a:sysClr val="windowText" lastClr="000000"/>
      </a:dk1>
      <a:lt1>
        <a:sysClr val="window" lastClr="FFFFFF"/>
      </a:lt1>
      <a:dk2>
        <a:srgbClr val="444D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1321</Words>
  <Application>Microsoft Office PowerPoint</Application>
  <PresentationFormat>Panoramiczny</PresentationFormat>
  <Paragraphs>250</Paragraphs>
  <Slides>18</Slides>
  <Notes>4</Notes>
  <HiddenSlides>2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Arial Narrow</vt:lpstr>
      <vt:lpstr>Arial Unicode MS</vt:lpstr>
      <vt:lpstr>Batang</vt:lpstr>
      <vt:lpstr>Calibri</vt:lpstr>
      <vt:lpstr>OCR A Extended</vt:lpstr>
      <vt:lpstr>Tahoma</vt:lpstr>
      <vt:lpstr>Times New Roman</vt:lpstr>
      <vt:lpstr>Trebuchet MS</vt:lpstr>
      <vt:lpstr>Tw Cen MT</vt:lpstr>
      <vt:lpstr>ヒラギノ角ゴ Pro W3</vt:lpstr>
      <vt:lpstr>Obwód</vt:lpstr>
      <vt:lpstr>Machine Learning  moda czy rzeczywista korzyść w cyberbezpieczeństwie infrastruktury krytycznej</vt:lpstr>
      <vt:lpstr>Plan prezentacji</vt:lpstr>
      <vt:lpstr>General Data Protection Regulation (GDPR)</vt:lpstr>
      <vt:lpstr>Dyrektywa NIS w sprawie środków na rzecz wysokiego wspólnego poziomu bezpieczeństwa sieci i systemów informatycznych na terytorium Unii</vt:lpstr>
      <vt:lpstr>Struktury bezpieczeństwa - Przepływ informacji</vt:lpstr>
      <vt:lpstr>Krajowe struktury w obszarze cyberbezpieczeństwa</vt:lpstr>
      <vt:lpstr>Krajowe struktury w obszarze cyberbezpieczeństwa</vt:lpstr>
      <vt:lpstr>Sieć współpracy CERT</vt:lpstr>
      <vt:lpstr>Struktura zespołu Monitorowania i reagowania</vt:lpstr>
      <vt:lpstr>etapy W ROZWOJU CYBERNEZPIECZEŃSTWA </vt:lpstr>
      <vt:lpstr>Zespoły bezpieczeństwa stają w obliczu poważnych wyzwań</vt:lpstr>
      <vt:lpstr>Zespoły bezpieczeństwa stają w obliczu poważnych wyzwań</vt:lpstr>
      <vt:lpstr>Znajdowanie nieznanych zagrożeń w morzu danych</vt:lpstr>
      <vt:lpstr>Efektywna architektura bezpieczeństwa wspierająca soc/Cert</vt:lpstr>
      <vt:lpstr>Efektywna architektura bezpieczeństwa wspierająca soc/Cert</vt:lpstr>
      <vt:lpstr>Prezentacja programu PowerPoint</vt:lpstr>
      <vt:lpstr>CyberSecurity Kill Chain – anatomia ataku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Wojciewski</dc:creator>
  <cp:lastModifiedBy>Albert Borowski</cp:lastModifiedBy>
  <cp:revision>144</cp:revision>
  <dcterms:created xsi:type="dcterms:W3CDTF">2017-10-07T19:10:36Z</dcterms:created>
  <dcterms:modified xsi:type="dcterms:W3CDTF">2018-05-04T22:27:28Z</dcterms:modified>
</cp:coreProperties>
</file>