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8"/>
  </p:notesMasterIdLst>
  <p:sldIdLst>
    <p:sldId id="256" r:id="rId2"/>
    <p:sldId id="280" r:id="rId3"/>
    <p:sldId id="282" r:id="rId4"/>
    <p:sldId id="283" r:id="rId5"/>
    <p:sldId id="276" r:id="rId6"/>
    <p:sldId id="275" r:id="rId7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84291" autoAdjust="0"/>
  </p:normalViewPr>
  <p:slideViewPr>
    <p:cSldViewPr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9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F9C6BA5-33D4-4E3F-8DDD-8FC32168E7FD}" type="datetimeFigureOut">
              <a:rPr lang="hu-HU"/>
              <a:pPr>
                <a:defRPr/>
              </a:pPr>
              <a:t>2018. 04. 16.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395C39-2234-41A6-988C-45A4BB25F4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2694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B0467-6628-4678-BEBE-4F774905E2C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613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47168" y="981076"/>
            <a:ext cx="6720417" cy="2519363"/>
          </a:xfrm>
        </p:spPr>
        <p:txBody>
          <a:bodyPr/>
          <a:lstStyle>
            <a:lvl1pPr algn="l" eaLnBrk="1" hangingPunct="1">
              <a:defRPr/>
            </a:lvl1pPr>
          </a:lstStyle>
          <a:p>
            <a:pPr algn="l" eaLnBrk="1" hangingPunct="1"/>
            <a:r>
              <a:rPr lang="pl-PL" sz="3200" smtClean="0">
                <a:solidFill>
                  <a:schemeClr val="tx1"/>
                </a:solidFill>
              </a:rPr>
              <a:t>Kliknij, aby edytować styl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4534" y="3860800"/>
            <a:ext cx="6239933" cy="863600"/>
          </a:xfrm>
        </p:spPr>
        <p:txBody>
          <a:bodyPr>
            <a:normAutofit/>
          </a:bodyPr>
          <a:lstStyle>
            <a:lvl1pPr marL="0" indent="0" algn="l" eaLnBrk="1" hangingPunct="1">
              <a:buFontTx/>
              <a:buNone/>
              <a:defRPr sz="2000" baseline="0"/>
            </a:lvl1pPr>
          </a:lstStyle>
          <a:p>
            <a:pPr algn="l" eaLnBrk="1" hangingPunct="1"/>
            <a:r>
              <a:rPr lang="pl-PL" sz="1600" smtClean="0">
                <a:solidFill>
                  <a:srgbClr val="000000"/>
                </a:solidFill>
              </a:rPr>
              <a:t>Kliknij, aby edytować styl wzorca podtytułu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2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6" y="1556794"/>
            <a:ext cx="11232223" cy="4608511"/>
          </a:xfrm>
        </p:spPr>
        <p:txBody>
          <a:bodyPr/>
          <a:lstStyle>
            <a:lvl1pPr marL="342900" indent="-342900">
              <a:buClr>
                <a:srgbClr val="838383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rgbClr val="838383"/>
              </a:buClr>
              <a:buFont typeface="Wingdings" pitchFamily="2" charset="2"/>
              <a:buChar char="§"/>
              <a:defRPr sz="2600"/>
            </a:lvl2pPr>
            <a:lvl3pPr>
              <a:defRPr/>
            </a:lvl3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309057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1916832"/>
            <a:ext cx="10657184" cy="4032448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592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2900" indent="-342900">
              <a:buClr>
                <a:srgbClr val="838383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838383"/>
              </a:buClr>
              <a:buFont typeface="Wingdings" pitchFamily="2" charset="2"/>
              <a:buChar char="§"/>
              <a:defRPr sz="2600"/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342900" indent="-342900">
              <a:buClr>
                <a:srgbClr val="838383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838383"/>
              </a:buClr>
              <a:buFont typeface="Wingdings" pitchFamily="2" charset="2"/>
              <a:buChar char="§"/>
              <a:defRPr sz="2600"/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93365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Clr>
                <a:srgbClr val="838383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838383"/>
              </a:buClr>
              <a:buFont typeface="Wingdings" pitchFamily="2" charset="2"/>
              <a:buChar char="§"/>
              <a:defRPr sz="2600"/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sz="2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 marL="342900" indent="-342900">
              <a:buClr>
                <a:srgbClr val="838383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838383"/>
              </a:buClr>
              <a:buFont typeface="Wingdings" pitchFamily="2" charset="2"/>
              <a:buChar char="§"/>
              <a:defRPr sz="2600"/>
            </a:lvl2pPr>
            <a:lvl3pPr marL="1143000" indent="-228600">
              <a:buClr>
                <a:schemeClr val="accent4"/>
              </a:buClr>
              <a:buFont typeface="Wingdings" pitchFamily="2" charset="2"/>
              <a:buChar char="§"/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263919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800" b="1">
                <a:solidFill>
                  <a:srgbClr val="7F7F7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hu-H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28800"/>
            <a:ext cx="7315200" cy="3098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hu-H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4908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47168" y="981076"/>
            <a:ext cx="6720417" cy="2519363"/>
          </a:xfrm>
        </p:spPr>
        <p:txBody>
          <a:bodyPr/>
          <a:lstStyle>
            <a:lvl1pPr algn="l" eaLnBrk="1" hangingPunct="1">
              <a:defRPr/>
            </a:lvl1pPr>
          </a:lstStyle>
          <a:p>
            <a:pPr algn="l" eaLnBrk="1" hangingPunct="1"/>
            <a:r>
              <a:rPr lang="pl-PL" sz="3200" smtClean="0">
                <a:solidFill>
                  <a:schemeClr val="tx1"/>
                </a:solidFill>
              </a:rPr>
              <a:t>Kliknij, aby edytować styl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4534" y="3860800"/>
            <a:ext cx="6239933" cy="863600"/>
          </a:xfrm>
        </p:spPr>
        <p:txBody>
          <a:bodyPr>
            <a:normAutofit/>
          </a:bodyPr>
          <a:lstStyle>
            <a:lvl1pPr marL="0" indent="0" algn="l" eaLnBrk="1" hangingPunct="1">
              <a:buFontTx/>
              <a:buNone/>
              <a:defRPr sz="2000" baseline="0"/>
            </a:lvl1pPr>
          </a:lstStyle>
          <a:p>
            <a:pPr algn="l" eaLnBrk="1" hangingPunct="1"/>
            <a:r>
              <a:rPr lang="pl-PL" sz="1600" smtClean="0">
                <a:solidFill>
                  <a:srgbClr val="000000"/>
                </a:solidFill>
              </a:rPr>
              <a:t>Kliknij, aby edytować styl wzorca podtytułu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4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75885" y="188913"/>
            <a:ext cx="9806516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hu-HU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4417" y="1556794"/>
            <a:ext cx="10972800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hu-HU" dirty="0" smtClean="0"/>
          </a:p>
          <a:p>
            <a:pPr lvl="2"/>
            <a:r>
              <a:rPr lang="hu-HU" dirty="0" smtClean="0"/>
              <a:t>Third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954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5" r:id="rId7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Century Gothic" charset="0"/>
          <a:ea typeface="MS PGothic" pitchFamily="34" charset="-128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Century Gothic" charset="0"/>
          <a:ea typeface="MS PGothic" pitchFamily="34" charset="-128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Century Gothic" charset="0"/>
          <a:ea typeface="MS PGothic" pitchFamily="34" charset="-128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Century Gothic" charset="0"/>
          <a:ea typeface="MS PGothic" pitchFamily="34" charset="-128"/>
          <a:cs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38383"/>
        </a:buClr>
        <a:buFont typeface="Wingdings" pitchFamily="2" charset="2"/>
        <a:buChar char="§"/>
        <a:defRPr sz="2800" kern="1200">
          <a:solidFill>
            <a:srgbClr val="000000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38383"/>
        </a:buClr>
        <a:buFont typeface="Wingdings" pitchFamily="2" charset="2"/>
        <a:buChar char="§"/>
        <a:defRPr sz="2600" kern="1200">
          <a:solidFill>
            <a:srgbClr val="000000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Wingdings" pitchFamily="2" charset="2"/>
        <a:buChar char="§"/>
        <a:defRPr sz="2200" kern="1200">
          <a:solidFill>
            <a:srgbClr val="000000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0000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0000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2.png"/><Relationship Id="rId5" Type="http://schemas.openxmlformats.org/officeDocument/2006/relationships/image" Target="../media/image26.jpg"/><Relationship Id="rId10" Type="http://schemas.openxmlformats.org/officeDocument/2006/relationships/image" Target="../media/image31.png"/><Relationship Id="rId4" Type="http://schemas.openxmlformats.org/officeDocument/2006/relationships/image" Target="../media/image25.jp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68" y="981076"/>
            <a:ext cx="6337299" cy="2519363"/>
          </a:xfrm>
        </p:spPr>
        <p:txBody>
          <a:bodyPr/>
          <a:lstStyle/>
          <a:p>
            <a:r>
              <a:rPr lang="en-US" dirty="0"/>
              <a:t>IPR Licensing </a:t>
            </a:r>
            <a:r>
              <a:rPr lang="en-US" dirty="0" smtClean="0"/>
              <a:t>Framework:</a:t>
            </a:r>
            <a:r>
              <a:rPr lang="pl-PL" dirty="0"/>
              <a:t/>
            </a:r>
            <a:br>
              <a:rPr lang="pl-PL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err="1" smtClean="0"/>
              <a:t>podstawowa</a:t>
            </a:r>
            <a:r>
              <a:rPr lang="en-US" sz="2400" dirty="0" smtClean="0"/>
              <a:t>, </a:t>
            </a:r>
            <a:r>
              <a:rPr lang="en-US" sz="2400" dirty="0" err="1" smtClean="0"/>
              <a:t>niezbędna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wartościowa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informacja</a:t>
            </a:r>
            <a:r>
              <a:rPr lang="en-US" sz="2400" dirty="0" smtClean="0"/>
              <a:t> </a:t>
            </a:r>
            <a:r>
              <a:rPr lang="en-US" sz="2400" dirty="0" err="1" smtClean="0"/>
              <a:t>jakie</a:t>
            </a:r>
            <a:r>
              <a:rPr lang="en-US" sz="2400" dirty="0" smtClean="0"/>
              <a:t> </a:t>
            </a:r>
            <a:r>
              <a:rPr lang="en-US" sz="2400" dirty="0" err="1" smtClean="0"/>
              <a:t>mamy</a:t>
            </a:r>
            <a:r>
              <a:rPr lang="en-US" sz="2400" dirty="0" smtClean="0"/>
              <a:t> </a:t>
            </a:r>
            <a:r>
              <a:rPr lang="en-US" sz="2400" dirty="0" err="1" smtClean="0"/>
              <a:t>oprogramowanie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jak</a:t>
            </a:r>
            <a:r>
              <a:rPr lang="en-US" sz="2400" dirty="0" smtClean="0"/>
              <a:t> z </a:t>
            </a:r>
            <a:r>
              <a:rPr lang="en-US" sz="2400" dirty="0" err="1" smtClean="0"/>
              <a:t>niego</a:t>
            </a:r>
            <a:r>
              <a:rPr lang="en-US" sz="2400" dirty="0" smtClean="0"/>
              <a:t> </a:t>
            </a:r>
            <a:r>
              <a:rPr lang="en-US" sz="2400" dirty="0" err="1" smtClean="0"/>
              <a:t>korzystamy</a:t>
            </a:r>
            <a:endParaRPr lang="hu-H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Janusz Krzyczkowski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15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Informacja</a:t>
            </a:r>
            <a:r>
              <a:rPr lang="en-US" dirty="0" smtClean="0"/>
              <a:t> o </a:t>
            </a:r>
            <a:r>
              <a:rPr lang="en-US" dirty="0" err="1" smtClean="0"/>
              <a:t>oprogramowaniu</a:t>
            </a:r>
            <a:r>
              <a:rPr lang="en-US" dirty="0" smtClean="0"/>
              <a:t> w </a:t>
            </a:r>
            <a:r>
              <a:rPr lang="en-US" dirty="0" err="1" smtClean="0"/>
              <a:t>firmie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4417" y="1556794"/>
            <a:ext cx="6191663" cy="460851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Kupujemy</a:t>
            </a:r>
            <a:r>
              <a:rPr lang="en-US" dirty="0" smtClean="0"/>
              <a:t> </a:t>
            </a:r>
            <a:r>
              <a:rPr lang="en-US" dirty="0" err="1" smtClean="0"/>
              <a:t>oprogramowanie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ko-rzystamy</a:t>
            </a:r>
            <a:r>
              <a:rPr lang="en-US" dirty="0" smtClean="0"/>
              <a:t> z </a:t>
            </a:r>
            <a:r>
              <a:rPr lang="en-US" dirty="0" err="1" smtClean="0"/>
              <a:t>niego</a:t>
            </a:r>
            <a:r>
              <a:rPr lang="en-US" dirty="0" smtClean="0"/>
              <a:t> w </a:t>
            </a:r>
            <a:r>
              <a:rPr lang="en-US" dirty="0" err="1" smtClean="0"/>
              <a:t>firmie</a:t>
            </a:r>
            <a:r>
              <a:rPr lang="en-US" dirty="0" smtClean="0"/>
              <a:t>. </a:t>
            </a:r>
            <a:r>
              <a:rPr lang="en-US" dirty="0" err="1" smtClean="0"/>
              <a:t>Powinniśmy</a:t>
            </a:r>
            <a:r>
              <a:rPr lang="en-US" dirty="0" smtClean="0"/>
              <a:t> </a:t>
            </a:r>
            <a:r>
              <a:rPr lang="en-US" dirty="0" err="1" smtClean="0"/>
              <a:t>dokładnie</a:t>
            </a:r>
            <a:r>
              <a:rPr lang="en-US" dirty="0" smtClean="0"/>
              <a:t> </a:t>
            </a:r>
            <a:r>
              <a:rPr lang="en-US" dirty="0" err="1" smtClean="0"/>
              <a:t>wiedzieć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go </a:t>
            </a:r>
            <a:r>
              <a:rPr lang="en-US" dirty="0" err="1" smtClean="0"/>
              <a:t>mamy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jak</a:t>
            </a:r>
            <a:r>
              <a:rPr lang="en-US" dirty="0" smtClean="0"/>
              <a:t> z </a:t>
            </a:r>
            <a:r>
              <a:rPr lang="en-US" dirty="0" err="1" smtClean="0"/>
              <a:t>niego</a:t>
            </a:r>
            <a:r>
              <a:rPr lang="en-US" dirty="0" smtClean="0"/>
              <a:t> </a:t>
            </a:r>
            <a:r>
              <a:rPr lang="en-US" dirty="0" err="1" smtClean="0"/>
              <a:t>korzystamy</a:t>
            </a:r>
            <a:r>
              <a:rPr lang="en-US" dirty="0" smtClean="0"/>
              <a:t>, aby:</a:t>
            </a:r>
          </a:p>
          <a:p>
            <a:r>
              <a:rPr lang="en-US" dirty="0" err="1"/>
              <a:t>k</a:t>
            </a:r>
            <a:r>
              <a:rPr lang="en-US" dirty="0" err="1" smtClean="0"/>
              <a:t>upować</a:t>
            </a:r>
            <a:r>
              <a:rPr lang="en-US" dirty="0" smtClean="0"/>
              <a:t> </a:t>
            </a:r>
            <a:r>
              <a:rPr lang="en-US" dirty="0" err="1" smtClean="0"/>
              <a:t>oprogramowanie</a:t>
            </a:r>
            <a:r>
              <a:rPr lang="en-US" dirty="0" smtClean="0"/>
              <a:t> we </a:t>
            </a:r>
            <a:r>
              <a:rPr lang="en-US" dirty="0" err="1" smtClean="0"/>
              <a:t>właściwych</a:t>
            </a:r>
            <a:r>
              <a:rPr lang="en-US" dirty="0" smtClean="0"/>
              <a:t> </a:t>
            </a:r>
            <a:r>
              <a:rPr lang="en-US" dirty="0" err="1" smtClean="0"/>
              <a:t>cenach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ilościach</a:t>
            </a:r>
            <a:endParaRPr lang="en-US" dirty="0" smtClean="0"/>
          </a:p>
          <a:p>
            <a:r>
              <a:rPr lang="en-US" dirty="0" err="1"/>
              <a:t>u</a:t>
            </a:r>
            <a:r>
              <a:rPr lang="en-US" dirty="0" err="1" smtClean="0"/>
              <a:t>niknąć</a:t>
            </a:r>
            <a:r>
              <a:rPr lang="en-US" dirty="0" smtClean="0"/>
              <a:t> </a:t>
            </a:r>
            <a:r>
              <a:rPr lang="en-US" dirty="0" err="1" smtClean="0"/>
              <a:t>zarzutów</a:t>
            </a:r>
            <a:r>
              <a:rPr lang="en-US" dirty="0" smtClean="0"/>
              <a:t> o </a:t>
            </a:r>
            <a:r>
              <a:rPr lang="en-US" dirty="0" err="1" smtClean="0"/>
              <a:t>nieprawidłowe</a:t>
            </a:r>
            <a:r>
              <a:rPr lang="en-US" dirty="0" smtClean="0"/>
              <a:t> </a:t>
            </a:r>
            <a:r>
              <a:rPr lang="en-US" dirty="0" err="1" smtClean="0"/>
              <a:t>wykorzystanie</a:t>
            </a:r>
            <a:r>
              <a:rPr lang="en-US" dirty="0" smtClean="0"/>
              <a:t> </a:t>
            </a:r>
            <a:r>
              <a:rPr lang="en-US" dirty="0" err="1" smtClean="0"/>
              <a:t>oprogramowania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17" y="1525998"/>
            <a:ext cx="4902901" cy="327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9446476" cy="957262"/>
          </a:xfrm>
        </p:spPr>
        <p:txBody>
          <a:bodyPr/>
          <a:lstStyle/>
          <a:p>
            <a:r>
              <a:rPr lang="en-US" dirty="0" smtClean="0"/>
              <a:t>IPR Licensing Framework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0401" y="2096854"/>
            <a:ext cx="5831624" cy="2736302"/>
          </a:xfrm>
        </p:spPr>
        <p:txBody>
          <a:bodyPr/>
          <a:lstStyle/>
          <a:p>
            <a:r>
              <a:rPr lang="en-US" dirty="0" err="1" smtClean="0"/>
              <a:t>Policzmy</a:t>
            </a:r>
            <a:r>
              <a:rPr lang="en-US" dirty="0" smtClean="0"/>
              <a:t> </a:t>
            </a:r>
            <a:r>
              <a:rPr lang="en-US" dirty="0" err="1" smtClean="0"/>
              <a:t>oprogramowanie</a:t>
            </a:r>
            <a:r>
              <a:rPr lang="en-US" dirty="0" smtClean="0"/>
              <a:t> (</a:t>
            </a:r>
            <a:r>
              <a:rPr lang="en-US" dirty="0" err="1" smtClean="0"/>
              <a:t>inwentaryzacja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Zarządzajmy</a:t>
            </a:r>
            <a:r>
              <a:rPr lang="en-US" dirty="0" smtClean="0"/>
              <a:t> </a:t>
            </a:r>
            <a:r>
              <a:rPr lang="en-US" dirty="0" err="1" smtClean="0"/>
              <a:t>nim</a:t>
            </a:r>
            <a:r>
              <a:rPr lang="en-US" dirty="0" smtClean="0"/>
              <a:t> (system AMS)</a:t>
            </a:r>
            <a:endParaRPr lang="en-US" dirty="0"/>
          </a:p>
          <a:p>
            <a:r>
              <a:rPr lang="en-US" dirty="0" err="1" smtClean="0"/>
              <a:t>Bądzmy</a:t>
            </a:r>
            <a:r>
              <a:rPr lang="en-US" dirty="0" smtClean="0"/>
              <a:t> </a:t>
            </a:r>
            <a:r>
              <a:rPr lang="en-US" dirty="0" err="1" smtClean="0"/>
              <a:t>przygotowani</a:t>
            </a:r>
            <a:r>
              <a:rPr lang="en-US" dirty="0" smtClean="0"/>
              <a:t> (</a:t>
            </a:r>
            <a:r>
              <a:rPr lang="en-US" dirty="0" err="1" smtClean="0"/>
              <a:t>zakupy</a:t>
            </a:r>
            <a:r>
              <a:rPr lang="en-US" dirty="0" smtClean="0"/>
              <a:t>, </a:t>
            </a:r>
            <a:r>
              <a:rPr lang="en-US" dirty="0" err="1" smtClean="0"/>
              <a:t>audyty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5" y="1556795"/>
            <a:ext cx="5741468" cy="38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3323992" y="1233336"/>
            <a:ext cx="2700000" cy="5220000"/>
          </a:xfrm>
          <a:prstGeom prst="rect">
            <a:avLst/>
          </a:prstGeom>
          <a:solidFill>
            <a:schemeClr val="accent1">
              <a:lumMod val="75000"/>
              <a:alpha val="30196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6" name="Rectangle 95"/>
          <p:cNvSpPr/>
          <p:nvPr/>
        </p:nvSpPr>
        <p:spPr>
          <a:xfrm>
            <a:off x="6060296" y="1233336"/>
            <a:ext cx="2700000" cy="522000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89" y="2789638"/>
            <a:ext cx="900000" cy="9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97" y="2776770"/>
            <a:ext cx="900000" cy="9000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587688" y="1233336"/>
            <a:ext cx="2700000" cy="522000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Rectangle 47"/>
          <p:cNvSpPr/>
          <p:nvPr/>
        </p:nvSpPr>
        <p:spPr>
          <a:xfrm>
            <a:off x="8796600" y="1233336"/>
            <a:ext cx="2700000" cy="522000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System </a:t>
            </a:r>
            <a:r>
              <a:rPr lang="hu-HU" sz="2400" dirty="0" smtClean="0">
                <a:solidFill>
                  <a:schemeClr val="tx2"/>
                </a:solidFill>
                <a:latin typeface="+mn-lt"/>
                <a:cs typeface="+mn-cs"/>
              </a:rPr>
              <a:t>SAMI</a:t>
            </a:r>
            <a:endParaRPr lang="hu-HU" sz="24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4138" y="2133954"/>
            <a:ext cx="828000" cy="62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29" y="2876768"/>
            <a:ext cx="756000" cy="44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863" y="3534841"/>
            <a:ext cx="532576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2484" y="3541739"/>
            <a:ext cx="532574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ight Arrow 44"/>
          <p:cNvSpPr/>
          <p:nvPr/>
        </p:nvSpPr>
        <p:spPr>
          <a:xfrm>
            <a:off x="1881172" y="4868311"/>
            <a:ext cx="432000" cy="252000"/>
          </a:xfrm>
          <a:prstGeom prst="rightArrow">
            <a:avLst/>
          </a:prstGeom>
          <a:solidFill>
            <a:schemeClr val="accent3">
              <a:lumMod val="75000"/>
              <a:lumOff val="25000"/>
              <a:alpha val="90000"/>
            </a:schemeClr>
          </a:solidFill>
          <a:ln>
            <a:noFill/>
          </a:ln>
          <a:effectLst>
            <a:outerShdw blurRad="38100" dist="38100" dir="5400000" algn="ctr" rotWithShape="0">
              <a:schemeClr val="accent3">
                <a:lumMod val="90000"/>
                <a:lumOff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14" y="3454003"/>
            <a:ext cx="736163" cy="7975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14" y="2013381"/>
            <a:ext cx="736163" cy="7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8946143" y="1356115"/>
            <a:ext cx="2489784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u-HU" sz="1600" b="1" dirty="0" smtClean="0"/>
              <a:t>Zbieranie Dokumentów</a:t>
            </a:r>
            <a:endParaRPr lang="hu-HU" sz="1600" b="1" dirty="0"/>
          </a:p>
        </p:txBody>
      </p:sp>
      <p:sp>
        <p:nvSpPr>
          <p:cNvPr id="63" name="Right Arrow 62"/>
          <p:cNvSpPr/>
          <p:nvPr/>
        </p:nvSpPr>
        <p:spPr>
          <a:xfrm>
            <a:off x="3148117" y="2312395"/>
            <a:ext cx="432000" cy="252000"/>
          </a:xfrm>
          <a:prstGeom prst="rightArrow">
            <a:avLst/>
          </a:prstGeom>
          <a:solidFill>
            <a:schemeClr val="accent3">
              <a:lumMod val="75000"/>
              <a:lumOff val="25000"/>
              <a:alpha val="90000"/>
            </a:schemeClr>
          </a:solidFill>
          <a:ln>
            <a:noFill/>
          </a:ln>
          <a:effectLst>
            <a:outerShdw blurRad="38100" dist="38100" dir="5400000" algn="ctr" rotWithShape="0">
              <a:schemeClr val="accent3">
                <a:lumMod val="90000"/>
                <a:lumOff val="10000"/>
              </a:schemeClr>
            </a:outerShdw>
          </a:effectLst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TextBox 65"/>
          <p:cNvSpPr txBox="1"/>
          <p:nvPr/>
        </p:nvSpPr>
        <p:spPr>
          <a:xfrm>
            <a:off x="8138647" y="3651266"/>
            <a:ext cx="1425391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u-HU" sz="1200" dirty="0" smtClean="0"/>
              <a:t>Zakupy licenyjne</a:t>
            </a:r>
            <a:endParaRPr lang="hu-HU" sz="12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12" y="5457562"/>
            <a:ext cx="576000" cy="635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189" y="4582966"/>
            <a:ext cx="54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Picture 68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3929" y="4581128"/>
            <a:ext cx="54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715705" y="5226181"/>
            <a:ext cx="1367683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u-HU" sz="1200" dirty="0" smtClean="0"/>
              <a:t>Nie skanowalne</a:t>
            </a:r>
            <a:endParaRPr lang="hu-HU" sz="1200" dirty="0"/>
          </a:p>
        </p:txBody>
      </p:sp>
      <p:sp>
        <p:nvSpPr>
          <p:cNvPr id="70" name="Right Arrow 69"/>
          <p:cNvSpPr/>
          <p:nvPr/>
        </p:nvSpPr>
        <p:spPr>
          <a:xfrm>
            <a:off x="2321846" y="5639492"/>
            <a:ext cx="432000" cy="252000"/>
          </a:xfrm>
          <a:prstGeom prst="rightArrow">
            <a:avLst/>
          </a:prstGeom>
          <a:solidFill>
            <a:schemeClr val="accent3">
              <a:lumMod val="75000"/>
              <a:lumOff val="25000"/>
              <a:alpha val="90000"/>
            </a:schemeClr>
          </a:solidFill>
          <a:ln>
            <a:noFill/>
          </a:ln>
          <a:effectLst>
            <a:outerShdw blurRad="38100" dist="38100" dir="5400000" algn="ctr" rotWithShape="0">
              <a:schemeClr val="accent3">
                <a:lumMod val="90000"/>
                <a:lumOff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073" y="4587622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07689" y="6041427"/>
            <a:ext cx="1383712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u-HU" sz="1200" dirty="0" smtClean="0"/>
              <a:t>Licencje </a:t>
            </a:r>
          </a:p>
          <a:p>
            <a:pPr algn="ctr">
              <a:lnSpc>
                <a:spcPct val="85000"/>
              </a:lnSpc>
            </a:pPr>
            <a:r>
              <a:rPr lang="hu-HU" sz="1200" dirty="0" smtClean="0"/>
              <a:t>bez instalacyjne</a:t>
            </a:r>
            <a:endParaRPr lang="hu-HU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1032290" y="1356115"/>
            <a:ext cx="1946367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u-HU" sz="1600" b="1" dirty="0" smtClean="0"/>
              <a:t>Zbieranie Danych</a:t>
            </a:r>
            <a:endParaRPr lang="hu-HU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67" y="5295247"/>
            <a:ext cx="73125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59"/>
          <p:cNvSpPr txBox="1"/>
          <p:nvPr/>
        </p:nvSpPr>
        <p:spPr>
          <a:xfrm>
            <a:off x="3788940" y="6170498"/>
            <a:ext cx="553358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u-HU" sz="1200" dirty="0" smtClean="0"/>
              <a:t>ACDC</a:t>
            </a:r>
            <a:endParaRPr lang="hu-H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1063501" y="4138639"/>
            <a:ext cx="1005403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u-HU" sz="1200" dirty="0" smtClean="0"/>
              <a:t>Urządzenia</a:t>
            </a:r>
            <a:endParaRPr lang="hu-HU" sz="1200" dirty="0"/>
          </a:p>
        </p:txBody>
      </p:sp>
      <p:sp>
        <p:nvSpPr>
          <p:cNvPr id="52" name="Right Arrow 51"/>
          <p:cNvSpPr/>
          <p:nvPr/>
        </p:nvSpPr>
        <p:spPr>
          <a:xfrm>
            <a:off x="2090495" y="2973409"/>
            <a:ext cx="432000" cy="252000"/>
          </a:xfrm>
          <a:prstGeom prst="rightArrow">
            <a:avLst/>
          </a:prstGeom>
          <a:solidFill>
            <a:schemeClr val="accent3">
              <a:lumMod val="75000"/>
              <a:lumOff val="25000"/>
              <a:alpha val="90000"/>
            </a:schemeClr>
          </a:solidFill>
          <a:ln>
            <a:noFill/>
          </a:ln>
          <a:effectLst>
            <a:outerShdw blurRad="38100" dist="38100" dir="5400000" algn="ctr" rotWithShape="0">
              <a:schemeClr val="accent3">
                <a:lumMod val="90000"/>
                <a:lumOff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Right Arrow 52"/>
          <p:cNvSpPr/>
          <p:nvPr/>
        </p:nvSpPr>
        <p:spPr>
          <a:xfrm>
            <a:off x="2090495" y="3717032"/>
            <a:ext cx="432000" cy="252000"/>
          </a:xfrm>
          <a:prstGeom prst="rightArrow">
            <a:avLst/>
          </a:prstGeom>
          <a:solidFill>
            <a:schemeClr val="accent3">
              <a:lumMod val="75000"/>
              <a:lumOff val="25000"/>
              <a:alpha val="90000"/>
            </a:schemeClr>
          </a:solidFill>
          <a:ln>
            <a:noFill/>
          </a:ln>
          <a:effectLst>
            <a:outerShdw blurRad="38100" dist="38100" dir="5400000" algn="ctr" rotWithShape="0">
              <a:schemeClr val="accent3">
                <a:lumMod val="90000"/>
                <a:lumOff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Right Arrow 53"/>
          <p:cNvSpPr/>
          <p:nvPr/>
        </p:nvSpPr>
        <p:spPr>
          <a:xfrm>
            <a:off x="2099779" y="2218837"/>
            <a:ext cx="432000" cy="252000"/>
          </a:xfrm>
          <a:prstGeom prst="rightArrow">
            <a:avLst/>
          </a:prstGeom>
          <a:solidFill>
            <a:schemeClr val="accent3">
              <a:lumMod val="75000"/>
              <a:lumOff val="25000"/>
              <a:alpha val="90000"/>
            </a:schemeClr>
          </a:solidFill>
          <a:ln>
            <a:noFill/>
          </a:ln>
          <a:effectLst>
            <a:outerShdw blurRad="38100" dist="38100" dir="5400000" algn="ctr" rotWithShape="0">
              <a:schemeClr val="accent3">
                <a:lumMod val="90000"/>
                <a:lumOff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TextBox 56"/>
          <p:cNvSpPr txBox="1"/>
          <p:nvPr/>
        </p:nvSpPr>
        <p:spPr>
          <a:xfrm>
            <a:off x="9337057" y="2295182"/>
            <a:ext cx="1606530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u-HU" sz="1200" dirty="0" smtClean="0"/>
              <a:t>Modele Licencyjne</a:t>
            </a:r>
            <a:endParaRPr lang="hu-HU" sz="120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14" y="2737903"/>
            <a:ext cx="736163" cy="7975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4031774" y="1356115"/>
            <a:ext cx="1455848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u-HU" sz="1600" b="1" dirty="0" smtClean="0"/>
              <a:t>Rozpoznanie</a:t>
            </a:r>
            <a:endParaRPr lang="hu-HU" sz="1600" b="1" dirty="0"/>
          </a:p>
        </p:txBody>
      </p:sp>
      <p:sp>
        <p:nvSpPr>
          <p:cNvPr id="73" name="Right Arrow 72"/>
          <p:cNvSpPr/>
          <p:nvPr/>
        </p:nvSpPr>
        <p:spPr>
          <a:xfrm>
            <a:off x="3148117" y="4671366"/>
            <a:ext cx="432000" cy="252000"/>
          </a:xfrm>
          <a:prstGeom prst="rightArrow">
            <a:avLst/>
          </a:prstGeom>
          <a:solidFill>
            <a:schemeClr val="accent3">
              <a:lumMod val="75000"/>
              <a:lumOff val="25000"/>
              <a:alpha val="90000"/>
            </a:schemeClr>
          </a:solidFill>
          <a:ln>
            <a:noFill/>
          </a:ln>
          <a:effectLst>
            <a:outerShdw blurRad="38100" dist="38100" dir="5400000" algn="ctr" rotWithShape="0">
              <a:schemeClr val="accent3">
                <a:lumMod val="90000"/>
                <a:lumOff val="10000"/>
              </a:schemeClr>
            </a:outerShdw>
          </a:effectLst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Right Arrow 73"/>
          <p:cNvSpPr/>
          <p:nvPr/>
        </p:nvSpPr>
        <p:spPr>
          <a:xfrm>
            <a:off x="3148117" y="2973409"/>
            <a:ext cx="432000" cy="252000"/>
          </a:xfrm>
          <a:prstGeom prst="rightArrow">
            <a:avLst/>
          </a:prstGeom>
          <a:solidFill>
            <a:schemeClr val="accent3">
              <a:lumMod val="75000"/>
              <a:lumOff val="25000"/>
              <a:alpha val="90000"/>
            </a:schemeClr>
          </a:solidFill>
          <a:ln>
            <a:noFill/>
          </a:ln>
          <a:effectLst>
            <a:outerShdw blurRad="38100" dist="38100" dir="5400000" algn="ctr" rotWithShape="0">
              <a:schemeClr val="accent3">
                <a:lumMod val="90000"/>
                <a:lumOff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Right Arrow 74"/>
          <p:cNvSpPr/>
          <p:nvPr/>
        </p:nvSpPr>
        <p:spPr>
          <a:xfrm rot="870456">
            <a:off x="4165901" y="4855237"/>
            <a:ext cx="432000" cy="252000"/>
          </a:xfrm>
          <a:prstGeom prst="rightArrow">
            <a:avLst/>
          </a:prstGeom>
          <a:solidFill>
            <a:schemeClr val="accent3">
              <a:lumMod val="75000"/>
              <a:lumOff val="25000"/>
              <a:alpha val="90000"/>
            </a:schemeClr>
          </a:solidFill>
          <a:ln>
            <a:noFill/>
          </a:ln>
          <a:effectLst>
            <a:outerShdw blurRad="38100" dist="38100" dir="5400000" algn="ctr" rotWithShape="0">
              <a:schemeClr val="accent3">
                <a:lumMod val="90000"/>
                <a:lumOff val="10000"/>
              </a:schemeClr>
            </a:outerShdw>
          </a:effectLst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Right Arrow 76"/>
          <p:cNvSpPr/>
          <p:nvPr/>
        </p:nvSpPr>
        <p:spPr>
          <a:xfrm>
            <a:off x="9249632" y="3103775"/>
            <a:ext cx="432000" cy="252000"/>
          </a:xfrm>
          <a:prstGeom prst="rightArrow">
            <a:avLst/>
          </a:prstGeom>
          <a:solidFill>
            <a:schemeClr val="accent3">
              <a:lumMod val="75000"/>
              <a:lumOff val="25000"/>
              <a:alpha val="90000"/>
            </a:schemeClr>
          </a:solidFill>
          <a:ln>
            <a:noFill/>
          </a:ln>
          <a:effectLst>
            <a:outerShdw blurRad="38100" dist="38100" dir="5400000" algn="ctr" rotWithShape="0">
              <a:schemeClr val="accent3">
                <a:lumMod val="90000"/>
                <a:lumOff val="10000"/>
              </a:scheme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TextBox 77"/>
          <p:cNvSpPr txBox="1"/>
          <p:nvPr/>
        </p:nvSpPr>
        <p:spPr>
          <a:xfrm>
            <a:off x="6992160" y="3617710"/>
            <a:ext cx="986167" cy="563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u-HU" sz="1200" dirty="0" smtClean="0"/>
              <a:t>S.M.A.R.T.</a:t>
            </a:r>
            <a:br>
              <a:rPr lang="hu-HU" sz="1200" dirty="0" smtClean="0"/>
            </a:br>
            <a:r>
              <a:rPr lang="hu-HU" sz="1200" dirty="0" smtClean="0"/>
              <a:t>Umowy </a:t>
            </a:r>
          </a:p>
          <a:p>
            <a:pPr algn="ctr">
              <a:lnSpc>
                <a:spcPct val="85000"/>
              </a:lnSpc>
            </a:pPr>
            <a:r>
              <a:rPr lang="hu-HU" sz="1200" dirty="0" smtClean="0"/>
              <a:t>Licencyjne</a:t>
            </a:r>
            <a:endParaRPr lang="hu-HU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6094215" y="5706753"/>
            <a:ext cx="2709396" cy="641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u-HU" sz="1400" b="1" dirty="0" smtClean="0">
                <a:solidFill>
                  <a:schemeClr val="accent3"/>
                </a:solidFill>
              </a:rPr>
              <a:t>Raport zgodności licencyjnej</a:t>
            </a:r>
          </a:p>
          <a:p>
            <a:pPr algn="ctr">
              <a:lnSpc>
                <a:spcPct val="85000"/>
              </a:lnSpc>
            </a:pPr>
            <a:r>
              <a:rPr lang="hu-HU" sz="1400" b="1" dirty="0" smtClean="0">
                <a:solidFill>
                  <a:schemeClr val="accent3"/>
                </a:solidFill>
              </a:rPr>
              <a:t>Compliance/ELP</a:t>
            </a:r>
            <a:r>
              <a:rPr lang="hu-HU" sz="1400" b="1" dirty="0">
                <a:solidFill>
                  <a:schemeClr val="accent3"/>
                </a:solidFill>
              </a:rPr>
              <a:t/>
            </a:r>
            <a:br>
              <a:rPr lang="hu-HU" sz="1400" b="1" dirty="0">
                <a:solidFill>
                  <a:schemeClr val="accent3"/>
                </a:solidFill>
              </a:rPr>
            </a:br>
            <a:endParaRPr lang="hu-HU" sz="1400" b="1" dirty="0">
              <a:solidFill>
                <a:schemeClr val="accent3"/>
              </a:solidFill>
            </a:endParaRPr>
          </a:p>
        </p:txBody>
      </p:sp>
      <p:sp>
        <p:nvSpPr>
          <p:cNvPr id="82" name="Right Arrow 81"/>
          <p:cNvSpPr/>
          <p:nvPr/>
        </p:nvSpPr>
        <p:spPr>
          <a:xfrm>
            <a:off x="7262923" y="4500162"/>
            <a:ext cx="432000" cy="252000"/>
          </a:xfrm>
          <a:prstGeom prst="rightArrow">
            <a:avLst/>
          </a:prstGeom>
          <a:solidFill>
            <a:schemeClr val="accent3">
              <a:lumMod val="75000"/>
              <a:lumOff val="25000"/>
              <a:alpha val="90000"/>
            </a:schemeClr>
          </a:solidFill>
          <a:ln>
            <a:noFill/>
          </a:ln>
          <a:effectLst>
            <a:outerShdw blurRad="38100" dist="38100" dir="5400000" algn="ctr" rotWithShape="0">
              <a:schemeClr val="accent3">
                <a:lumMod val="90000"/>
                <a:lumOff val="10000"/>
              </a:schemeClr>
            </a:outerShdw>
          </a:effectLst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Right Arrow 83"/>
          <p:cNvSpPr/>
          <p:nvPr/>
        </p:nvSpPr>
        <p:spPr>
          <a:xfrm>
            <a:off x="9921667" y="2619033"/>
            <a:ext cx="432000" cy="252000"/>
          </a:xfrm>
          <a:prstGeom prst="rightArrow">
            <a:avLst/>
          </a:prstGeom>
          <a:solidFill>
            <a:schemeClr val="accent3">
              <a:lumMod val="75000"/>
              <a:lumOff val="25000"/>
              <a:alpha val="90000"/>
            </a:schemeClr>
          </a:solidFill>
          <a:ln>
            <a:noFill/>
          </a:ln>
          <a:effectLst>
            <a:outerShdw blurRad="38100" dist="38100" dir="5400000" algn="ctr" rotWithShape="0">
              <a:schemeClr val="accent3">
                <a:lumMod val="90000"/>
                <a:lumOff val="10000"/>
              </a:schemeClr>
            </a:outerShdw>
          </a:effectLst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5" name="TextBox 84"/>
          <p:cNvSpPr txBox="1"/>
          <p:nvPr/>
        </p:nvSpPr>
        <p:spPr>
          <a:xfrm>
            <a:off x="3829807" y="2295182"/>
            <a:ext cx="1648208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u-HU" sz="1200" dirty="0" smtClean="0"/>
              <a:t>Zasady identyfikacji</a:t>
            </a:r>
            <a:endParaRPr lang="hu-HU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5348362" y="3642877"/>
            <a:ext cx="1497525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u-HU" sz="1200" dirty="0" smtClean="0"/>
              <a:t>Używane </a:t>
            </a:r>
          </a:p>
          <a:p>
            <a:pPr algn="ctr">
              <a:lnSpc>
                <a:spcPct val="85000"/>
              </a:lnSpc>
            </a:pPr>
            <a:r>
              <a:rPr lang="hu-HU" sz="1200" dirty="0" smtClean="0"/>
              <a:t>oprogramowanie</a:t>
            </a:r>
            <a:endParaRPr lang="hu-HU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4093103" y="3626099"/>
            <a:ext cx="1077538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u-HU" sz="1200" dirty="0" smtClean="0"/>
              <a:t>Proces </a:t>
            </a:r>
          </a:p>
          <a:p>
            <a:pPr algn="ctr">
              <a:lnSpc>
                <a:spcPct val="85000"/>
              </a:lnSpc>
            </a:pPr>
            <a:r>
              <a:rPr lang="hu-HU" sz="1200" dirty="0" smtClean="0"/>
              <a:t>Identyfikacji</a:t>
            </a:r>
            <a:endParaRPr lang="hu-HU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6395475" y="2295182"/>
            <a:ext cx="2047356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u-HU" sz="1200" dirty="0" smtClean="0"/>
              <a:t>Zasady Licencjonowania</a:t>
            </a:r>
            <a:endParaRPr lang="hu-HU" sz="1200" dirty="0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4626" y="2956770"/>
            <a:ext cx="720000" cy="720000"/>
          </a:xfrm>
          <a:prstGeom prst="rect">
            <a:avLst/>
          </a:prstGeom>
        </p:spPr>
      </p:pic>
      <p:sp>
        <p:nvSpPr>
          <p:cNvPr id="93" name="Right Arrow 92"/>
          <p:cNvSpPr/>
          <p:nvPr/>
        </p:nvSpPr>
        <p:spPr>
          <a:xfrm>
            <a:off x="5184401" y="3103775"/>
            <a:ext cx="432000" cy="252000"/>
          </a:xfrm>
          <a:prstGeom prst="rightArrow">
            <a:avLst/>
          </a:prstGeom>
          <a:solidFill>
            <a:schemeClr val="accent3">
              <a:lumMod val="75000"/>
              <a:lumOff val="25000"/>
              <a:alpha val="90000"/>
            </a:schemeClr>
          </a:solidFill>
          <a:ln>
            <a:noFill/>
          </a:ln>
          <a:effectLst>
            <a:outerShdw blurRad="38100" dist="38100" dir="5400000" algn="ctr" rotWithShape="0">
              <a:schemeClr val="accent3">
                <a:lumMod val="90000"/>
                <a:lumOff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4" name="Right Arrow 93"/>
          <p:cNvSpPr/>
          <p:nvPr/>
        </p:nvSpPr>
        <p:spPr>
          <a:xfrm>
            <a:off x="6550495" y="3103775"/>
            <a:ext cx="432000" cy="252000"/>
          </a:xfrm>
          <a:prstGeom prst="rightArrow">
            <a:avLst/>
          </a:prstGeom>
          <a:solidFill>
            <a:schemeClr val="accent3">
              <a:lumMod val="75000"/>
              <a:lumOff val="25000"/>
              <a:alpha val="90000"/>
            </a:schemeClr>
          </a:solidFill>
          <a:ln>
            <a:noFill/>
          </a:ln>
          <a:effectLst>
            <a:outerShdw blurRad="38100" dist="38100" dir="5400000" algn="ctr" rotWithShape="0">
              <a:schemeClr val="accent3">
                <a:lumMod val="90000"/>
                <a:lumOff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" name="Right Arrow 94"/>
          <p:cNvSpPr/>
          <p:nvPr/>
        </p:nvSpPr>
        <p:spPr>
          <a:xfrm>
            <a:off x="8004727" y="3103775"/>
            <a:ext cx="432000" cy="252000"/>
          </a:xfrm>
          <a:prstGeom prst="rightArrow">
            <a:avLst/>
          </a:prstGeom>
          <a:solidFill>
            <a:schemeClr val="accent3">
              <a:lumMod val="75000"/>
              <a:lumOff val="25000"/>
              <a:alpha val="90000"/>
            </a:schemeClr>
          </a:solidFill>
          <a:ln>
            <a:noFill/>
          </a:ln>
          <a:effectLst>
            <a:outerShdw blurRad="38100" dist="38100" dir="5400000" algn="ctr" rotWithShape="0">
              <a:schemeClr val="accent3">
                <a:lumMod val="90000"/>
                <a:lumOff val="10000"/>
              </a:scheme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7" name="TextBox 96"/>
          <p:cNvSpPr txBox="1"/>
          <p:nvPr/>
        </p:nvSpPr>
        <p:spPr>
          <a:xfrm>
            <a:off x="6694445" y="1356115"/>
            <a:ext cx="1572866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u-HU" sz="1600" b="1" dirty="0" smtClean="0"/>
              <a:t>Rekonsyliacja</a:t>
            </a:r>
            <a:endParaRPr lang="hu-HU" sz="1600" b="1" dirty="0"/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3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88" y="1665011"/>
            <a:ext cx="9314149" cy="63573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4515839" y="1816990"/>
            <a:ext cx="3142207" cy="32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Baza Wiedzy SAM-Insights 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Right Arrow 102"/>
          <p:cNvSpPr/>
          <p:nvPr/>
        </p:nvSpPr>
        <p:spPr>
          <a:xfrm>
            <a:off x="10434747" y="3056757"/>
            <a:ext cx="432000" cy="252000"/>
          </a:xfrm>
          <a:prstGeom prst="rightArrow">
            <a:avLst/>
          </a:prstGeom>
          <a:solidFill>
            <a:schemeClr val="accent3">
              <a:lumMod val="75000"/>
              <a:lumOff val="25000"/>
              <a:alpha val="90000"/>
            </a:schemeClr>
          </a:solidFill>
          <a:ln>
            <a:noFill/>
          </a:ln>
          <a:effectLst>
            <a:outerShdw blurRad="38100" dist="38100" dir="5400000" algn="ctr" rotWithShape="0">
              <a:schemeClr val="accent3">
                <a:lumMod val="90000"/>
                <a:lumOff val="10000"/>
              </a:schemeClr>
            </a:outerShdw>
          </a:effectLst>
          <a:scene3d>
            <a:camera prst="orthographicFront">
              <a:rot lat="0" lon="0" rev="12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53151" y="3548786"/>
            <a:ext cx="681225" cy="572000"/>
          </a:xfrm>
          <a:prstGeom prst="rect">
            <a:avLst/>
          </a:prstGeom>
        </p:spPr>
      </p:pic>
      <p:sp>
        <p:nvSpPr>
          <p:cNvPr id="104" name="Right Arrow 103"/>
          <p:cNvSpPr/>
          <p:nvPr/>
        </p:nvSpPr>
        <p:spPr>
          <a:xfrm>
            <a:off x="10456972" y="3486414"/>
            <a:ext cx="432000" cy="252000"/>
          </a:xfrm>
          <a:prstGeom prst="rightArrow">
            <a:avLst/>
          </a:prstGeom>
          <a:solidFill>
            <a:schemeClr val="accent3">
              <a:lumMod val="75000"/>
              <a:lumOff val="25000"/>
              <a:alpha val="90000"/>
            </a:schemeClr>
          </a:solidFill>
          <a:ln>
            <a:noFill/>
          </a:ln>
          <a:effectLst>
            <a:outerShdw blurRad="38100" dist="38100" dir="5400000" algn="ctr" rotWithShape="0">
              <a:schemeClr val="accent3">
                <a:lumMod val="90000"/>
                <a:lumOff val="10000"/>
              </a:schemeClr>
            </a:outerShdw>
          </a:effectLst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53151" y="2747924"/>
            <a:ext cx="681225" cy="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2522494" y="2164364"/>
            <a:ext cx="486355" cy="2016000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TextBox 58"/>
          <p:cNvSpPr txBox="1"/>
          <p:nvPr/>
        </p:nvSpPr>
        <p:spPr>
          <a:xfrm>
            <a:off x="2324033" y="4154407"/>
            <a:ext cx="825867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u-HU" sz="1200" dirty="0" smtClean="0"/>
              <a:t>Dane o </a:t>
            </a:r>
          </a:p>
          <a:p>
            <a:pPr algn="ctr">
              <a:lnSpc>
                <a:spcPct val="85000"/>
              </a:lnSpc>
            </a:pPr>
            <a:r>
              <a:rPr lang="hu-HU" sz="1200" dirty="0" smtClean="0"/>
              <a:t>instalacji</a:t>
            </a:r>
            <a:endParaRPr lang="hu-HU" sz="1200" dirty="0"/>
          </a:p>
        </p:txBody>
      </p:sp>
      <p:sp>
        <p:nvSpPr>
          <p:cNvPr id="105" name="Rectangle 104"/>
          <p:cNvSpPr/>
          <p:nvPr/>
        </p:nvSpPr>
        <p:spPr>
          <a:xfrm>
            <a:off x="6992128" y="2762869"/>
            <a:ext cx="968530" cy="1377238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6" name="Rectangle 105"/>
          <p:cNvSpPr/>
          <p:nvPr/>
        </p:nvSpPr>
        <p:spPr>
          <a:xfrm>
            <a:off x="4149770" y="2762869"/>
            <a:ext cx="968530" cy="1255756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7" name="Right Arrow 106"/>
          <p:cNvSpPr/>
          <p:nvPr/>
        </p:nvSpPr>
        <p:spPr>
          <a:xfrm>
            <a:off x="3148117" y="3717032"/>
            <a:ext cx="432000" cy="252000"/>
          </a:xfrm>
          <a:prstGeom prst="rightArrow">
            <a:avLst/>
          </a:prstGeom>
          <a:solidFill>
            <a:schemeClr val="accent3">
              <a:lumMod val="75000"/>
              <a:lumOff val="25000"/>
              <a:alpha val="90000"/>
            </a:schemeClr>
          </a:solidFill>
          <a:ln>
            <a:noFill/>
          </a:ln>
          <a:effectLst>
            <a:outerShdw blurRad="38100" dist="38100" dir="5400000" algn="ctr" rotWithShape="0">
              <a:schemeClr val="accent3">
                <a:lumMod val="90000"/>
                <a:lumOff val="10000"/>
              </a:schemeClr>
            </a:outerShdw>
          </a:effectLst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68" y="2695055"/>
            <a:ext cx="1008000" cy="10080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72" y="2693217"/>
            <a:ext cx="1008000" cy="10080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71" y="4774196"/>
            <a:ext cx="1008000" cy="1008000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10678512" y="3171744"/>
            <a:ext cx="809838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u-HU" sz="1200" dirty="0" smtClean="0"/>
              <a:t>Licencje</a:t>
            </a:r>
            <a:endParaRPr lang="hu-HU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0724996" y="3998909"/>
            <a:ext cx="716863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hu-HU" sz="1200" dirty="0" smtClean="0"/>
              <a:t>Faktury</a:t>
            </a:r>
            <a:endParaRPr lang="hu-HU" sz="1200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r="6404"/>
          <a:stretch/>
        </p:blipFill>
        <p:spPr>
          <a:xfrm>
            <a:off x="2540159" y="3622012"/>
            <a:ext cx="441105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r="6404"/>
          <a:stretch/>
        </p:blipFill>
        <p:spPr>
          <a:xfrm>
            <a:off x="2540159" y="2851449"/>
            <a:ext cx="441105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r="6404"/>
          <a:stretch/>
        </p:blipFill>
        <p:spPr>
          <a:xfrm>
            <a:off x="2540159" y="2193906"/>
            <a:ext cx="441105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Right Arrow 75"/>
          <p:cNvSpPr/>
          <p:nvPr/>
        </p:nvSpPr>
        <p:spPr>
          <a:xfrm>
            <a:off x="7222530" y="2619033"/>
            <a:ext cx="432000" cy="252000"/>
          </a:xfrm>
          <a:prstGeom prst="rightArrow">
            <a:avLst/>
          </a:prstGeom>
          <a:solidFill>
            <a:schemeClr val="accent3">
              <a:lumMod val="75000"/>
              <a:lumOff val="25000"/>
              <a:alpha val="90000"/>
            </a:schemeClr>
          </a:solidFill>
          <a:ln>
            <a:noFill/>
          </a:ln>
          <a:effectLst>
            <a:outerShdw blurRad="38100" dist="38100" dir="5400000" algn="ctr" rotWithShape="0">
              <a:schemeClr val="accent3">
                <a:lumMod val="90000"/>
                <a:lumOff val="10000"/>
              </a:schemeClr>
            </a:outerShdw>
          </a:effectLst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Right Arrow 85"/>
          <p:cNvSpPr/>
          <p:nvPr/>
        </p:nvSpPr>
        <p:spPr>
          <a:xfrm>
            <a:off x="4468304" y="2619033"/>
            <a:ext cx="432000" cy="252000"/>
          </a:xfrm>
          <a:prstGeom prst="rightArrow">
            <a:avLst/>
          </a:prstGeom>
          <a:solidFill>
            <a:schemeClr val="accent3">
              <a:lumMod val="75000"/>
              <a:lumOff val="25000"/>
              <a:alpha val="90000"/>
            </a:schemeClr>
          </a:solidFill>
          <a:ln>
            <a:noFill/>
          </a:ln>
          <a:effectLst>
            <a:outerShdw blurRad="38100" dist="38100" dir="5400000" algn="ctr" rotWithShape="0">
              <a:schemeClr val="accent3">
                <a:lumMod val="90000"/>
                <a:lumOff val="10000"/>
              </a:schemeClr>
            </a:outerShdw>
          </a:effectLst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070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2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96" grpId="0" animBg="1"/>
      <p:bldP spid="40" grpId="0" animBg="1"/>
      <p:bldP spid="48" grpId="0" animBg="1"/>
      <p:bldP spid="45" grpId="0" animBg="1"/>
      <p:bldP spid="61" grpId="0"/>
      <p:bldP spid="63" grpId="0" animBg="1"/>
      <p:bldP spid="66" grpId="0"/>
      <p:bldP spid="47" grpId="0"/>
      <p:bldP spid="70" grpId="0" animBg="1"/>
      <p:bldP spid="39" grpId="0"/>
      <p:bldP spid="41" grpId="0"/>
      <p:bldP spid="60" grpId="0"/>
      <p:bldP spid="43" grpId="0"/>
      <p:bldP spid="52" grpId="0" animBg="1"/>
      <p:bldP spid="53" grpId="0" animBg="1"/>
      <p:bldP spid="54" grpId="0" animBg="1"/>
      <p:bldP spid="57" grpId="0"/>
      <p:bldP spid="68" grpId="0"/>
      <p:bldP spid="73" grpId="0" animBg="1"/>
      <p:bldP spid="74" grpId="0" animBg="1"/>
      <p:bldP spid="75" grpId="0" animBg="1"/>
      <p:bldP spid="77" grpId="0" animBg="1"/>
      <p:bldP spid="78" grpId="0"/>
      <p:bldP spid="80" grpId="0"/>
      <p:bldP spid="82" grpId="0" animBg="1"/>
      <p:bldP spid="84" grpId="0" animBg="1"/>
      <p:bldP spid="85" grpId="0"/>
      <p:bldP spid="87" grpId="0"/>
      <p:bldP spid="90" grpId="0"/>
      <p:bldP spid="91" grpId="0"/>
      <p:bldP spid="93" grpId="0" animBg="1"/>
      <p:bldP spid="94" grpId="0" animBg="1"/>
      <p:bldP spid="95" grpId="0" animBg="1"/>
      <p:bldP spid="97" grpId="0"/>
      <p:bldP spid="99" grpId="0"/>
      <p:bldP spid="103" grpId="0" animBg="1"/>
      <p:bldP spid="104" grpId="0" animBg="1"/>
      <p:bldP spid="23" grpId="0" animBg="1"/>
      <p:bldP spid="59" grpId="0"/>
      <p:bldP spid="105" grpId="0" animBg="1"/>
      <p:bldP spid="106" grpId="0" animBg="1"/>
      <p:bldP spid="107" grpId="0" animBg="1"/>
      <p:bldP spid="100" grpId="0"/>
      <p:bldP spid="102" grpId="0"/>
      <p:bldP spid="76" grpId="0" animBg="1"/>
      <p:bldP spid="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Dana </a:t>
            </a:r>
            <a:r>
              <a:rPr lang="en-US" dirty="0" err="1" smtClean="0"/>
              <a:t>analityczne</a:t>
            </a:r>
            <a:r>
              <a:rPr lang="en-US" dirty="0" smtClean="0"/>
              <a:t> z system SAMI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60" y="1329416"/>
            <a:ext cx="5409524" cy="2733334"/>
          </a:xfrm>
          <a:prstGeom prst="rect">
            <a:avLst/>
          </a:prstGeom>
        </p:spPr>
      </p:pic>
      <p:pic>
        <p:nvPicPr>
          <p:cNvPr id="5" name="Picture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960" y="1329416"/>
            <a:ext cx="6055215" cy="295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00" y="3573016"/>
            <a:ext cx="5328572" cy="26000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029" y="3577778"/>
            <a:ext cx="5961145" cy="290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4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82087" y="188913"/>
            <a:ext cx="9700313" cy="957262"/>
          </a:xfrm>
        </p:spPr>
        <p:txBody>
          <a:bodyPr/>
          <a:lstStyle/>
          <a:p>
            <a:r>
              <a:rPr lang="pl-PL" dirty="0" smtClean="0"/>
              <a:t>Projekty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807" y="1586580"/>
            <a:ext cx="2466304" cy="16774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169" y="3334140"/>
            <a:ext cx="2279040" cy="168526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687406"/>
            <a:ext cx="1886084" cy="141274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69" y="1376897"/>
            <a:ext cx="1694799" cy="203376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89" y="3837010"/>
            <a:ext cx="2912374" cy="82126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02" y="1589346"/>
            <a:ext cx="2247664" cy="224766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12" y="3711104"/>
            <a:ext cx="3231761" cy="1099638"/>
          </a:xfrm>
          <a:prstGeom prst="rect">
            <a:avLst/>
          </a:prstGeom>
        </p:spPr>
      </p:pic>
      <p:pic>
        <p:nvPicPr>
          <p:cNvPr id="11" name="Obraz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19" y="5105346"/>
            <a:ext cx="2290520" cy="783210"/>
          </a:xfrm>
          <a:prstGeom prst="rect">
            <a:avLst/>
          </a:prstGeom>
        </p:spPr>
      </p:pic>
      <p:pic>
        <p:nvPicPr>
          <p:cNvPr id="12" name="Obraz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8821" y="5449340"/>
            <a:ext cx="2933700" cy="638175"/>
          </a:xfrm>
          <a:prstGeom prst="rect">
            <a:avLst/>
          </a:prstGeom>
        </p:spPr>
      </p:pic>
      <p:pic>
        <p:nvPicPr>
          <p:cNvPr id="13" name="Obraz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359" y="4188431"/>
            <a:ext cx="1523809" cy="469841"/>
          </a:xfrm>
          <a:prstGeom prst="rect">
            <a:avLst/>
          </a:prstGeom>
        </p:spPr>
      </p:pic>
      <p:pic>
        <p:nvPicPr>
          <p:cNvPr id="14" name="Obraz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0924" y="5449341"/>
            <a:ext cx="2138245" cy="51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9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PR Theme 3.0">
  <a:themeElements>
    <a:clrScheme name="Custom 1">
      <a:dk1>
        <a:srgbClr val="000000"/>
      </a:dk1>
      <a:lt1>
        <a:sysClr val="window" lastClr="FFFFFF"/>
      </a:lt1>
      <a:dk2>
        <a:srgbClr val="104532"/>
      </a:dk2>
      <a:lt2>
        <a:srgbClr val="B9C19C"/>
      </a:lt2>
      <a:accent1>
        <a:srgbClr val="B9C19C"/>
      </a:accent1>
      <a:accent2>
        <a:srgbClr val="F79646"/>
      </a:accent2>
      <a:accent3>
        <a:srgbClr val="104532"/>
      </a:accent3>
      <a:accent4>
        <a:srgbClr val="808080"/>
      </a:accent4>
      <a:accent5>
        <a:srgbClr val="404040"/>
      </a:accent5>
      <a:accent6>
        <a:srgbClr val="FF6600"/>
      </a:accent6>
      <a:hlink>
        <a:srgbClr val="36604C"/>
      </a:hlink>
      <a:folHlink>
        <a:srgbClr val="36604C"/>
      </a:folHlink>
    </a:clrScheme>
    <a:fontScheme name="IPR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effectLst/>
      </a:spPr>
      <a:bodyPr vert="horz" lIns="91440" tIns="45720" rIns="91440" bIns="45720" rtlCol="0" anchor="ctr">
        <a:normAutofit/>
      </a:bodyPr>
      <a:lstStyle>
        <a:defPPr>
          <a:defRPr sz="3200" dirty="0" smtClean="0">
            <a:solidFill>
              <a:srgbClr val="000000"/>
            </a:solidFill>
            <a:latin typeface="Century Gothic"/>
            <a:cs typeface="Century Gothic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BCDA046-B48B-4DF0-A4DE-1BBDE0FDF909}" vid="{9F3C5405-F1D2-43E1-B686-AA1DBD1C96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Presentation%20template%2016_9%202016%20PL</Template>
  <TotalTime>1068</TotalTime>
  <Words>116</Words>
  <Application>Microsoft Office PowerPoint</Application>
  <PresentationFormat>Widescreen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ＭＳ Ｐゴシック</vt:lpstr>
      <vt:lpstr>Arial</vt:lpstr>
      <vt:lpstr>Calibri</vt:lpstr>
      <vt:lpstr>Century Gothic</vt:lpstr>
      <vt:lpstr>Wingdings</vt:lpstr>
      <vt:lpstr>IPR Theme 3.0</vt:lpstr>
      <vt:lpstr>IPR Licensing Framework:  podstawowa, niezbędna i wartościowa informacja jakie mamy oprogramowanie i jak z niego korzystamy</vt:lpstr>
      <vt:lpstr>Informacja o oprogramowaniu w firmie</vt:lpstr>
      <vt:lpstr>IPR Licensing Framework</vt:lpstr>
      <vt:lpstr>System SAMI</vt:lpstr>
      <vt:lpstr>Dana analityczne z system SAMI</vt:lpstr>
      <vt:lpstr>Projekty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Poland Bussines Strategy 2016</dc:title>
  <dc:creator>Janusz Krzyczkowski</dc:creator>
  <cp:keywords>SAM</cp:keywords>
  <cp:lastModifiedBy>Jacek Chwalisz</cp:lastModifiedBy>
  <cp:revision>76</cp:revision>
  <dcterms:created xsi:type="dcterms:W3CDTF">2016-06-07T12:13:12Z</dcterms:created>
  <dcterms:modified xsi:type="dcterms:W3CDTF">2018-04-16T18:19:01Z</dcterms:modified>
</cp:coreProperties>
</file>