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tags/tag1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4028" r:id="rId3"/>
    <p:sldMasterId id="2147494101" r:id="rId4"/>
    <p:sldMasterId id="2147494085" r:id="rId5"/>
    <p:sldMasterId id="2147494171" r:id="rId6"/>
    <p:sldMasterId id="2147494168" r:id="rId7"/>
    <p:sldMasterId id="2147494164" r:id="rId8"/>
    <p:sldMasterId id="2147494166" r:id="rId9"/>
    <p:sldMasterId id="2147494097" r:id="rId10"/>
    <p:sldMasterId id="2147494175" r:id="rId11"/>
    <p:sldMasterId id="2147494177" r:id="rId12"/>
    <p:sldMasterId id="2147494181" r:id="rId13"/>
    <p:sldMasterId id="2147494183" r:id="rId14"/>
    <p:sldMasterId id="2147494188" r:id="rId15"/>
    <p:sldMasterId id="2147494193" r:id="rId16"/>
    <p:sldMasterId id="2147494198" r:id="rId17"/>
    <p:sldMasterId id="2147494203" r:id="rId18"/>
    <p:sldMasterId id="2147494207" r:id="rId19"/>
  </p:sldMasterIdLst>
  <p:notesMasterIdLst>
    <p:notesMasterId r:id="rId37"/>
  </p:notesMasterIdLst>
  <p:handoutMasterIdLst>
    <p:handoutMasterId r:id="rId38"/>
  </p:handoutMasterIdLst>
  <p:sldIdLst>
    <p:sldId id="366" r:id="rId20"/>
    <p:sldId id="488" r:id="rId21"/>
    <p:sldId id="514" r:id="rId22"/>
    <p:sldId id="515" r:id="rId23"/>
    <p:sldId id="516" r:id="rId24"/>
    <p:sldId id="505" r:id="rId25"/>
    <p:sldId id="503" r:id="rId26"/>
    <p:sldId id="502" r:id="rId27"/>
    <p:sldId id="506" r:id="rId28"/>
    <p:sldId id="494" r:id="rId29"/>
    <p:sldId id="495" r:id="rId30"/>
    <p:sldId id="507" r:id="rId31"/>
    <p:sldId id="499" r:id="rId32"/>
    <p:sldId id="508" r:id="rId33"/>
    <p:sldId id="509" r:id="rId34"/>
    <p:sldId id="510" r:id="rId35"/>
    <p:sldId id="513" r:id="rId36"/>
  </p:sldIdLst>
  <p:sldSz cx="7559675" cy="5327650"/>
  <p:notesSz cx="6797675" cy="9928225"/>
  <p:custDataLst>
    <p:tags r:id="rId39"/>
  </p:custDataLst>
  <p:defaultTextStyle>
    <a:defPPr>
      <a:defRPr lang="en-US"/>
    </a:defPPr>
    <a:lvl1pPr algn="l" defTabSz="36750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367502" algn="l" defTabSz="36750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735004" algn="l" defTabSz="36750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102506" algn="l" defTabSz="36750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470008" algn="l" defTabSz="36750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1837509" algn="l" defTabSz="367502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205012" algn="l" defTabSz="367502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2572513" algn="l" defTabSz="367502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2940015" algn="l" defTabSz="367502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A6D8DC41-975A-437A-A1EB-881E2EF21630}">
          <p14:sldIdLst>
            <p14:sldId id="366"/>
            <p14:sldId id="488"/>
            <p14:sldId id="514"/>
            <p14:sldId id="515"/>
            <p14:sldId id="516"/>
            <p14:sldId id="505"/>
            <p14:sldId id="503"/>
            <p14:sldId id="502"/>
            <p14:sldId id="506"/>
            <p14:sldId id="494"/>
            <p14:sldId id="495"/>
            <p14:sldId id="507"/>
            <p14:sldId id="499"/>
            <p14:sldId id="508"/>
            <p14:sldId id="509"/>
            <p14:sldId id="510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358" userDrawn="1">
          <p15:clr>
            <a:srgbClr val="A4A3A4"/>
          </p15:clr>
        </p15:guide>
        <p15:guide id="4" orient="horz" pos="212" userDrawn="1">
          <p15:clr>
            <a:srgbClr val="A4A3A4"/>
          </p15:clr>
        </p15:guide>
        <p15:guide id="6" pos="4626" userDrawn="1">
          <p15:clr>
            <a:srgbClr val="A4A3A4"/>
          </p15:clr>
        </p15:guide>
        <p15:guide id="8" pos="135" userDrawn="1">
          <p15:clr>
            <a:srgbClr val="A4A3A4"/>
          </p15:clr>
        </p15:guide>
        <p15:guide id="9" orient="horz" pos="468">
          <p15:clr>
            <a:srgbClr val="A4A3A4"/>
          </p15:clr>
        </p15:guide>
        <p15:guide id="10" orient="horz" pos="361">
          <p15:clr>
            <a:srgbClr val="A4A3A4"/>
          </p15:clr>
        </p15:guide>
        <p15:guide id="11" orient="horz" pos="184">
          <p15:clr>
            <a:srgbClr val="A4A3A4"/>
          </p15:clr>
        </p15:guide>
        <p15:guide id="12" pos="4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3"/>
    <a:srgbClr val="3AAA35"/>
    <a:srgbClr val="134F89"/>
    <a:srgbClr val="A6A6A6"/>
    <a:srgbClr val="BDD67F"/>
    <a:srgbClr val="68B133"/>
    <a:srgbClr val="646567"/>
    <a:srgbClr val="D9D9D9"/>
    <a:srgbClr val="BDD480"/>
    <a:srgbClr val="A5A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96473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332" y="84"/>
      </p:cViewPr>
      <p:guideLst>
        <p:guide orient="horz" pos="358"/>
        <p:guide orient="horz" pos="212"/>
        <p:guide pos="4626"/>
        <p:guide pos="135"/>
        <p:guide orient="horz" pos="468"/>
        <p:guide orient="horz" pos="361"/>
        <p:guide orient="horz" pos="184"/>
        <p:guide pos="4622"/>
      </p:guideLst>
    </p:cSldViewPr>
  </p:slideViewPr>
  <p:outlineViewPr>
    <p:cViewPr>
      <p:scale>
        <a:sx n="33" d="100"/>
        <a:sy n="33" d="100"/>
      </p:scale>
      <p:origin x="0" y="-7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-6704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" Target="slides/slide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8.xml"/><Relationship Id="rId19" Type="http://schemas.openxmlformats.org/officeDocument/2006/relationships/slideMaster" Target="slideMasters/slideMaster17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47DC9-DEDE-4647-9BEE-E89785633A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C892EEB-A307-4A8E-B549-E3240109E9A5}">
      <dgm:prSet phldrT="[Tekst]"/>
      <dgm:spPr>
        <a:solidFill>
          <a:srgbClr val="BDD67F"/>
        </a:solidFill>
      </dgm:spPr>
      <dgm:t>
        <a:bodyPr/>
        <a:lstStyle/>
        <a:p>
          <a:r>
            <a:rPr lang="pl-PL" dirty="0"/>
            <a:t>Koncentrator rynku</a:t>
          </a:r>
        </a:p>
      </dgm:t>
    </dgm:pt>
    <dgm:pt modelId="{89642D61-FEAE-4728-8E3D-E63301D60147}" type="parTrans" cxnId="{18235B4E-ACF8-4C1C-98AE-316B5FCD025F}">
      <dgm:prSet/>
      <dgm:spPr/>
      <dgm:t>
        <a:bodyPr/>
        <a:lstStyle/>
        <a:p>
          <a:endParaRPr lang="pl-PL"/>
        </a:p>
      </dgm:t>
    </dgm:pt>
    <dgm:pt modelId="{082179C9-A836-4FB5-914E-CD8EDE03CCA3}" type="sibTrans" cxnId="{18235B4E-ACF8-4C1C-98AE-316B5FCD025F}">
      <dgm:prSet/>
      <dgm:spPr/>
      <dgm:t>
        <a:bodyPr/>
        <a:lstStyle/>
        <a:p>
          <a:endParaRPr lang="pl-PL"/>
        </a:p>
      </dgm:t>
    </dgm:pt>
    <dgm:pt modelId="{CB8E93C4-EED4-489C-8160-62825FEABD98}">
      <dgm:prSet phldrT="[Tekst]"/>
      <dgm:spPr>
        <a:solidFill>
          <a:srgbClr val="A6A6A6"/>
        </a:solidFill>
      </dgm:spPr>
      <dgm:t>
        <a:bodyPr/>
        <a:lstStyle/>
        <a:p>
          <a:r>
            <a:rPr lang="pl-PL" dirty="0"/>
            <a:t>Kreator ceny</a:t>
          </a:r>
        </a:p>
      </dgm:t>
    </dgm:pt>
    <dgm:pt modelId="{EB34E4F3-3331-4818-A0CA-18C85124A7B9}" type="parTrans" cxnId="{325145CC-F007-4AE4-B340-D487AAE451D0}">
      <dgm:prSet/>
      <dgm:spPr/>
      <dgm:t>
        <a:bodyPr/>
        <a:lstStyle/>
        <a:p>
          <a:endParaRPr lang="pl-PL"/>
        </a:p>
      </dgm:t>
    </dgm:pt>
    <dgm:pt modelId="{B1D08873-E614-44D7-9B38-DC03D5CBD4E5}" type="sibTrans" cxnId="{325145CC-F007-4AE4-B340-D487AAE451D0}">
      <dgm:prSet/>
      <dgm:spPr/>
      <dgm:t>
        <a:bodyPr/>
        <a:lstStyle/>
        <a:p>
          <a:endParaRPr lang="pl-PL"/>
        </a:p>
      </dgm:t>
    </dgm:pt>
    <dgm:pt modelId="{01F3BD8E-EBC1-42E9-8832-B7B793B8CCF0}">
      <dgm:prSet phldrT="[Tekst]"/>
      <dgm:spPr>
        <a:solidFill>
          <a:srgbClr val="134F89"/>
        </a:solidFill>
      </dgm:spPr>
      <dgm:t>
        <a:bodyPr/>
        <a:lstStyle/>
        <a:p>
          <a:r>
            <a:rPr lang="pl-PL" dirty="0"/>
            <a:t>Gwarant bezpiecznego handlu</a:t>
          </a:r>
        </a:p>
      </dgm:t>
    </dgm:pt>
    <dgm:pt modelId="{8A1F7068-C289-4C3C-AF5E-EA7067B188D3}" type="parTrans" cxnId="{97581958-2C7A-4776-97FB-0FF9C4BA1DC3}">
      <dgm:prSet/>
      <dgm:spPr/>
      <dgm:t>
        <a:bodyPr/>
        <a:lstStyle/>
        <a:p>
          <a:endParaRPr lang="pl-PL"/>
        </a:p>
      </dgm:t>
    </dgm:pt>
    <dgm:pt modelId="{C8289BFF-8A4B-4537-B743-90097560727A}" type="sibTrans" cxnId="{97581958-2C7A-4776-97FB-0FF9C4BA1DC3}">
      <dgm:prSet/>
      <dgm:spPr/>
      <dgm:t>
        <a:bodyPr/>
        <a:lstStyle/>
        <a:p>
          <a:endParaRPr lang="pl-PL"/>
        </a:p>
      </dgm:t>
    </dgm:pt>
    <dgm:pt modelId="{2A4A0797-D784-4F2D-B7C6-C035F7EA9E8F}">
      <dgm:prSet phldrT="[Tekst]"/>
      <dgm:spPr>
        <a:solidFill>
          <a:srgbClr val="3AAA35"/>
        </a:solidFill>
      </dgm:spPr>
      <dgm:t>
        <a:bodyPr/>
        <a:lstStyle/>
        <a:p>
          <a:r>
            <a:rPr lang="pl-PL" dirty="0"/>
            <a:t>Centrum informacji rynkowej</a:t>
          </a:r>
        </a:p>
      </dgm:t>
    </dgm:pt>
    <dgm:pt modelId="{AB3E316F-7A8E-4815-8788-FD3C5831AE07}" type="parTrans" cxnId="{42611F63-5CB8-43FC-A623-41E597ECD5D4}">
      <dgm:prSet/>
      <dgm:spPr/>
      <dgm:t>
        <a:bodyPr/>
        <a:lstStyle/>
        <a:p>
          <a:endParaRPr lang="pl-PL"/>
        </a:p>
      </dgm:t>
    </dgm:pt>
    <dgm:pt modelId="{49486F01-740F-49BB-AB73-9EF42698E1A0}" type="sibTrans" cxnId="{42611F63-5CB8-43FC-A623-41E597ECD5D4}">
      <dgm:prSet/>
      <dgm:spPr/>
      <dgm:t>
        <a:bodyPr/>
        <a:lstStyle/>
        <a:p>
          <a:endParaRPr lang="pl-PL"/>
        </a:p>
      </dgm:t>
    </dgm:pt>
    <dgm:pt modelId="{9C59196D-C50B-4BBE-A71B-0BF82EBDEAAB}" type="pres">
      <dgm:prSet presAssocID="{54147DC9-DEDE-4647-9BEE-E89785633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0FA7FD-F92A-4E34-9F11-7A00190EE812}" type="pres">
      <dgm:prSet presAssocID="{AC892EEB-A307-4A8E-B549-E3240109E9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E8F9C-209E-40DB-976D-935E82B4316D}" type="pres">
      <dgm:prSet presAssocID="{082179C9-A836-4FB5-914E-CD8EDE03CCA3}" presName="sibTrans" presStyleCnt="0"/>
      <dgm:spPr/>
    </dgm:pt>
    <dgm:pt modelId="{BAD8FFB4-9587-4EDD-91D4-3C930A90B9D1}" type="pres">
      <dgm:prSet presAssocID="{CB8E93C4-EED4-489C-8160-62825FEABD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256215-0AF3-490B-B055-E7213773F849}" type="pres">
      <dgm:prSet presAssocID="{B1D08873-E614-44D7-9B38-DC03D5CBD4E5}" presName="sibTrans" presStyleCnt="0"/>
      <dgm:spPr/>
    </dgm:pt>
    <dgm:pt modelId="{B6A1E34F-60E8-4786-878A-B6DAAD0917BF}" type="pres">
      <dgm:prSet presAssocID="{01F3BD8E-EBC1-42E9-8832-B7B793B8CC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990C9F-1C99-4800-A15D-33692914F948}" type="pres">
      <dgm:prSet presAssocID="{C8289BFF-8A4B-4537-B743-90097560727A}" presName="sibTrans" presStyleCnt="0"/>
      <dgm:spPr/>
    </dgm:pt>
    <dgm:pt modelId="{CE05D5BA-3B24-4D8A-8159-C945ED3C7BB5}" type="pres">
      <dgm:prSet presAssocID="{2A4A0797-D784-4F2D-B7C6-C035F7EA9E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D87E77-CA57-470B-8CFC-62F20D8A2972}" type="presOf" srcId="{AC892EEB-A307-4A8E-B549-E3240109E9A5}" destId="{540FA7FD-F92A-4E34-9F11-7A00190EE812}" srcOrd="0" destOrd="0" presId="urn:microsoft.com/office/officeart/2005/8/layout/default"/>
    <dgm:cxn modelId="{2B575E94-398B-4D34-842D-BAED5271D615}" type="presOf" srcId="{CB8E93C4-EED4-489C-8160-62825FEABD98}" destId="{BAD8FFB4-9587-4EDD-91D4-3C930A90B9D1}" srcOrd="0" destOrd="0" presId="urn:microsoft.com/office/officeart/2005/8/layout/default"/>
    <dgm:cxn modelId="{9FE37BE7-E10A-47DD-B1F1-31886A1012E8}" type="presOf" srcId="{2A4A0797-D784-4F2D-B7C6-C035F7EA9E8F}" destId="{CE05D5BA-3B24-4D8A-8159-C945ED3C7BB5}" srcOrd="0" destOrd="0" presId="urn:microsoft.com/office/officeart/2005/8/layout/default"/>
    <dgm:cxn modelId="{EF578680-8072-4593-A8BF-A95DBDBDC283}" type="presOf" srcId="{54147DC9-DEDE-4647-9BEE-E89785633A40}" destId="{9C59196D-C50B-4BBE-A71B-0BF82EBDEAAB}" srcOrd="0" destOrd="0" presId="urn:microsoft.com/office/officeart/2005/8/layout/default"/>
    <dgm:cxn modelId="{18235B4E-ACF8-4C1C-98AE-316B5FCD025F}" srcId="{54147DC9-DEDE-4647-9BEE-E89785633A40}" destId="{AC892EEB-A307-4A8E-B549-E3240109E9A5}" srcOrd="0" destOrd="0" parTransId="{89642D61-FEAE-4728-8E3D-E63301D60147}" sibTransId="{082179C9-A836-4FB5-914E-CD8EDE03CCA3}"/>
    <dgm:cxn modelId="{42611F63-5CB8-43FC-A623-41E597ECD5D4}" srcId="{54147DC9-DEDE-4647-9BEE-E89785633A40}" destId="{2A4A0797-D784-4F2D-B7C6-C035F7EA9E8F}" srcOrd="3" destOrd="0" parTransId="{AB3E316F-7A8E-4815-8788-FD3C5831AE07}" sibTransId="{49486F01-740F-49BB-AB73-9EF42698E1A0}"/>
    <dgm:cxn modelId="{325145CC-F007-4AE4-B340-D487AAE451D0}" srcId="{54147DC9-DEDE-4647-9BEE-E89785633A40}" destId="{CB8E93C4-EED4-489C-8160-62825FEABD98}" srcOrd="1" destOrd="0" parTransId="{EB34E4F3-3331-4818-A0CA-18C85124A7B9}" sibTransId="{B1D08873-E614-44D7-9B38-DC03D5CBD4E5}"/>
    <dgm:cxn modelId="{4FAD0E85-069E-4B01-AD87-4AD090568D4D}" type="presOf" srcId="{01F3BD8E-EBC1-42E9-8832-B7B793B8CCF0}" destId="{B6A1E34F-60E8-4786-878A-B6DAAD0917BF}" srcOrd="0" destOrd="0" presId="urn:microsoft.com/office/officeart/2005/8/layout/default"/>
    <dgm:cxn modelId="{97581958-2C7A-4776-97FB-0FF9C4BA1DC3}" srcId="{54147DC9-DEDE-4647-9BEE-E89785633A40}" destId="{01F3BD8E-EBC1-42E9-8832-B7B793B8CCF0}" srcOrd="2" destOrd="0" parTransId="{8A1F7068-C289-4C3C-AF5E-EA7067B188D3}" sibTransId="{C8289BFF-8A4B-4537-B743-90097560727A}"/>
    <dgm:cxn modelId="{99894F8D-1747-4C21-80C0-C4CC9842398D}" type="presParOf" srcId="{9C59196D-C50B-4BBE-A71B-0BF82EBDEAAB}" destId="{540FA7FD-F92A-4E34-9F11-7A00190EE812}" srcOrd="0" destOrd="0" presId="urn:microsoft.com/office/officeart/2005/8/layout/default"/>
    <dgm:cxn modelId="{3F9BA754-1884-41FA-9A8C-3AF9E47AAECF}" type="presParOf" srcId="{9C59196D-C50B-4BBE-A71B-0BF82EBDEAAB}" destId="{D31E8F9C-209E-40DB-976D-935E82B4316D}" srcOrd="1" destOrd="0" presId="urn:microsoft.com/office/officeart/2005/8/layout/default"/>
    <dgm:cxn modelId="{C4C879C5-5F3C-43DE-9B25-057E1FEA938E}" type="presParOf" srcId="{9C59196D-C50B-4BBE-A71B-0BF82EBDEAAB}" destId="{BAD8FFB4-9587-4EDD-91D4-3C930A90B9D1}" srcOrd="2" destOrd="0" presId="urn:microsoft.com/office/officeart/2005/8/layout/default"/>
    <dgm:cxn modelId="{F1B61619-8FA8-4EA4-9091-4F89A841158F}" type="presParOf" srcId="{9C59196D-C50B-4BBE-A71B-0BF82EBDEAAB}" destId="{BC256215-0AF3-490B-B055-E7213773F849}" srcOrd="3" destOrd="0" presId="urn:microsoft.com/office/officeart/2005/8/layout/default"/>
    <dgm:cxn modelId="{3A742C92-567D-4728-9D2F-80581FEC36BC}" type="presParOf" srcId="{9C59196D-C50B-4BBE-A71B-0BF82EBDEAAB}" destId="{B6A1E34F-60E8-4786-878A-B6DAAD0917BF}" srcOrd="4" destOrd="0" presId="urn:microsoft.com/office/officeart/2005/8/layout/default"/>
    <dgm:cxn modelId="{F0013338-F61A-475D-B503-D67232568716}" type="presParOf" srcId="{9C59196D-C50B-4BBE-A71B-0BF82EBDEAAB}" destId="{A2990C9F-1C99-4800-A15D-33692914F948}" srcOrd="5" destOrd="0" presId="urn:microsoft.com/office/officeart/2005/8/layout/default"/>
    <dgm:cxn modelId="{F42CE3C2-6F68-4A9D-838D-A8CEC4F8A33D}" type="presParOf" srcId="{9C59196D-C50B-4BBE-A71B-0BF82EBDEAAB}" destId="{CE05D5BA-3B24-4D8A-8159-C945ED3C7B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FB35D7-AB5C-43FA-A1B7-25FF3E1ED2C4}" type="datetime1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DAE49B-0940-F24F-A68B-448C3457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87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3A3F58-EE99-441E-9EC4-D3086EC7D1DB}" type="datetime1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744538"/>
            <a:ext cx="52800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419BC1-19A4-1B40-9A93-42C27298E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6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367502" rtl="0" eaLnBrk="0" fontAlgn="base" hangingPunct="0">
      <a:spcBef>
        <a:spcPct val="30000"/>
      </a:spcBef>
      <a:spcAft>
        <a:spcPct val="0"/>
      </a:spcAft>
      <a:defRPr sz="988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67502" algn="l" defTabSz="367502" rtl="0" eaLnBrk="0" fontAlgn="base" hangingPunct="0">
      <a:spcBef>
        <a:spcPct val="30000"/>
      </a:spcBef>
      <a:spcAft>
        <a:spcPct val="0"/>
      </a:spcAft>
      <a:defRPr sz="988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35004" algn="l" defTabSz="367502" rtl="0" eaLnBrk="0" fontAlgn="base" hangingPunct="0">
      <a:spcBef>
        <a:spcPct val="30000"/>
      </a:spcBef>
      <a:spcAft>
        <a:spcPct val="0"/>
      </a:spcAft>
      <a:defRPr sz="988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02506" algn="l" defTabSz="367502" rtl="0" eaLnBrk="0" fontAlgn="base" hangingPunct="0">
      <a:spcBef>
        <a:spcPct val="30000"/>
      </a:spcBef>
      <a:spcAft>
        <a:spcPct val="0"/>
      </a:spcAft>
      <a:defRPr sz="988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70008" algn="l" defTabSz="367502" rtl="0" eaLnBrk="0" fontAlgn="base" hangingPunct="0">
      <a:spcBef>
        <a:spcPct val="30000"/>
      </a:spcBef>
      <a:spcAft>
        <a:spcPct val="0"/>
      </a:spcAft>
      <a:defRPr sz="988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837509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6pPr>
    <a:lvl7pPr marL="2205012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7pPr>
    <a:lvl8pPr marL="2572513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8pPr>
    <a:lvl9pPr marL="2940015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tekstu 2"/>
          <p:cNvSpPr txBox="1">
            <a:spLocks/>
          </p:cNvSpPr>
          <p:nvPr userDrawn="1"/>
        </p:nvSpPr>
        <p:spPr>
          <a:xfrm>
            <a:off x="4018624" y="937883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984" dirty="0"/>
              <a:t>Kliknij, aby edytować style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4009366" y="1180592"/>
            <a:ext cx="3182682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zawartości 3"/>
          <p:cNvSpPr txBox="1">
            <a:spLocks/>
          </p:cNvSpPr>
          <p:nvPr userDrawn="1"/>
        </p:nvSpPr>
        <p:spPr>
          <a:xfrm>
            <a:off x="4018624" y="1277673"/>
            <a:ext cx="3182682" cy="16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Char char="¨"/>
              <a:defRPr sz="1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"/>
              <a:defRPr sz="11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¨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rgbClr val="68B133"/>
              </a:buClr>
            </a:pPr>
            <a:r>
              <a:rPr lang="pl-PL" sz="10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Kliknij, aby edytować style wzorca tekstu</a:t>
            </a:r>
          </a:p>
          <a:p>
            <a:pPr lvl="1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</a:pPr>
            <a:r>
              <a:rPr lang="pl-PL" sz="9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Drugi poziom</a:t>
            </a:r>
          </a:p>
          <a:p>
            <a:pPr lvl="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</a:pPr>
            <a:r>
              <a:rPr lang="pl-PL" sz="8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Trzeci poziom</a:t>
            </a:r>
          </a:p>
        </p:txBody>
      </p:sp>
      <p:sp>
        <p:nvSpPr>
          <p:cNvPr id="17" name="Symbol zastępczy zawartości 3"/>
          <p:cNvSpPr txBox="1">
            <a:spLocks/>
          </p:cNvSpPr>
          <p:nvPr userDrawn="1"/>
        </p:nvSpPr>
        <p:spPr>
          <a:xfrm>
            <a:off x="339739" y="1277673"/>
            <a:ext cx="3165197" cy="1551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Char char="¨"/>
              <a:defRPr sz="1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"/>
              <a:defRPr sz="11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¨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68B133"/>
              </a:buClr>
            </a:pPr>
            <a:r>
              <a:rPr lang="pl-PL" sz="1000" dirty="0"/>
              <a:t>Kliknij, aby edytować style wzorca tekstu</a:t>
            </a:r>
          </a:p>
          <a:p>
            <a:pPr lvl="1" fontAlgn="auto">
              <a:spcAft>
                <a:spcPts val="0"/>
              </a:spcAft>
              <a:buClrTx/>
            </a:pPr>
            <a:r>
              <a:rPr lang="pl-PL" sz="900" dirty="0"/>
              <a:t>Drugi poziom</a:t>
            </a:r>
          </a:p>
          <a:p>
            <a:pPr lvl="2" fontAlgn="auto">
              <a:spcAft>
                <a:spcPts val="0"/>
              </a:spcAft>
            </a:pPr>
            <a:r>
              <a:rPr lang="pl-PL" sz="800" dirty="0"/>
              <a:t>Trzeci poziom</a:t>
            </a:r>
          </a:p>
        </p:txBody>
      </p:sp>
      <p:cxnSp>
        <p:nvCxnSpPr>
          <p:cNvPr id="32" name="Łącznik prosty 31"/>
          <p:cNvCxnSpPr/>
          <p:nvPr userDrawn="1"/>
        </p:nvCxnSpPr>
        <p:spPr>
          <a:xfrm>
            <a:off x="316891" y="2951856"/>
            <a:ext cx="3284528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 userDrawn="1"/>
        </p:nvCxnSpPr>
        <p:spPr>
          <a:xfrm>
            <a:off x="331455" y="1180592"/>
            <a:ext cx="3182682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 txBox="1">
            <a:spLocks/>
          </p:cNvSpPr>
          <p:nvPr userDrawn="1"/>
        </p:nvSpPr>
        <p:spPr>
          <a:xfrm>
            <a:off x="316891" y="2676841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000" dirty="0"/>
              <a:t>Kliknij, aby edytować style</a:t>
            </a:r>
          </a:p>
        </p:txBody>
      </p:sp>
      <p:sp>
        <p:nvSpPr>
          <p:cNvPr id="20" name="Symbol zastępczy tekstu 2"/>
          <p:cNvSpPr txBox="1">
            <a:spLocks/>
          </p:cNvSpPr>
          <p:nvPr userDrawn="1"/>
        </p:nvSpPr>
        <p:spPr>
          <a:xfrm>
            <a:off x="322722" y="942427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000" dirty="0"/>
              <a:t>Kliknij, aby edytować style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401" y="4919202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AADF269A-9783-AF47-84F7-B1A8BFA0A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3534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 userDrawn="1"/>
        </p:nvCxnSpPr>
        <p:spPr>
          <a:xfrm>
            <a:off x="223677" y="3211125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 userDrawn="1"/>
        </p:nvCxnSpPr>
        <p:spPr>
          <a:xfrm>
            <a:off x="3506180" y="3211125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7622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4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91374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6350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71327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02259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9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6350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71327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86193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693690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27"/>
          </p:nvPr>
        </p:nvSpPr>
        <p:spPr>
          <a:xfrm>
            <a:off x="220918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Symbol zastępczy tekstu 2"/>
          <p:cNvSpPr>
            <a:spLocks noGrp="1"/>
          </p:cNvSpPr>
          <p:nvPr>
            <p:ph type="body" idx="28"/>
          </p:nvPr>
        </p:nvSpPr>
        <p:spPr>
          <a:xfrm>
            <a:off x="223676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2" name="Łącznik prosty 29"/>
          <p:cNvCxnSpPr/>
          <p:nvPr userDrawn="1"/>
        </p:nvCxnSpPr>
        <p:spPr>
          <a:xfrm>
            <a:off x="223677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3"/>
          <p:cNvSpPr>
            <a:spLocks noGrp="1"/>
          </p:cNvSpPr>
          <p:nvPr>
            <p:ph sz="half" idx="29"/>
          </p:nvPr>
        </p:nvSpPr>
        <p:spPr>
          <a:xfrm>
            <a:off x="3886467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4" name="Symbol zastępczy tekstu 2"/>
          <p:cNvSpPr>
            <a:spLocks noGrp="1"/>
          </p:cNvSpPr>
          <p:nvPr>
            <p:ph type="body" idx="30"/>
          </p:nvPr>
        </p:nvSpPr>
        <p:spPr>
          <a:xfrm>
            <a:off x="3889225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6" name="Łącznik prosty 29"/>
          <p:cNvCxnSpPr/>
          <p:nvPr userDrawn="1"/>
        </p:nvCxnSpPr>
        <p:spPr>
          <a:xfrm>
            <a:off x="3889226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zawartości 3"/>
          <p:cNvSpPr>
            <a:spLocks noGrp="1"/>
          </p:cNvSpPr>
          <p:nvPr>
            <p:ph sz="half" idx="31"/>
          </p:nvPr>
        </p:nvSpPr>
        <p:spPr>
          <a:xfrm>
            <a:off x="3886467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8" name="Symbol zastępczy tekstu 2"/>
          <p:cNvSpPr>
            <a:spLocks noGrp="1"/>
          </p:cNvSpPr>
          <p:nvPr>
            <p:ph type="body" idx="32"/>
          </p:nvPr>
        </p:nvSpPr>
        <p:spPr>
          <a:xfrm>
            <a:off x="3889225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1" name="Łącznik prosty 29"/>
          <p:cNvCxnSpPr/>
          <p:nvPr userDrawn="1"/>
        </p:nvCxnSpPr>
        <p:spPr>
          <a:xfrm>
            <a:off x="3889226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64960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1449" y="1278189"/>
            <a:ext cx="3463775" cy="363775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8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3"/>
          <p:cNvSpPr>
            <a:spLocks noGrp="1"/>
          </p:cNvSpPr>
          <p:nvPr>
            <p:ph sz="half" idx="27"/>
          </p:nvPr>
        </p:nvSpPr>
        <p:spPr>
          <a:xfrm>
            <a:off x="220918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tekstu 2"/>
          <p:cNvSpPr>
            <a:spLocks noGrp="1"/>
          </p:cNvSpPr>
          <p:nvPr>
            <p:ph type="body" idx="28"/>
          </p:nvPr>
        </p:nvSpPr>
        <p:spPr>
          <a:xfrm>
            <a:off x="223676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1" name="Łącznik prosty 29"/>
          <p:cNvCxnSpPr/>
          <p:nvPr userDrawn="1"/>
        </p:nvCxnSpPr>
        <p:spPr>
          <a:xfrm>
            <a:off x="223677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72715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3423355" y="1277829"/>
            <a:ext cx="3921869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7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zawartości 4"/>
          <p:cNvSpPr>
            <a:spLocks noGrp="1"/>
          </p:cNvSpPr>
          <p:nvPr>
            <p:ph sz="quarter" idx="26"/>
          </p:nvPr>
        </p:nvSpPr>
        <p:spPr>
          <a:xfrm>
            <a:off x="225229" y="1277829"/>
            <a:ext cx="2978991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/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/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9789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223677" y="1206830"/>
            <a:ext cx="2978991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21316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5052508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9"/>
          </p:nvPr>
        </p:nvSpPr>
        <p:spPr>
          <a:xfrm>
            <a:off x="5043344" y="943570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 flipV="1">
            <a:off x="5043344" y="1202566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tekstu 2"/>
          <p:cNvSpPr>
            <a:spLocks noGrp="1"/>
          </p:cNvSpPr>
          <p:nvPr>
            <p:ph type="body" idx="20"/>
          </p:nvPr>
        </p:nvSpPr>
        <p:spPr>
          <a:xfrm>
            <a:off x="2637530" y="943786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6" name="Łącznik prosty 25"/>
          <p:cNvCxnSpPr/>
          <p:nvPr userDrawn="1"/>
        </p:nvCxnSpPr>
        <p:spPr>
          <a:xfrm flipV="1">
            <a:off x="2636183" y="1202566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2566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56356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1449" y="1278189"/>
            <a:ext cx="3463775" cy="3637753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b="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1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2086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2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3" name="Łącznik prosty 32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b="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2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5400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/>
          <p:cNvSpPr>
            <a:spLocks noGrp="1"/>
          </p:cNvSpPr>
          <p:nvPr>
            <p:ph type="body" idx="30"/>
          </p:nvPr>
        </p:nvSpPr>
        <p:spPr>
          <a:xfrm>
            <a:off x="219646" y="2949484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8" name="Łącznik prosty 17"/>
          <p:cNvCxnSpPr/>
          <p:nvPr userDrawn="1"/>
        </p:nvCxnSpPr>
        <p:spPr>
          <a:xfrm>
            <a:off x="219647" y="3212903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>
            <a:off x="3502150" y="3212903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60066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5052508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9"/>
          </p:nvPr>
        </p:nvSpPr>
        <p:spPr>
          <a:xfrm>
            <a:off x="5043344" y="943570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 flipV="1">
            <a:off x="5043344" y="1206313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6830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38004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537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4697345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6830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754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36485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9599293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7" name="Symbol zastępczy zawartości 3"/>
          <p:cNvSpPr>
            <a:spLocks noGrp="1"/>
          </p:cNvSpPr>
          <p:nvPr>
            <p:ph sz="half" idx="24"/>
          </p:nvPr>
        </p:nvSpPr>
        <p:spPr>
          <a:xfrm>
            <a:off x="3884162" y="943411"/>
            <a:ext cx="3455120" cy="1978877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98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7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84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mbol zastępczy zawartości 3"/>
          <p:cNvSpPr>
            <a:spLocks noGrp="1"/>
          </p:cNvSpPr>
          <p:nvPr>
            <p:ph sz="half" idx="30"/>
          </p:nvPr>
        </p:nvSpPr>
        <p:spPr>
          <a:xfrm>
            <a:off x="3884162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20024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0164440"/>
              </p:ext>
            </p:extLst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73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76273" y="1035419"/>
            <a:ext cx="6730414" cy="807195"/>
          </a:xfrm>
          <a:prstGeom prst="rect">
            <a:avLst/>
          </a:prstGeom>
        </p:spPr>
        <p:txBody>
          <a:bodyPr lIns="0"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</a:t>
            </a:r>
          </a:p>
          <a:p>
            <a:pPr lvl="0"/>
            <a:r>
              <a:rPr lang="pl-PL" dirty="0"/>
              <a:t>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76273" y="2044412"/>
            <a:ext cx="3947685" cy="346842"/>
          </a:xfrm>
          <a:prstGeom prst="rect">
            <a:avLst/>
          </a:prstGeom>
        </p:spPr>
        <p:txBody>
          <a:bodyPr lIns="0" bIns="0"/>
          <a:lstStyle>
            <a:lvl1pPr algn="l"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18415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8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14313" y="1035419"/>
            <a:ext cx="6861152" cy="807195"/>
          </a:xfrm>
          <a:prstGeom prst="rect">
            <a:avLst/>
          </a:prstGeom>
        </p:spPr>
        <p:txBody>
          <a:bodyPr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</a:t>
            </a:r>
          </a:p>
          <a:p>
            <a:pPr lvl="0"/>
            <a:r>
              <a:rPr lang="pl-PL" dirty="0"/>
              <a:t>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214313" y="2044412"/>
            <a:ext cx="3947685" cy="346842"/>
          </a:xfrm>
          <a:prstGeom prst="rect">
            <a:avLst/>
          </a:prstGeom>
        </p:spPr>
        <p:txBody>
          <a:bodyPr bIns="0"/>
          <a:lstStyle>
            <a:lvl1pPr algn="l"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3771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14313" y="1035419"/>
            <a:ext cx="6861152" cy="807195"/>
          </a:xfrm>
          <a:prstGeom prst="rect">
            <a:avLst/>
          </a:prstGeom>
        </p:spPr>
        <p:txBody>
          <a:bodyPr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</a:t>
            </a:r>
          </a:p>
          <a:p>
            <a:pPr lvl="0"/>
            <a:r>
              <a:rPr lang="pl-PL" dirty="0"/>
              <a:t>wzorca tekstu</a:t>
            </a: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214313" y="2044412"/>
            <a:ext cx="3947685" cy="346842"/>
          </a:xfrm>
          <a:prstGeom prst="rect">
            <a:avLst/>
          </a:prstGeom>
        </p:spPr>
        <p:txBody>
          <a:bodyPr bIns="0"/>
          <a:lstStyle>
            <a:lvl1pPr algn="l"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5127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14313" y="1035419"/>
            <a:ext cx="6861152" cy="807195"/>
          </a:xfrm>
          <a:prstGeom prst="rect">
            <a:avLst/>
          </a:prstGeom>
        </p:spPr>
        <p:txBody>
          <a:bodyPr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</a:t>
            </a:r>
          </a:p>
          <a:p>
            <a:pPr lvl="0"/>
            <a:r>
              <a:rPr lang="pl-PL" dirty="0"/>
              <a:t>wzorca tekstu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214313" y="2044412"/>
            <a:ext cx="3947685" cy="346842"/>
          </a:xfrm>
          <a:prstGeom prst="rect">
            <a:avLst/>
          </a:prstGeom>
        </p:spPr>
        <p:txBody>
          <a:bodyPr bIns="0"/>
          <a:lstStyle>
            <a:lvl1pPr algn="l"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29941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3885716" y="3573068"/>
            <a:ext cx="3203657" cy="232715"/>
          </a:xfrm>
          <a:prstGeom prst="rect">
            <a:avLst/>
          </a:prstGeom>
        </p:spPr>
        <p:txBody>
          <a:bodyPr lIns="0" bIns="0"/>
          <a:lstStyle>
            <a:lvl1pPr algn="r">
              <a:defRPr sz="1000" b="1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885716" y="3805783"/>
            <a:ext cx="3203657" cy="642665"/>
          </a:xfrm>
          <a:prstGeom prst="rect">
            <a:avLst/>
          </a:prstGeom>
        </p:spPr>
        <p:txBody>
          <a:bodyPr l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7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6" y="1206830"/>
            <a:ext cx="3203657" cy="2281868"/>
          </a:xfrm>
          <a:prstGeom prst="rect">
            <a:avLst/>
          </a:prstGeom>
        </p:spPr>
        <p:txBody>
          <a:bodyPr lIns="0" bIns="0"/>
          <a:lstStyle>
            <a:lvl1pPr>
              <a:lnSpc>
                <a:spcPct val="120000"/>
              </a:lnSpc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1850"/>
            <a:ext cx="3454550" cy="252344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1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2"/>
          </p:nvPr>
        </p:nvSpPr>
        <p:spPr>
          <a:xfrm>
            <a:off x="223677" y="1278190"/>
            <a:ext cx="3454550" cy="3170259"/>
          </a:xfrm>
          <a:prstGeom prst="rect">
            <a:avLst/>
          </a:prstGeom>
        </p:spPr>
        <p:txBody>
          <a:bodyPr lIns="0" bIns="0"/>
          <a:lstStyle>
            <a:lvl1pPr marL="200825" indent="-200825">
              <a:lnSpc>
                <a:spcPct val="120000"/>
              </a:lnSpc>
              <a:buClr>
                <a:srgbClr val="68B133"/>
              </a:buClr>
              <a:buFont typeface="Symbol" panose="05050102010706020507" pitchFamily="18" charset="2"/>
              <a:buChar char=""/>
              <a:defRPr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0"/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Tytuł 13"/>
          <p:cNvSpPr>
            <a:spLocks noGrp="1"/>
          </p:cNvSpPr>
          <p:nvPr>
            <p:ph type="title" hasCustomPrompt="1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lIns="0" bIns="0"/>
          <a:lstStyle>
            <a:lvl1pPr algn="l">
              <a:defRPr sz="1600" b="1">
                <a:solidFill>
                  <a:srgbClr val="646567"/>
                </a:solidFill>
              </a:defRPr>
            </a:lvl1pPr>
          </a:lstStyle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816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61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76273" y="1035419"/>
            <a:ext cx="6730414" cy="807195"/>
          </a:xfrm>
          <a:prstGeom prst="rect">
            <a:avLst/>
          </a:prstGeom>
        </p:spPr>
        <p:txBody>
          <a:bodyPr lIns="0"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</a:t>
            </a:r>
          </a:p>
          <a:p>
            <a:pPr lvl="0"/>
            <a:r>
              <a:rPr lang="pl-PL" dirty="0"/>
              <a:t>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76273" y="2044412"/>
            <a:ext cx="3947685" cy="346842"/>
          </a:xfrm>
          <a:prstGeom prst="rect">
            <a:avLst/>
          </a:prstGeom>
        </p:spPr>
        <p:txBody>
          <a:bodyPr lIns="0" bIns="0"/>
          <a:lstStyle>
            <a:lvl1pPr algn="l"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41289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8" name="Picture 7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78105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3885716" y="3573068"/>
            <a:ext cx="3203657" cy="232715"/>
          </a:xfrm>
          <a:prstGeom prst="rect">
            <a:avLst/>
          </a:prstGeom>
        </p:spPr>
        <p:txBody>
          <a:bodyPr lIns="0" bIns="0"/>
          <a:lstStyle>
            <a:lvl1pPr algn="r">
              <a:defRPr sz="1000" b="1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885716" y="3805783"/>
            <a:ext cx="3203657" cy="642665"/>
          </a:xfrm>
          <a:prstGeom prst="rect">
            <a:avLst/>
          </a:prstGeom>
        </p:spPr>
        <p:txBody>
          <a:bodyPr l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7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6" y="1206830"/>
            <a:ext cx="3203657" cy="2281868"/>
          </a:xfrm>
          <a:prstGeom prst="rect">
            <a:avLst/>
          </a:prstGeom>
        </p:spPr>
        <p:txBody>
          <a:bodyPr lIns="0" bIns="0"/>
          <a:lstStyle>
            <a:lvl1pPr>
              <a:lnSpc>
                <a:spcPct val="120000"/>
              </a:lnSpc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1850"/>
            <a:ext cx="3454550" cy="252344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 marL="0" indent="0">
              <a:buNone/>
              <a:defRPr sz="1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2"/>
          </p:nvPr>
        </p:nvSpPr>
        <p:spPr>
          <a:xfrm>
            <a:off x="223677" y="1278190"/>
            <a:ext cx="3454550" cy="3170259"/>
          </a:xfrm>
          <a:prstGeom prst="rect">
            <a:avLst/>
          </a:prstGeom>
        </p:spPr>
        <p:txBody>
          <a:bodyPr lIns="0" bIns="0"/>
          <a:lstStyle>
            <a:lvl1pPr marL="200825" indent="-200825">
              <a:lnSpc>
                <a:spcPct val="120000"/>
              </a:lnSpc>
              <a:buClr>
                <a:srgbClr val="68B133"/>
              </a:buClr>
              <a:buFont typeface="Symbol" panose="05050102010706020507" pitchFamily="18" charset="2"/>
              <a:buChar char=""/>
              <a:defRPr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0"/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5" name="Tytuł 13"/>
          <p:cNvSpPr>
            <a:spLocks noGrp="1"/>
          </p:cNvSpPr>
          <p:nvPr>
            <p:ph type="title" hasCustomPrompt="1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lIns="0" bIns="0"/>
          <a:lstStyle>
            <a:lvl1pPr algn="l">
              <a:defRPr sz="1600" b="1">
                <a:solidFill>
                  <a:srgbClr val="646567"/>
                </a:solidFill>
              </a:defRPr>
            </a:lvl1pPr>
          </a:lstStyle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938604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5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7FCC2AE8-3F05-4106-9B4E-680DBAC5D5BC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 sz="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8E9915C2-5153-4826-AFCE-D611FC40A934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 sz="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1"/>
          <p:cNvSpPr/>
          <p:nvPr userDrawn="1"/>
        </p:nvSpPr>
        <p:spPr>
          <a:xfrm>
            <a:off x="520700" y="6542088"/>
            <a:ext cx="182563" cy="1857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 bwMode="auto">
          <a:xfrm>
            <a:off x="457200" y="65293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D614E630-ABE6-4C45-9A78-1F2515B5D465}" type="slidenum">
              <a:rPr lang="en-US" altLang="pl-PL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5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6802-66BA-4226-9C73-940F79C2D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749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32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3838" y="195263"/>
            <a:ext cx="5899150" cy="5461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endParaRPr 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66713" eaLnBrk="0" hangingPunct="0"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defTabSz="366713" eaLnBrk="0" hangingPunct="0">
                <a:defRPr/>
              </a:pPr>
              <a:t>‹#›</a:t>
            </a:fld>
            <a:endParaRPr lang="pl-PL" altLang="pl-PL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43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23838" y="195263"/>
            <a:ext cx="5899150" cy="5461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endParaRPr 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fld id="{EC6B2BB5-8D46-4711-9307-EDBEAEC73E84}" type="slidenum">
              <a:rPr lang="pl-PL" altLang="pl-PL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defTabSz="366713" eaLnBrk="0" hangingPunct="0"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69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02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19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3838" y="195263"/>
            <a:ext cx="5899150" cy="5461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endParaRPr 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66713" eaLnBrk="0" hangingPunct="0"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defTabSz="366713" eaLnBrk="0" hangingPunct="0">
                <a:defRPr/>
              </a:pPr>
              <a:t>‹#›</a:t>
            </a:fld>
            <a:endParaRPr lang="pl-PL" altLang="pl-PL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2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3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777868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23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3838" y="195263"/>
            <a:ext cx="5899150" cy="5461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endParaRPr 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66713" eaLnBrk="0" hangingPunct="0"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defTabSz="366713" eaLnBrk="0" hangingPunct="0">
                <a:defRPr/>
              </a:pPr>
              <a:t>‹#›</a:t>
            </a:fld>
            <a:endParaRPr lang="pl-PL" altLang="pl-PL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6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28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646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	</a:t>
            </a:r>
            <a:r>
              <a:rPr lang="pl-PL" sz="1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73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87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3838" y="195263"/>
            <a:ext cx="5899150" cy="5461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6713" eaLnBrk="0" hangingPunct="0">
              <a:defRPr/>
            </a:pPr>
            <a:endParaRPr lang="pl-PL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66713" eaLnBrk="0" hangingPunct="0"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defTabSz="366713" eaLnBrk="0" hangingPunct="0">
                <a:defRPr/>
              </a:pPr>
              <a:t>‹#›</a:t>
            </a:fld>
            <a:endParaRPr lang="pl-PL" altLang="pl-PL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94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tekstu 2"/>
          <p:cNvSpPr txBox="1">
            <a:spLocks/>
          </p:cNvSpPr>
          <p:nvPr userDrawn="1"/>
        </p:nvSpPr>
        <p:spPr>
          <a:xfrm>
            <a:off x="4018624" y="937883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984" dirty="0"/>
              <a:t>Kliknij, aby edytować style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4009366" y="1180592"/>
            <a:ext cx="3182682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zawartości 3"/>
          <p:cNvSpPr txBox="1">
            <a:spLocks/>
          </p:cNvSpPr>
          <p:nvPr userDrawn="1"/>
        </p:nvSpPr>
        <p:spPr>
          <a:xfrm>
            <a:off x="4018624" y="1277673"/>
            <a:ext cx="3182682" cy="16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Char char="¨"/>
              <a:defRPr sz="1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"/>
              <a:defRPr sz="11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¨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rgbClr val="68B133"/>
              </a:buClr>
            </a:pPr>
            <a:r>
              <a:rPr lang="pl-PL" sz="10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Kliknij, aby edytować style wzorca tekstu</a:t>
            </a:r>
          </a:p>
          <a:p>
            <a:pPr lvl="1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</a:pPr>
            <a:r>
              <a:rPr lang="pl-PL" sz="9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Drugi poziom</a:t>
            </a:r>
          </a:p>
          <a:p>
            <a:pPr lvl="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</a:pPr>
            <a:r>
              <a:rPr lang="pl-PL" sz="8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Trzeci poziom</a:t>
            </a:r>
          </a:p>
        </p:txBody>
      </p:sp>
      <p:sp>
        <p:nvSpPr>
          <p:cNvPr id="17" name="Symbol zastępczy zawartości 3"/>
          <p:cNvSpPr txBox="1">
            <a:spLocks/>
          </p:cNvSpPr>
          <p:nvPr userDrawn="1"/>
        </p:nvSpPr>
        <p:spPr>
          <a:xfrm>
            <a:off x="339739" y="1277673"/>
            <a:ext cx="3165197" cy="1551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Char char="¨"/>
              <a:defRPr sz="1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"/>
              <a:defRPr sz="11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¨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68B133"/>
              </a:buClr>
            </a:pPr>
            <a:r>
              <a:rPr lang="pl-PL" sz="1000" dirty="0"/>
              <a:t>Kliknij, aby edytować style wzorca tekstu</a:t>
            </a:r>
          </a:p>
          <a:p>
            <a:pPr lvl="1" fontAlgn="auto">
              <a:spcAft>
                <a:spcPts val="0"/>
              </a:spcAft>
              <a:buClrTx/>
            </a:pPr>
            <a:r>
              <a:rPr lang="pl-PL" sz="900" dirty="0"/>
              <a:t>Drugi poziom</a:t>
            </a:r>
          </a:p>
          <a:p>
            <a:pPr lvl="2" fontAlgn="auto">
              <a:spcAft>
                <a:spcPts val="0"/>
              </a:spcAft>
            </a:pPr>
            <a:r>
              <a:rPr lang="pl-PL" sz="800" dirty="0"/>
              <a:t>Trzeci poziom</a:t>
            </a:r>
          </a:p>
        </p:txBody>
      </p:sp>
      <p:cxnSp>
        <p:nvCxnSpPr>
          <p:cNvPr id="32" name="Łącznik prosty 31"/>
          <p:cNvCxnSpPr/>
          <p:nvPr userDrawn="1"/>
        </p:nvCxnSpPr>
        <p:spPr>
          <a:xfrm>
            <a:off x="316891" y="2951856"/>
            <a:ext cx="3284528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 userDrawn="1"/>
        </p:nvCxnSpPr>
        <p:spPr>
          <a:xfrm>
            <a:off x="331455" y="1180592"/>
            <a:ext cx="3182682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 txBox="1">
            <a:spLocks/>
          </p:cNvSpPr>
          <p:nvPr userDrawn="1"/>
        </p:nvSpPr>
        <p:spPr>
          <a:xfrm>
            <a:off x="316891" y="2676841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000" dirty="0"/>
              <a:t>Kliknij, aby edytować style</a:t>
            </a:r>
          </a:p>
        </p:txBody>
      </p:sp>
      <p:sp>
        <p:nvSpPr>
          <p:cNvPr id="20" name="Symbol zastępczy tekstu 2"/>
          <p:cNvSpPr txBox="1">
            <a:spLocks/>
          </p:cNvSpPr>
          <p:nvPr userDrawn="1"/>
        </p:nvSpPr>
        <p:spPr>
          <a:xfrm>
            <a:off x="322722" y="942427"/>
            <a:ext cx="3284528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0D5"/>
              </a:buClr>
              <a:buFont typeface="Symbol" panose="05050102010706020507" pitchFamily="18" charset="2"/>
              <a:buNone/>
              <a:defRPr sz="1400" b="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000" dirty="0"/>
              <a:t>Kliknij, aby edytować style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401" y="4919202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AADF269A-9783-AF47-84F7-B1A8BFA0A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879174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131766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8" name="Picture 7" descr="kwadrat ppt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61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i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335229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5715" y="2942202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3"/>
          </p:nvPr>
        </p:nvSpPr>
        <p:spPr>
          <a:xfrm>
            <a:off x="3885715" y="919449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4"/>
          </p:nvPr>
        </p:nvSpPr>
        <p:spPr>
          <a:xfrm>
            <a:off x="214313" y="2942202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15"/>
          </p:nvPr>
        </p:nvSpPr>
        <p:spPr>
          <a:xfrm>
            <a:off x="214313" y="919449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325512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146010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i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i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5715" y="2942202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3"/>
          </p:nvPr>
        </p:nvSpPr>
        <p:spPr>
          <a:xfrm>
            <a:off x="3885715" y="919449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4"/>
          </p:nvPr>
        </p:nvSpPr>
        <p:spPr>
          <a:xfrm>
            <a:off x="214313" y="2942202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15"/>
          </p:nvPr>
        </p:nvSpPr>
        <p:spPr>
          <a:xfrm>
            <a:off x="214313" y="919449"/>
            <a:ext cx="3453670" cy="18978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652077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9"/>
            <a:ext cx="3454550" cy="356188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stopki 1"/>
          <p:cNvSpPr>
            <a:spLocks noGrp="1"/>
          </p:cNvSpPr>
          <p:nvPr>
            <p:ph type="ftr" sz="quarter" idx="1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tekstu 2"/>
          <p:cNvSpPr>
            <a:spLocks noGrp="1"/>
          </p:cNvSpPr>
          <p:nvPr>
            <p:ph type="body" idx="15"/>
          </p:nvPr>
        </p:nvSpPr>
        <p:spPr>
          <a:xfrm>
            <a:off x="3881448" y="943412"/>
            <a:ext cx="3458556" cy="2492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881449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3"/>
          <p:cNvSpPr>
            <a:spLocks noGrp="1"/>
          </p:cNvSpPr>
          <p:nvPr>
            <p:ph sz="half" idx="16"/>
          </p:nvPr>
        </p:nvSpPr>
        <p:spPr>
          <a:xfrm>
            <a:off x="3881448" y="1278189"/>
            <a:ext cx="3454550" cy="356188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65695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i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ymbol zastępczy zawartości 3"/>
          <p:cNvSpPr>
            <a:spLocks noGrp="1"/>
          </p:cNvSpPr>
          <p:nvPr>
            <p:ph sz="half" idx="12"/>
          </p:nvPr>
        </p:nvSpPr>
        <p:spPr>
          <a:xfrm>
            <a:off x="224108" y="3043734"/>
            <a:ext cx="7121570" cy="179633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Content Placeholder 60"/>
          <p:cNvSpPr>
            <a:spLocks noGrp="1"/>
          </p:cNvSpPr>
          <p:nvPr>
            <p:ph sz="half" idx="14"/>
          </p:nvPr>
        </p:nvSpPr>
        <p:spPr>
          <a:xfrm>
            <a:off x="3881449" y="1278636"/>
            <a:ext cx="3463325" cy="1644616"/>
          </a:xfrm>
          <a:prstGeom prst="rect">
            <a:avLst/>
          </a:prstGeom>
        </p:spPr>
        <p:txBody>
          <a:bodyPr/>
          <a:lstStyle>
            <a:lvl1pPr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6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9"/>
            <a:ext cx="345455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223676" y="1206830"/>
            <a:ext cx="712157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660798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1" name="Symbol zastępczy tekstu 2"/>
          <p:cNvSpPr>
            <a:spLocks noGrp="1"/>
          </p:cNvSpPr>
          <p:nvPr>
            <p:ph type="body" idx="15"/>
          </p:nvPr>
        </p:nvSpPr>
        <p:spPr>
          <a:xfrm>
            <a:off x="3881449" y="941442"/>
            <a:ext cx="345512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62" name="Łącznik prosty 61"/>
          <p:cNvCxnSpPr/>
          <p:nvPr userDrawn="1"/>
        </p:nvCxnSpPr>
        <p:spPr>
          <a:xfrm>
            <a:off x="3881449" y="1202766"/>
            <a:ext cx="345512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2721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1449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108969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9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9684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9557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87717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 userDrawn="1"/>
        </p:nvCxnSpPr>
        <p:spPr>
          <a:xfrm>
            <a:off x="223677" y="3211125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 userDrawn="1"/>
        </p:nvCxnSpPr>
        <p:spPr>
          <a:xfrm>
            <a:off x="3506180" y="3211125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7622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4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908101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6350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71327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963969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9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6350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6350" y="3271327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473632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27"/>
          </p:nvPr>
        </p:nvSpPr>
        <p:spPr>
          <a:xfrm>
            <a:off x="220918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Symbol zastępczy tekstu 2"/>
          <p:cNvSpPr>
            <a:spLocks noGrp="1"/>
          </p:cNvSpPr>
          <p:nvPr>
            <p:ph type="body" idx="28"/>
          </p:nvPr>
        </p:nvSpPr>
        <p:spPr>
          <a:xfrm>
            <a:off x="223676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2" name="Łącznik prosty 29"/>
          <p:cNvCxnSpPr/>
          <p:nvPr userDrawn="1"/>
        </p:nvCxnSpPr>
        <p:spPr>
          <a:xfrm>
            <a:off x="223677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3"/>
          <p:cNvSpPr>
            <a:spLocks noGrp="1"/>
          </p:cNvSpPr>
          <p:nvPr>
            <p:ph sz="half" idx="29"/>
          </p:nvPr>
        </p:nvSpPr>
        <p:spPr>
          <a:xfrm>
            <a:off x="3886467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4" name="Symbol zastępczy tekstu 2"/>
          <p:cNvSpPr>
            <a:spLocks noGrp="1"/>
          </p:cNvSpPr>
          <p:nvPr>
            <p:ph type="body" idx="30"/>
          </p:nvPr>
        </p:nvSpPr>
        <p:spPr>
          <a:xfrm>
            <a:off x="3889225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6" name="Łącznik prosty 29"/>
          <p:cNvCxnSpPr/>
          <p:nvPr userDrawn="1"/>
        </p:nvCxnSpPr>
        <p:spPr>
          <a:xfrm>
            <a:off x="3889226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zawartości 3"/>
          <p:cNvSpPr>
            <a:spLocks noGrp="1"/>
          </p:cNvSpPr>
          <p:nvPr>
            <p:ph sz="half" idx="31"/>
          </p:nvPr>
        </p:nvSpPr>
        <p:spPr>
          <a:xfrm>
            <a:off x="3886467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8" name="Symbol zastępczy tekstu 2"/>
          <p:cNvSpPr>
            <a:spLocks noGrp="1"/>
          </p:cNvSpPr>
          <p:nvPr>
            <p:ph type="body" idx="32"/>
          </p:nvPr>
        </p:nvSpPr>
        <p:spPr>
          <a:xfrm>
            <a:off x="3889225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1" name="Łącznik prosty 29"/>
          <p:cNvCxnSpPr/>
          <p:nvPr userDrawn="1"/>
        </p:nvCxnSpPr>
        <p:spPr>
          <a:xfrm>
            <a:off x="3889226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9165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9"/>
            <a:ext cx="3454550" cy="356188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stopki 1"/>
          <p:cNvSpPr>
            <a:spLocks noGrp="1"/>
          </p:cNvSpPr>
          <p:nvPr>
            <p:ph type="ftr" sz="quarter" idx="1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tekstu 2"/>
          <p:cNvSpPr>
            <a:spLocks noGrp="1"/>
          </p:cNvSpPr>
          <p:nvPr>
            <p:ph type="body" idx="15"/>
          </p:nvPr>
        </p:nvSpPr>
        <p:spPr>
          <a:xfrm>
            <a:off x="3881448" y="943412"/>
            <a:ext cx="3458556" cy="2492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881449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3"/>
          <p:cNvSpPr>
            <a:spLocks noGrp="1"/>
          </p:cNvSpPr>
          <p:nvPr>
            <p:ph sz="half" idx="16"/>
          </p:nvPr>
        </p:nvSpPr>
        <p:spPr>
          <a:xfrm>
            <a:off x="3881448" y="1278189"/>
            <a:ext cx="3454550" cy="356188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662022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1449" y="1278189"/>
            <a:ext cx="3463775" cy="363775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8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3"/>
          <p:cNvSpPr>
            <a:spLocks noGrp="1"/>
          </p:cNvSpPr>
          <p:nvPr>
            <p:ph sz="half" idx="27"/>
          </p:nvPr>
        </p:nvSpPr>
        <p:spPr>
          <a:xfrm>
            <a:off x="220918" y="3257583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tekstu 2"/>
          <p:cNvSpPr>
            <a:spLocks noGrp="1"/>
          </p:cNvSpPr>
          <p:nvPr>
            <p:ph type="body" idx="28"/>
          </p:nvPr>
        </p:nvSpPr>
        <p:spPr>
          <a:xfrm>
            <a:off x="223676" y="2922805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1" name="Łącznik prosty 29"/>
          <p:cNvCxnSpPr/>
          <p:nvPr userDrawn="1"/>
        </p:nvCxnSpPr>
        <p:spPr>
          <a:xfrm>
            <a:off x="223677" y="3186224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046813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3423355" y="1277829"/>
            <a:ext cx="3921869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7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zawartości 4"/>
          <p:cNvSpPr>
            <a:spLocks noGrp="1"/>
          </p:cNvSpPr>
          <p:nvPr>
            <p:ph sz="quarter" idx="26"/>
          </p:nvPr>
        </p:nvSpPr>
        <p:spPr>
          <a:xfrm>
            <a:off x="225229" y="1277829"/>
            <a:ext cx="2978991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/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/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9789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223677" y="1206830"/>
            <a:ext cx="2978991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23761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5052508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9"/>
          </p:nvPr>
        </p:nvSpPr>
        <p:spPr>
          <a:xfrm>
            <a:off x="5043344" y="943570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 flipV="1">
            <a:off x="5043344" y="1202566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tekstu 2"/>
          <p:cNvSpPr>
            <a:spLocks noGrp="1"/>
          </p:cNvSpPr>
          <p:nvPr>
            <p:ph type="body" idx="20"/>
          </p:nvPr>
        </p:nvSpPr>
        <p:spPr>
          <a:xfrm>
            <a:off x="2637530" y="943786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26" name="Łącznik prosty 25"/>
          <p:cNvCxnSpPr/>
          <p:nvPr userDrawn="1"/>
        </p:nvCxnSpPr>
        <p:spPr>
          <a:xfrm flipV="1">
            <a:off x="2636183" y="1202566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2566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121252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ymbol zastępczy zawartości 3"/>
          <p:cNvSpPr>
            <a:spLocks noGrp="1"/>
          </p:cNvSpPr>
          <p:nvPr>
            <p:ph sz="half" idx="12"/>
          </p:nvPr>
        </p:nvSpPr>
        <p:spPr>
          <a:xfrm>
            <a:off x="3881449" y="1278189"/>
            <a:ext cx="3463775" cy="3637753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b="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8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1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2086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2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3" name="Łącznik prosty 32"/>
          <p:cNvCxnSpPr/>
          <p:nvPr userDrawn="1"/>
        </p:nvCxnSpPr>
        <p:spPr>
          <a:xfrm>
            <a:off x="223677" y="1206830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b="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2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5400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506180" y="1206830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/>
          <p:cNvSpPr>
            <a:spLocks noGrp="1"/>
          </p:cNvSpPr>
          <p:nvPr>
            <p:ph type="body" idx="30"/>
          </p:nvPr>
        </p:nvSpPr>
        <p:spPr>
          <a:xfrm>
            <a:off x="219646" y="2949484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8" name="Łącznik prosty 17"/>
          <p:cNvCxnSpPr/>
          <p:nvPr userDrawn="1"/>
        </p:nvCxnSpPr>
        <p:spPr>
          <a:xfrm>
            <a:off x="219647" y="3212903"/>
            <a:ext cx="2718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>
            <a:off x="3502150" y="3212903"/>
            <a:ext cx="18000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242851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16"/>
          </p:nvPr>
        </p:nvSpPr>
        <p:spPr>
          <a:xfrm>
            <a:off x="5052508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2283491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9"/>
          </p:nvPr>
        </p:nvSpPr>
        <p:spPr>
          <a:xfrm>
            <a:off x="5043344" y="943570"/>
            <a:ext cx="2283491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 flipV="1">
            <a:off x="5043344" y="1206313"/>
            <a:ext cx="2283491" cy="4064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6830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943819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2638654" y="1271777"/>
            <a:ext cx="4697345" cy="3562490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10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2283893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8"/>
            <a:ext cx="2283893" cy="35624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29" name="Łącznik prosty 28"/>
          <p:cNvCxnSpPr/>
          <p:nvPr userDrawn="1"/>
        </p:nvCxnSpPr>
        <p:spPr>
          <a:xfrm>
            <a:off x="223677" y="1206830"/>
            <a:ext cx="2283893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30484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7" name="Symbol zastępczy zawartości 3"/>
          <p:cNvSpPr>
            <a:spLocks noGrp="1"/>
          </p:cNvSpPr>
          <p:nvPr>
            <p:ph sz="half" idx="24"/>
          </p:nvPr>
        </p:nvSpPr>
        <p:spPr>
          <a:xfrm>
            <a:off x="3884162" y="943411"/>
            <a:ext cx="3455120" cy="1978877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98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7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84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mbol zastępczy zawartości 3"/>
          <p:cNvSpPr>
            <a:spLocks noGrp="1"/>
          </p:cNvSpPr>
          <p:nvPr>
            <p:ph sz="half" idx="30"/>
          </p:nvPr>
        </p:nvSpPr>
        <p:spPr>
          <a:xfrm>
            <a:off x="3884162" y="3282484"/>
            <a:ext cx="3455120" cy="1644616"/>
          </a:xfrm>
          <a:prstGeom prst="rect">
            <a:avLst/>
          </a:prstGeom>
        </p:spPr>
        <p:txBody>
          <a:bodyPr/>
          <a:lstStyle>
            <a:lvl1pPr marL="240990" indent="-240990">
              <a:lnSpc>
                <a:spcPct val="120000"/>
              </a:lnSpc>
              <a:defRPr lang="pl-PL" sz="984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marL="240990" lvl="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</a:pPr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6" y="4915943"/>
            <a:ext cx="4446000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64127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476786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ymbol zastępczy zawartości 3"/>
          <p:cNvSpPr>
            <a:spLocks noGrp="1"/>
          </p:cNvSpPr>
          <p:nvPr>
            <p:ph sz="half" idx="12"/>
          </p:nvPr>
        </p:nvSpPr>
        <p:spPr>
          <a:xfrm>
            <a:off x="224108" y="3043734"/>
            <a:ext cx="7121570" cy="179633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Content Placeholder 60"/>
          <p:cNvSpPr>
            <a:spLocks noGrp="1"/>
          </p:cNvSpPr>
          <p:nvPr>
            <p:ph sz="half" idx="14"/>
          </p:nvPr>
        </p:nvSpPr>
        <p:spPr>
          <a:xfrm>
            <a:off x="3881449" y="1278636"/>
            <a:ext cx="3463325" cy="1644616"/>
          </a:xfrm>
          <a:prstGeom prst="rect">
            <a:avLst/>
          </a:prstGeom>
        </p:spPr>
        <p:txBody>
          <a:bodyPr/>
          <a:lstStyle>
            <a:lvl1pPr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6" name="Symbol zastępczy zawartości 3"/>
          <p:cNvSpPr>
            <a:spLocks noGrp="1"/>
          </p:cNvSpPr>
          <p:nvPr>
            <p:ph sz="half" idx="2"/>
          </p:nvPr>
        </p:nvSpPr>
        <p:spPr>
          <a:xfrm>
            <a:off x="223677" y="1278189"/>
            <a:ext cx="345455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223676" y="1206830"/>
            <a:ext cx="712157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88695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1" name="Symbol zastępczy tekstu 2"/>
          <p:cNvSpPr>
            <a:spLocks noGrp="1"/>
          </p:cNvSpPr>
          <p:nvPr>
            <p:ph type="body" idx="15"/>
          </p:nvPr>
        </p:nvSpPr>
        <p:spPr>
          <a:xfrm>
            <a:off x="3881449" y="941442"/>
            <a:ext cx="345512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62" name="Łącznik prosty 61"/>
          <p:cNvCxnSpPr/>
          <p:nvPr userDrawn="1"/>
        </p:nvCxnSpPr>
        <p:spPr>
          <a:xfrm>
            <a:off x="3881449" y="1202766"/>
            <a:ext cx="3455120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82721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1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81449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25376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6009288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26"/>
          </p:nvPr>
        </p:nvSpPr>
        <p:spPr>
          <a:xfrm>
            <a:off x="22091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idx="1"/>
          </p:nvPr>
        </p:nvSpPr>
        <p:spPr>
          <a:xfrm>
            <a:off x="223676" y="943411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0" name="Łącznik prosty 29"/>
          <p:cNvCxnSpPr/>
          <p:nvPr userDrawn="1"/>
        </p:nvCxnSpPr>
        <p:spPr>
          <a:xfrm>
            <a:off x="223677" y="1206830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3"/>
          <p:cNvSpPr>
            <a:spLocks noGrp="1"/>
          </p:cNvSpPr>
          <p:nvPr>
            <p:ph sz="half" idx="28"/>
          </p:nvPr>
        </p:nvSpPr>
        <p:spPr>
          <a:xfrm>
            <a:off x="21964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idx="29"/>
          </p:nvPr>
        </p:nvSpPr>
        <p:spPr>
          <a:xfrm>
            <a:off x="222404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5" name="Łącznik prosty 34"/>
          <p:cNvCxnSpPr/>
          <p:nvPr userDrawn="1"/>
        </p:nvCxnSpPr>
        <p:spPr>
          <a:xfrm>
            <a:off x="222405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2"/>
          <p:cNvSpPr>
            <a:spLocks noGrp="1"/>
          </p:cNvSpPr>
          <p:nvPr>
            <p:ph type="body" idx="31"/>
          </p:nvPr>
        </p:nvSpPr>
        <p:spPr>
          <a:xfrm>
            <a:off x="3886920" y="2947707"/>
            <a:ext cx="3454550" cy="252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pl-PL" dirty="0"/>
              <a:t>Kliknij, aby edytować style</a:t>
            </a:r>
          </a:p>
        </p:txBody>
      </p:sp>
      <p:cxnSp>
        <p:nvCxnSpPr>
          <p:cNvPr id="38" name="Łącznik prosty 37"/>
          <p:cNvCxnSpPr/>
          <p:nvPr userDrawn="1"/>
        </p:nvCxnSpPr>
        <p:spPr>
          <a:xfrm>
            <a:off x="3886921" y="3211125"/>
            <a:ext cx="3463775" cy="0"/>
          </a:xfrm>
          <a:prstGeom prst="line">
            <a:avLst/>
          </a:prstGeom>
          <a:ln w="25400">
            <a:solidFill>
              <a:srgbClr val="68B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677" y="4915943"/>
            <a:ext cx="2970631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9" name="Symbol zastępczy zawartości 3"/>
          <p:cNvSpPr>
            <a:spLocks noGrp="1"/>
          </p:cNvSpPr>
          <p:nvPr>
            <p:ph sz="half" idx="32"/>
          </p:nvPr>
        </p:nvSpPr>
        <p:spPr>
          <a:xfrm>
            <a:off x="3896848" y="1278189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33"/>
          </p:nvPr>
        </p:nvSpPr>
        <p:spPr>
          <a:xfrm>
            <a:off x="3895576" y="3282484"/>
            <a:ext cx="3455120" cy="164461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3537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oleObject" Target="../embeddings/oleObject22.bin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tags" Target="../tags/tag35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vmlDrawing" Target="../drawings/vmlDrawing22.v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685189005"/>
              </p:ext>
            </p:extLst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" name="think-cell Slide" r:id="rId24" imgW="216" imgH="216" progId="TCLayout.ActiveDocument.1">
                  <p:embed/>
                </p:oleObj>
              </mc:Choice>
              <mc:Fallback>
                <p:oleObj name="think-cell Slide" r:id="rId2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Łącznik prosty 15"/>
          <p:cNvCxnSpPr/>
          <p:nvPr userDrawn="1"/>
        </p:nvCxnSpPr>
        <p:spPr>
          <a:xfrm flipV="1">
            <a:off x="-562" y="740851"/>
            <a:ext cx="7559675" cy="5789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stopki 2"/>
          <p:cNvSpPr>
            <a:spLocks noGrp="1"/>
          </p:cNvSpPr>
          <p:nvPr userDrawn="1">
            <p:ph type="ftr" sz="quarter" idx="3"/>
          </p:nvPr>
        </p:nvSpPr>
        <p:spPr>
          <a:xfrm>
            <a:off x="223677" y="4915943"/>
            <a:ext cx="4447334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23" name="Picture 22" descr="kwadrat ppt 1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25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520700" y="6542088"/>
            <a:ext cx="182563" cy="1857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Slide Number Placeholder 2"/>
          <p:cNvSpPr txBox="1">
            <a:spLocks/>
          </p:cNvSpPr>
          <p:nvPr userDrawn="1"/>
        </p:nvSpPr>
        <p:spPr bwMode="auto">
          <a:xfrm>
            <a:off x="457200" y="65293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401" y="4919202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ADF269A-9783-AF47-84F7-B1A8BFA0A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7321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10" r:id="rId1"/>
    <p:sldLayoutId id="2147494072" r:id="rId2"/>
    <p:sldLayoutId id="2147494034" r:id="rId3"/>
    <p:sldLayoutId id="2147494032" r:id="rId4"/>
    <p:sldLayoutId id="2147494079" r:id="rId5"/>
    <p:sldLayoutId id="2147494033" r:id="rId6"/>
    <p:sldLayoutId id="2147494066" r:id="rId7"/>
    <p:sldLayoutId id="2147494155" r:id="rId8"/>
    <p:sldLayoutId id="2147494109" r:id="rId9"/>
    <p:sldLayoutId id="2147494162" r:id="rId10"/>
    <p:sldLayoutId id="2147494156" r:id="rId11"/>
    <p:sldLayoutId id="2147494161" r:id="rId12"/>
    <p:sldLayoutId id="2147494078" r:id="rId13"/>
    <p:sldLayoutId id="2147494035" r:id="rId14"/>
    <p:sldLayoutId id="2147494036" r:id="rId15"/>
    <p:sldLayoutId id="2147494080" r:id="rId16"/>
    <p:sldLayoutId id="2147494160" r:id="rId17"/>
    <p:sldLayoutId id="2147494158" r:id="rId18"/>
    <p:sldLayoutId id="2147494159" r:id="rId19"/>
    <p:sldLayoutId id="2147494146" r:id="rId20"/>
  </p:sldLayoutIdLst>
  <p:hf hdr="0" ftr="0" dt="0"/>
  <p:txStyles>
    <p:titleStyle>
      <a:lvl1pPr algn="l" defTabSz="642640" rtl="0" eaLnBrk="1" latinLnBrk="0" hangingPunct="1">
        <a:lnSpc>
          <a:spcPct val="100000"/>
        </a:lnSpc>
        <a:spcBef>
          <a:spcPct val="0"/>
        </a:spcBef>
        <a:buNone/>
        <a:defRPr sz="1600"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40990" indent="-240990" algn="l" defTabSz="642640" rtl="0" eaLnBrk="1" latinLnBrk="0" hangingPunct="1">
        <a:lnSpc>
          <a:spcPct val="90000"/>
        </a:lnSpc>
        <a:spcBef>
          <a:spcPts val="703"/>
        </a:spcBef>
        <a:buClr>
          <a:srgbClr val="0090D5"/>
        </a:buClr>
        <a:buFont typeface="Symbol" panose="05050102010706020507" pitchFamily="18" charset="2"/>
        <a:buChar char="¨"/>
        <a:defRPr sz="1406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1320" indent="0" algn="l" defTabSz="642640" rtl="0" eaLnBrk="1" latinLnBrk="0" hangingPunct="1">
        <a:lnSpc>
          <a:spcPct val="90000"/>
        </a:lnSpc>
        <a:spcBef>
          <a:spcPts val="351"/>
        </a:spcBef>
        <a:buFontTx/>
        <a:buNone/>
        <a:defRPr sz="1406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3465" indent="-200825" algn="l" defTabSz="642640" rtl="0" eaLnBrk="1" latinLnBrk="0" hangingPunct="1">
        <a:lnSpc>
          <a:spcPct val="90000"/>
        </a:lnSpc>
        <a:spcBef>
          <a:spcPts val="351"/>
        </a:spcBef>
        <a:buFont typeface="Wingdings" panose="05000000000000000000" pitchFamily="2" charset="2"/>
        <a:buChar char="ü"/>
        <a:defRPr sz="1124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960" indent="0" algn="l" defTabSz="642640" rtl="0" eaLnBrk="1" latinLnBrk="0" hangingPunct="1">
        <a:lnSpc>
          <a:spcPct val="90000"/>
        </a:lnSpc>
        <a:spcBef>
          <a:spcPts val="351"/>
        </a:spcBef>
        <a:buFontTx/>
        <a:buNone/>
        <a:defRPr sz="984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594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4" userDrawn="1">
          <p15:clr>
            <a:srgbClr val="F26B43"/>
          </p15:clr>
        </p15:guide>
        <p15:guide id="2" pos="135" userDrawn="1">
          <p15:clr>
            <a:srgbClr val="F26B43"/>
          </p15:clr>
        </p15:guide>
        <p15:guide id="3" orient="horz" pos="467" userDrawn="1">
          <p15:clr>
            <a:srgbClr val="F26B43"/>
          </p15:clr>
        </p15:guide>
        <p15:guide id="4" orient="horz" pos="3049" userDrawn="1">
          <p15:clr>
            <a:srgbClr val="F26B43"/>
          </p15:clr>
        </p15:guide>
        <p15:guide id="5" pos="2317" userDrawn="1">
          <p15:clr>
            <a:srgbClr val="F26B43"/>
          </p15:clr>
        </p15:guide>
        <p15:guide id="6" pos="4627" userDrawn="1">
          <p15:clr>
            <a:srgbClr val="F26B43"/>
          </p15:clr>
        </p15:guide>
        <p15:guide id="7" orient="horz" pos="3272" userDrawn="1">
          <p15:clr>
            <a:srgbClr val="F26B43"/>
          </p15:clr>
        </p15:guide>
        <p15:guide id="8" pos="1579" userDrawn="1">
          <p15:clr>
            <a:srgbClr val="547EBF"/>
          </p15:clr>
        </p15:guide>
        <p15:guide id="9" orient="horz" pos="3097" userDrawn="1">
          <p15:clr>
            <a:srgbClr val="F26B43"/>
          </p15:clr>
        </p15:guide>
        <p15:guide id="10" pos="3183" userDrawn="1">
          <p15:clr>
            <a:srgbClr val="547EBF"/>
          </p15:clr>
        </p15:guide>
        <p15:guide id="11" orient="horz" pos="1853" userDrawn="1">
          <p15:clr>
            <a:srgbClr val="000000"/>
          </p15:clr>
        </p15:guide>
        <p15:guide id="12" pos="2381" userDrawn="1">
          <p15:clr>
            <a:srgbClr val="000000"/>
          </p15:clr>
        </p15:guide>
        <p15:guide id="13" pos="2445" userDrawn="1">
          <p15:clr>
            <a:srgbClr val="F26B43"/>
          </p15:clr>
        </p15:guide>
        <p15:guide id="14" orient="horz" pos="116" userDrawn="1">
          <p15:clr>
            <a:srgbClr val="F26B43"/>
          </p15:clr>
        </p15:guide>
        <p15:guide id="15" pos="2750" userDrawn="1">
          <p15:clr>
            <a:srgbClr val="547EBF"/>
          </p15:clr>
        </p15:guide>
        <p15:guide id="16" pos="2012" userDrawn="1">
          <p15:clr>
            <a:srgbClr val="547EBF"/>
          </p15:clr>
        </p15:guide>
        <p15:guide id="17" pos="2156" userDrawn="1">
          <p15:clr>
            <a:srgbClr val="A4A3A4"/>
          </p15:clr>
        </p15:guide>
        <p15:guide id="18" orient="horz" pos="1789" userDrawn="1">
          <p15:clr>
            <a:srgbClr val="F26B43"/>
          </p15:clr>
        </p15:guide>
        <p15:guide id="19" orient="horz" pos="191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5" name="Picture 4" descr="kwadrat ppt 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78" r:id="rId1"/>
    <p:sldLayoutId id="2147494179" r:id="rId2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Tytuł– verdana bold 28</a:t>
            </a:r>
          </a:p>
        </p:txBody>
      </p:sp>
      <p:sp>
        <p:nvSpPr>
          <p:cNvPr id="24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6713" eaLnBrk="0" hangingPunct="0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366713">
              <a:defRPr/>
            </a:pPr>
            <a:fld id="{085DB176-0423-4111-B44B-C1F5F7E44E78}" type="slidenum">
              <a:rPr lang="pl-PL" altLang="pl-PL">
                <a:ea typeface="ＭＳ Ｐゴシック" panose="020B0600070205080204" pitchFamily="34" charset="-128"/>
              </a:rPr>
              <a:pPr defTabSz="366713">
                <a:defRPr/>
              </a:pPr>
              <a:t>‹#›</a:t>
            </a:fld>
            <a:endParaRPr lang="pl-PL" altLang="pl-P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9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82" r:id="rId1"/>
  </p:sldLayoutIdLst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84" r:id="rId1"/>
    <p:sldLayoutId id="2147494186" r:id="rId2"/>
    <p:sldLayoutId id="2147494187" r:id="rId3"/>
  </p:sldLayoutIdLst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89" r:id="rId1"/>
    <p:sldLayoutId id="2147494190" r:id="rId2"/>
    <p:sldLayoutId id="2147494191" r:id="rId3"/>
  </p:sldLayoutIdLst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4" r:id="rId1"/>
    <p:sldLayoutId id="2147494195" r:id="rId2"/>
    <p:sldLayoutId id="2147494196" r:id="rId3"/>
  </p:sldLayoutIdLst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9" r:id="rId1"/>
    <p:sldLayoutId id="2147494200" r:id="rId2"/>
  </p:sldLayoutIdLst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04" r:id="rId1"/>
    <p:sldLayoutId id="2147494205" r:id="rId2"/>
    <p:sldLayoutId id="2147494206" r:id="rId3"/>
  </p:sldLayoutIdLst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124" y="1117"/>
          <a:ext cx="1122" cy="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think-cell Slide" r:id="rId24" imgW="216" imgH="216" progId="TCLayout.ActiveDocument.1">
                  <p:embed/>
                </p:oleObj>
              </mc:Choice>
              <mc:Fallback>
                <p:oleObj name="think-cell Slide" r:id="rId24" imgW="216" imgH="216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24" y="1117"/>
                        <a:ext cx="1122" cy="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Łącznik prosty 15"/>
          <p:cNvCxnSpPr/>
          <p:nvPr userDrawn="1"/>
        </p:nvCxnSpPr>
        <p:spPr>
          <a:xfrm flipV="1">
            <a:off x="-562" y="740851"/>
            <a:ext cx="7559675" cy="5789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stopki 2"/>
          <p:cNvSpPr>
            <a:spLocks noGrp="1"/>
          </p:cNvSpPr>
          <p:nvPr userDrawn="1">
            <p:ph type="ftr" sz="quarter" idx="3"/>
          </p:nvPr>
        </p:nvSpPr>
        <p:spPr>
          <a:xfrm>
            <a:off x="223677" y="4915943"/>
            <a:ext cx="4447334" cy="2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23" name="Picture 22" descr="kwadrat ppt 1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25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520700" y="6542088"/>
            <a:ext cx="182563" cy="1857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Slide Number Placeholder 2"/>
          <p:cNvSpPr txBox="1">
            <a:spLocks/>
          </p:cNvSpPr>
          <p:nvPr userDrawn="1"/>
        </p:nvSpPr>
        <p:spPr bwMode="auto">
          <a:xfrm>
            <a:off x="457200" y="65293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fld id="{03520EBE-4A05-F744-AD34-E9C412657F64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401" y="4919202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ADF269A-9783-AF47-84F7-B1A8BFA0A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ymbol zastępczy tytułu 21"/>
          <p:cNvSpPr>
            <a:spLocks noGrp="1"/>
          </p:cNvSpPr>
          <p:nvPr>
            <p:ph type="title"/>
          </p:nvPr>
        </p:nvSpPr>
        <p:spPr>
          <a:xfrm>
            <a:off x="223677" y="195550"/>
            <a:ext cx="5899261" cy="545300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pl-PL" dirty="0"/>
              <a:t>Tytuł</a:t>
            </a:r>
            <a:br>
              <a:rPr lang="pl-PL" dirty="0"/>
            </a:br>
            <a:r>
              <a:rPr lang="pl-PL" dirty="0" err="1"/>
              <a:t>Verdana</a:t>
            </a:r>
            <a:r>
              <a:rPr lang="pl-PL" dirty="0"/>
              <a:t> </a:t>
            </a:r>
            <a:r>
              <a:rPr lang="pl-PL" dirty="0" err="1"/>
              <a:t>bold</a:t>
            </a:r>
            <a:r>
              <a:rPr lang="pl-PL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50499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08" r:id="rId1"/>
    <p:sldLayoutId id="2147494209" r:id="rId2"/>
    <p:sldLayoutId id="2147494210" r:id="rId3"/>
    <p:sldLayoutId id="2147494211" r:id="rId4"/>
    <p:sldLayoutId id="2147494212" r:id="rId5"/>
    <p:sldLayoutId id="2147494213" r:id="rId6"/>
    <p:sldLayoutId id="2147494214" r:id="rId7"/>
    <p:sldLayoutId id="2147494215" r:id="rId8"/>
    <p:sldLayoutId id="2147494216" r:id="rId9"/>
    <p:sldLayoutId id="2147494217" r:id="rId10"/>
    <p:sldLayoutId id="2147494218" r:id="rId11"/>
    <p:sldLayoutId id="2147494219" r:id="rId12"/>
    <p:sldLayoutId id="2147494220" r:id="rId13"/>
    <p:sldLayoutId id="2147494221" r:id="rId14"/>
    <p:sldLayoutId id="2147494222" r:id="rId15"/>
    <p:sldLayoutId id="2147494223" r:id="rId16"/>
    <p:sldLayoutId id="2147494224" r:id="rId17"/>
    <p:sldLayoutId id="2147494225" r:id="rId18"/>
    <p:sldLayoutId id="2147494226" r:id="rId19"/>
    <p:sldLayoutId id="2147494227" r:id="rId20"/>
  </p:sldLayoutIdLst>
  <p:hf hdr="0" dt="0"/>
  <p:txStyles>
    <p:titleStyle>
      <a:lvl1pPr algn="l" defTabSz="642640" rtl="0" eaLnBrk="1" latinLnBrk="0" hangingPunct="1">
        <a:lnSpc>
          <a:spcPct val="100000"/>
        </a:lnSpc>
        <a:spcBef>
          <a:spcPct val="0"/>
        </a:spcBef>
        <a:buNone/>
        <a:defRPr sz="1600"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40990" indent="-240990" algn="l" defTabSz="642640" rtl="0" eaLnBrk="1" latinLnBrk="0" hangingPunct="1">
        <a:lnSpc>
          <a:spcPct val="90000"/>
        </a:lnSpc>
        <a:spcBef>
          <a:spcPts val="703"/>
        </a:spcBef>
        <a:buClr>
          <a:srgbClr val="0090D5"/>
        </a:buClr>
        <a:buFont typeface="Symbol" panose="05050102010706020507" pitchFamily="18" charset="2"/>
        <a:buChar char="¨"/>
        <a:defRPr sz="1406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1320" indent="0" algn="l" defTabSz="642640" rtl="0" eaLnBrk="1" latinLnBrk="0" hangingPunct="1">
        <a:lnSpc>
          <a:spcPct val="90000"/>
        </a:lnSpc>
        <a:spcBef>
          <a:spcPts val="351"/>
        </a:spcBef>
        <a:buFontTx/>
        <a:buNone/>
        <a:defRPr sz="1406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3465" indent="-200825" algn="l" defTabSz="642640" rtl="0" eaLnBrk="1" latinLnBrk="0" hangingPunct="1">
        <a:lnSpc>
          <a:spcPct val="90000"/>
        </a:lnSpc>
        <a:spcBef>
          <a:spcPts val="351"/>
        </a:spcBef>
        <a:buFont typeface="Wingdings" panose="05000000000000000000" pitchFamily="2" charset="2"/>
        <a:buChar char="ü"/>
        <a:defRPr sz="1124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960" indent="0" algn="l" defTabSz="642640" rtl="0" eaLnBrk="1" latinLnBrk="0" hangingPunct="1">
        <a:lnSpc>
          <a:spcPct val="90000"/>
        </a:lnSpc>
        <a:spcBef>
          <a:spcPts val="351"/>
        </a:spcBef>
        <a:buFontTx/>
        <a:buNone/>
        <a:defRPr sz="984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594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4">
          <p15:clr>
            <a:srgbClr val="F26B43"/>
          </p15:clr>
        </p15:guide>
        <p15:guide id="2" pos="135">
          <p15:clr>
            <a:srgbClr val="F26B43"/>
          </p15:clr>
        </p15:guide>
        <p15:guide id="3" orient="horz" pos="467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317">
          <p15:clr>
            <a:srgbClr val="F26B43"/>
          </p15:clr>
        </p15:guide>
        <p15:guide id="6" pos="4627">
          <p15:clr>
            <a:srgbClr val="F26B43"/>
          </p15:clr>
        </p15:guide>
        <p15:guide id="7" orient="horz" pos="3272">
          <p15:clr>
            <a:srgbClr val="F26B43"/>
          </p15:clr>
        </p15:guide>
        <p15:guide id="8" pos="1579">
          <p15:clr>
            <a:srgbClr val="547EBF"/>
          </p15:clr>
        </p15:guide>
        <p15:guide id="9" orient="horz" pos="3097">
          <p15:clr>
            <a:srgbClr val="F26B43"/>
          </p15:clr>
        </p15:guide>
        <p15:guide id="10" pos="3183">
          <p15:clr>
            <a:srgbClr val="547EBF"/>
          </p15:clr>
        </p15:guide>
        <p15:guide id="11" orient="horz" pos="1853">
          <p15:clr>
            <a:srgbClr val="000000"/>
          </p15:clr>
        </p15:guide>
        <p15:guide id="12" pos="2381">
          <p15:clr>
            <a:srgbClr val="000000"/>
          </p15:clr>
        </p15:guide>
        <p15:guide id="13" pos="2445">
          <p15:clr>
            <a:srgbClr val="F26B43"/>
          </p15:clr>
        </p15:guide>
        <p15:guide id="14" orient="horz" pos="116">
          <p15:clr>
            <a:srgbClr val="F26B43"/>
          </p15:clr>
        </p15:guide>
        <p15:guide id="15" pos="2750">
          <p15:clr>
            <a:srgbClr val="547EBF"/>
          </p15:clr>
        </p15:guide>
        <p15:guide id="16" pos="2012">
          <p15:clr>
            <a:srgbClr val="547EBF"/>
          </p15:clr>
        </p15:guide>
        <p15:guide id="17" pos="2156">
          <p15:clr>
            <a:srgbClr val="A4A3A4"/>
          </p15:clr>
        </p15:guide>
        <p15:guide id="18" orient="horz" pos="1789">
          <p15:clr>
            <a:srgbClr val="F26B43"/>
          </p15:clr>
        </p15:guide>
        <p15:guide id="19" orient="horz" pos="19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2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E tlo pp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5" y="2578573"/>
            <a:ext cx="3206530" cy="2759035"/>
          </a:xfrm>
          <a:prstGeom prst="rect">
            <a:avLst/>
          </a:prstGeom>
        </p:spPr>
      </p:pic>
      <p:pic>
        <p:nvPicPr>
          <p:cNvPr id="5" name="Picture 4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89" y="30262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7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E tlo pp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5" y="2578573"/>
            <a:ext cx="3206530" cy="2759035"/>
          </a:xfrm>
          <a:prstGeom prst="rect">
            <a:avLst/>
          </a:prstGeom>
        </p:spPr>
      </p:pic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89" y="30262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72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GE pl RGB ma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4" name="Picture 3" descr="TGE tlo ppt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5" y="2578573"/>
            <a:ext cx="3206530" cy="27590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95963" y="4938713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  <a:latin typeface="Vereda"/>
                <a:cs typeface="Vereda"/>
              </a:defRPr>
            </a:lvl1pPr>
          </a:lstStyle>
          <a:p>
            <a:fld id="{ED8D0E33-C33D-4E4F-AC2A-6A4A79785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69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GE pl RGB ma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4" name="Picture 3" descr="TGE tlo ppt 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80" y="2335943"/>
            <a:ext cx="4827395" cy="2991707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699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65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E tlo ppt 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552"/>
            <a:ext cx="7556269" cy="2448098"/>
          </a:xfrm>
          <a:prstGeom prst="rect">
            <a:avLst/>
          </a:prstGeom>
        </p:spPr>
      </p:pic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792557" y="4938713"/>
            <a:ext cx="1763712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6FD62D9-58E5-0C42-9114-1B4570CE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67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17964"/>
            <a:ext cx="1053298" cy="361426"/>
          </a:xfrm>
          <a:prstGeom prst="rect">
            <a:avLst/>
          </a:prstGeom>
        </p:spPr>
      </p:pic>
      <p:pic>
        <p:nvPicPr>
          <p:cNvPr id="5" name="Picture 4" descr="kwadrat ppt 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6" y="4915942"/>
            <a:ext cx="277819" cy="277819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0C6C7F-80E3-432C-B9CD-878FBCD4AA8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5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0" r:id="rId1"/>
    <p:sldLayoutId id="2147494170" r:id="rId2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E tlo pp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5" y="2578573"/>
            <a:ext cx="3206530" cy="2759035"/>
          </a:xfrm>
          <a:prstGeom prst="rect">
            <a:avLst/>
          </a:prstGeom>
        </p:spPr>
      </p:pic>
      <p:pic>
        <p:nvPicPr>
          <p:cNvPr id="5" name="Picture 4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89" y="30262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76" r:id="rId1"/>
  </p:sldLayoutIdLst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7070" y="2428226"/>
            <a:ext cx="6730414" cy="807195"/>
          </a:xfrm>
        </p:spPr>
        <p:txBody>
          <a:bodyPr/>
          <a:lstStyle/>
          <a:p>
            <a:r>
              <a:rPr lang="pl-PL" dirty="0"/>
              <a:t>Giełda gazu – rola na rynku i plany rozwoju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7070" y="4702469"/>
            <a:ext cx="3947685" cy="276840"/>
          </a:xfrm>
        </p:spPr>
        <p:txBody>
          <a:bodyPr/>
          <a:lstStyle/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GAZTERM/Międzyzdroje, 08.05.2018</a:t>
            </a:r>
            <a:endParaRPr lang="pl-PL" sz="1200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327069" y="3741575"/>
            <a:ext cx="3019031" cy="755780"/>
          </a:xfrm>
          <a:prstGeom prst="rect">
            <a:avLst/>
          </a:prstGeom>
        </p:spPr>
        <p:txBody>
          <a:bodyPr lIns="0" bIns="0"/>
          <a:lstStyle>
            <a:lvl1pPr marL="0" indent="0" algn="l" defTabSz="36614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rgbClr val="141313"/>
                </a:solidFill>
                <a:latin typeface="Verdana"/>
                <a:ea typeface="ＭＳ Ｐゴシック" charset="0"/>
                <a:cs typeface="Verdana"/>
              </a:defRPr>
            </a:lvl1pPr>
            <a:lvl2pPr marL="594990" indent="-228842" algn="l" defTabSz="36614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49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5369" indent="-183073" algn="l" defTabSz="36614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81515" indent="-183073" algn="l" defTabSz="36614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16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47663" indent="-183073" algn="l" defTabSz="36614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16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013811" indent="-183073" algn="l" defTabSz="366148" rtl="0" eaLnBrk="1" latinLnBrk="0" hangingPunct="1">
              <a:spcBef>
                <a:spcPct val="20000"/>
              </a:spcBef>
              <a:buFont typeface="Arial"/>
              <a:buChar char="•"/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9958" indent="-183073" algn="l" defTabSz="366148" rtl="0" eaLnBrk="1" latinLnBrk="0" hangingPunct="1">
              <a:spcBef>
                <a:spcPct val="20000"/>
              </a:spcBef>
              <a:buFont typeface="Arial"/>
              <a:buChar char="•"/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6105" indent="-183073" algn="l" defTabSz="366148" rtl="0" eaLnBrk="1" latinLnBrk="0" hangingPunct="1">
              <a:spcBef>
                <a:spcPct val="20000"/>
              </a:spcBef>
              <a:buFont typeface="Arial"/>
              <a:buChar char="•"/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2252" indent="-183073" algn="l" defTabSz="366148" rtl="0" eaLnBrk="1" latinLnBrk="0" hangingPunct="1">
              <a:spcBef>
                <a:spcPct val="20000"/>
              </a:spcBef>
              <a:buFont typeface="Arial"/>
              <a:buChar char="•"/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Marcin Sienkiewicz</a:t>
            </a:r>
          </a:p>
          <a:p>
            <a:pPr>
              <a:spcBef>
                <a:spcPts val="0"/>
              </a:spcBef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Zastępca Dyrektora ds.  Rynku Gazu marcin.sienkiewicz@tge.pl</a:t>
            </a:r>
          </a:p>
          <a:p>
            <a:pPr algn="ctr"/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345B2CE-09DA-4C7C-BD85-BC4BE9E894F2}"/>
              </a:ext>
            </a:extLst>
          </p:cNvPr>
          <p:cNvSpPr/>
          <p:nvPr/>
        </p:nvSpPr>
        <p:spPr>
          <a:xfrm>
            <a:off x="327069" y="2912127"/>
            <a:ext cx="5165725" cy="311150"/>
          </a:xfrm>
          <a:prstGeom prst="rect">
            <a:avLst/>
          </a:prstGeom>
          <a:solidFill>
            <a:srgbClr val="64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</a:t>
            </a:r>
            <a:r>
              <a:rPr lang="pl-PL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</a:t>
            </a:r>
            <a:r>
              <a:rPr lang="pl-P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Central </a:t>
            </a:r>
            <a:r>
              <a:rPr lang="pl-PL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pl-P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</a:t>
            </a:r>
            <a:r>
              <a:rPr lang="pl-P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pl-PL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</a:t>
            </a:r>
            <a:r>
              <a:rPr lang="pl-P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trading</a:t>
            </a:r>
          </a:p>
        </p:txBody>
      </p:sp>
    </p:spTree>
    <p:extLst>
      <p:ext uri="{BB962C8B-B14F-4D97-AF65-F5344CB8AC3E}">
        <p14:creationId xmlns:p14="http://schemas.microsoft.com/office/powerpoint/2010/main" val="6441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AE3FBFC-19FA-4412-958A-F9031C0A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90" y="942799"/>
            <a:ext cx="4472108" cy="3897274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pl-PL" dirty="0">
                <a:cs typeface="Calibri" pitchFamily="34" charset="0"/>
              </a:rPr>
              <a:t>Towarowe domy maklerskie (działające na podstawie ustawy </a:t>
            </a:r>
            <a:br>
              <a:rPr lang="pl-PL" dirty="0">
                <a:cs typeface="Calibri" pitchFamily="34" charset="0"/>
              </a:rPr>
            </a:br>
            <a:r>
              <a:rPr lang="pl-PL" dirty="0">
                <a:cs typeface="Calibri" pitchFamily="34" charset="0"/>
              </a:rPr>
              <a:t>z dnia 26 października 2000 r. o giełdach towarowych), </a:t>
            </a:r>
          </a:p>
          <a:p>
            <a:pPr algn="just">
              <a:spcBef>
                <a:spcPct val="50000"/>
              </a:spcBef>
            </a:pPr>
            <a:r>
              <a:rPr lang="pl-PL" dirty="0">
                <a:cs typeface="Calibri" pitchFamily="34" charset="0"/>
              </a:rPr>
              <a:t>Domy maklerskie (działające na podstawie ustawy z dnia 29 lipca 2005 r. o obrocie instrumentami finansowymi), </a:t>
            </a:r>
          </a:p>
          <a:p>
            <a:pPr algn="just">
              <a:spcBef>
                <a:spcPct val="50000"/>
              </a:spcBef>
            </a:pPr>
            <a:r>
              <a:rPr lang="pl-PL" dirty="0">
                <a:cs typeface="Calibri" pitchFamily="34" charset="0"/>
              </a:rPr>
              <a:t>Przedsiębiorstwa energetyczne oraz będący osobami prawnymi odbiorcy uprawnieni do zmiany sprzedawcy w rozumieniu ustawy Prawo energetyczne, spełniający warunki, o których mowa w ustawie o giełdach towarowych, </a:t>
            </a:r>
          </a:p>
          <a:p>
            <a:pPr algn="just">
              <a:spcBef>
                <a:spcPct val="50000"/>
              </a:spcBef>
            </a:pPr>
            <a:r>
              <a:rPr lang="pl-PL" dirty="0">
                <a:cs typeface="Calibri" pitchFamily="34" charset="0"/>
              </a:rPr>
              <a:t>Zagraniczne osoby prawne o których mowa w art. 50 ust. </a:t>
            </a:r>
            <a:br>
              <a:rPr lang="pl-PL" dirty="0">
                <a:cs typeface="Calibri" pitchFamily="34" charset="0"/>
              </a:rPr>
            </a:br>
            <a:r>
              <a:rPr lang="pl-PL" dirty="0">
                <a:cs typeface="Calibri" pitchFamily="34" charset="0"/>
              </a:rPr>
              <a:t>1 ustawy z dnia 26 października 2000 roku o giełdach towarowych, </a:t>
            </a:r>
          </a:p>
          <a:p>
            <a:pPr algn="just">
              <a:spcBef>
                <a:spcPct val="50000"/>
              </a:spcBef>
            </a:pPr>
            <a:r>
              <a:rPr lang="pl-PL" dirty="0">
                <a:cs typeface="Calibri" pitchFamily="34" charset="0"/>
              </a:rPr>
              <a:t>Spółki handlowe, niebędące towarowymi domami maklerskimi, prowadzące działalność, o której mowa w art. 38 ust. 2 pkt 2 </a:t>
            </a:r>
            <a:br>
              <a:rPr lang="pl-PL" dirty="0">
                <a:cs typeface="Calibri" pitchFamily="34" charset="0"/>
              </a:rPr>
            </a:br>
            <a:r>
              <a:rPr lang="pl-PL" dirty="0">
                <a:cs typeface="Calibri" pitchFamily="34" charset="0"/>
              </a:rPr>
              <a:t>i 4 w zakresie obrotu towarami giełdowymi, o których mowa </a:t>
            </a:r>
            <a:br>
              <a:rPr lang="pl-PL" dirty="0">
                <a:cs typeface="Calibri" pitchFamily="34" charset="0"/>
              </a:rPr>
            </a:br>
            <a:r>
              <a:rPr lang="pl-PL" dirty="0">
                <a:cs typeface="Calibri" pitchFamily="34" charset="0"/>
              </a:rPr>
              <a:t>w art. 2 pkt 2 lit. a (oznaczone co do gatunku rzeczy) ustawy o giełdach towarowych. 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780F122F-E413-432A-AADC-75C688CE8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09F0BC9-2F7D-4891-A1E0-2D1D169E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zaistnieć na rynku gazu na TGE - zasady uczestnictwa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009CAF7-ECCA-40DF-8AAA-A5CB561D3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94" y="1026458"/>
            <a:ext cx="2300651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248BE967-E2DF-4095-8EA0-787C9844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90" y="942799"/>
            <a:ext cx="4742696" cy="3897274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None/>
              <a:defRPr/>
            </a:pPr>
            <a:r>
              <a:rPr lang="pl-PL" dirty="0">
                <a:cs typeface="Times New Roman" pitchFamily="18" charset="0"/>
              </a:rPr>
              <a:t>Zarząd Giełdy dopuszcza wnioskodawcę do działania na giełdzie, jeżeli wnioskodawca:</a:t>
            </a:r>
          </a:p>
          <a:p>
            <a:pPr marL="305683" indent="-171450" algn="just">
              <a:spcAft>
                <a:spcPts val="600"/>
              </a:spcAft>
              <a:defRPr/>
            </a:pPr>
            <a:r>
              <a:rPr lang="pl-PL" dirty="0">
                <a:cs typeface="Times New Roman" pitchFamily="18" charset="0"/>
              </a:rPr>
              <a:t>spełnia wymagania w zakresie rozliczania transakcji zawieranych na poszczególnych rynkach, określone w Regulaminie Giełdy lub przez Izbę Rozliczeniową,</a:t>
            </a:r>
          </a:p>
          <a:p>
            <a:pPr marL="305683" indent="-171450" algn="just">
              <a:spcAft>
                <a:spcPts val="600"/>
              </a:spcAft>
              <a:defRPr/>
            </a:pPr>
            <a:r>
              <a:rPr lang="pl-PL" dirty="0">
                <a:cs typeface="Times New Roman" pitchFamily="18" charset="0"/>
              </a:rPr>
              <a:t>zobowiąże się do przestrzegania przepisów obowiązujących na giełdzie,</a:t>
            </a:r>
          </a:p>
          <a:p>
            <a:pPr marL="305683" indent="-171450" algn="just">
              <a:spcAft>
                <a:spcPts val="600"/>
              </a:spcAft>
              <a:defRPr/>
            </a:pPr>
            <a:r>
              <a:rPr lang="pl-PL" dirty="0">
                <a:cs typeface="Times New Roman" pitchFamily="18" charset="0"/>
              </a:rPr>
              <a:t>upoważni co najmniej jednego maklera giełd towarowych lub maklera papierów wartościowych do reprezentowania </a:t>
            </a:r>
            <a:br>
              <a:rPr lang="pl-PL" dirty="0">
                <a:cs typeface="Times New Roman" pitchFamily="18" charset="0"/>
              </a:rPr>
            </a:br>
            <a:r>
              <a:rPr lang="pl-PL" dirty="0">
                <a:cs typeface="Times New Roman" pitchFamily="18" charset="0"/>
              </a:rPr>
              <a:t>go w transakcjach giełdowych,</a:t>
            </a:r>
          </a:p>
          <a:p>
            <a:pPr marL="305683" indent="-171450" algn="just">
              <a:spcAft>
                <a:spcPts val="600"/>
              </a:spcAft>
              <a:defRPr/>
            </a:pPr>
            <a:r>
              <a:rPr lang="pl-PL" dirty="0">
                <a:cs typeface="Times New Roman" pitchFamily="18" charset="0"/>
              </a:rPr>
              <a:t>posiada umowę o rozliczanie transakcji z towarowym domem maklerskim będącym członkiem Izby Rozliczeniowej, który na podstawie tej umowy będzie gwarantować wywiązywanie się przez wnioskodawcę z wszelkich zobowiązań z tytułu zawieranych transakcji giełdowych albo posiada zezwolenie KNF na prowadzenie rachunków lub rejestrów towarów giełdowych.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E9CE40FF-6CBE-4678-BC9B-900219A11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5DDA61D-E773-42CA-A09C-77A03938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dopuszczenia podmiotu do działania</a:t>
            </a:r>
            <a:br>
              <a:rPr lang="pl-PL" dirty="0"/>
            </a:br>
            <a:r>
              <a:rPr lang="pl-PL" dirty="0"/>
              <a:t>na TGE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E4BFCF3-EFA6-42F7-B0D0-EF29AA9B9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7" y="1054767"/>
            <a:ext cx="2166490" cy="1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sz="1200" dirty="0"/>
              <a:t>„Projekty strategiczne: </a:t>
            </a:r>
            <a:r>
              <a:rPr lang="pl-PL" sz="1200" b="1" dirty="0"/>
              <a:t>Hub gazowy </a:t>
            </a:r>
            <a:r>
              <a:rPr lang="pl-PL" sz="1200" dirty="0"/>
              <a:t>– przygotowanie do utworzenia na terytorium Polski centrum </a:t>
            </a:r>
            <a:r>
              <a:rPr lang="pl-PL" sz="1200" dirty="0" err="1"/>
              <a:t>przesyłu</a:t>
            </a:r>
            <a:r>
              <a:rPr lang="pl-PL" sz="1200" dirty="0"/>
              <a:t> i handlu gazem dla państw Europy Środkowej i Wschodniej oraz państw bałtyckich”. </a:t>
            </a:r>
            <a:r>
              <a:rPr lang="pl-PL" sz="1200" b="1" dirty="0"/>
              <a:t>Strategia na Rzecz Odpowiedzialnego Rozwoju 2017</a:t>
            </a:r>
            <a:r>
              <a:rPr lang="pl-PL" sz="1200" dirty="0"/>
              <a:t>, (s. 249).</a:t>
            </a:r>
            <a:endParaRPr lang="pl-PL" altLang="pl-PL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endParaRPr lang="pl-PL" altLang="pl-PL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jest dedykowany rynkowi polskiemu oraz rynkom państw regionu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Trójmorza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koordynuje Ministerstwo Energii.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 etap – opracowanie modelu do końca 2018 roku.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 etap – wdrażanie przyjętych rozwiązań.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III etap – uruchomienie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hubu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po 2022 roku.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Rolą TGE w projekcie ma być stworzenie atrakcyjnej platformy handlowej dla uczestników rynków gazu z regionu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Trójmorza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</a:t>
            </a:r>
            <a:r>
              <a:rPr lang="pl-PL" altLang="pl-PL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hubu</a:t>
            </a:r>
            <a:r>
              <a:rPr lang="pl-PL" altLang="pl-P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gazowego jest komplementarny wobec projektu Bramy Północnej oraz korytarza transportu gazu Północ-Południe. 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rozwoju giełdy gazu - regionalne centrum obrotu gazem</a:t>
            </a:r>
          </a:p>
        </p:txBody>
      </p:sp>
    </p:spTree>
    <p:extLst>
      <p:ext uri="{BB962C8B-B14F-4D97-AF65-F5344CB8AC3E}">
        <p14:creationId xmlns:p14="http://schemas.microsoft.com/office/powerpoint/2010/main" val="309982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D1E3D-E567-42DC-B94D-F60E5EB23A56}" type="slidenum">
              <a:rPr kumimoji="0" lang="pl-PL" altLang="pl-P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pPr marL="0" marR="0" lvl="0" indent="0" algn="r" defTabSz="3675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25603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Plany rozwoju giełdy gazu </a:t>
            </a:r>
            <a:r>
              <a:rPr lang="pl-PL" altLang="pl-PL" dirty="0">
                <a:solidFill>
                  <a:srgbClr val="404040"/>
                </a:solidFill>
              </a:rPr>
              <a:t>– inicjatywa </a:t>
            </a:r>
            <a:r>
              <a:rPr lang="pl-PL" altLang="pl-PL" dirty="0" err="1">
                <a:solidFill>
                  <a:srgbClr val="404040"/>
                </a:solidFill>
              </a:rPr>
              <a:t>Trójmorza</a:t>
            </a:r>
            <a:r>
              <a:rPr lang="pl-PL" altLang="pl-PL" dirty="0">
                <a:solidFill>
                  <a:srgbClr val="404040"/>
                </a:solidFill>
              </a:rPr>
              <a:t/>
            </a:r>
            <a:br>
              <a:rPr lang="pl-PL" altLang="pl-PL" dirty="0">
                <a:solidFill>
                  <a:srgbClr val="404040"/>
                </a:solidFill>
              </a:rPr>
            </a:br>
            <a:endParaRPr lang="pl-PL" altLang="pl-PL" sz="1600" dirty="0"/>
          </a:p>
        </p:txBody>
      </p:sp>
      <p:sp>
        <p:nvSpPr>
          <p:cNvPr id="25604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185738" y="809625"/>
            <a:ext cx="3417541" cy="4224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81000" indent="-212725" algn="just" defTabSz="344488">
              <a:lnSpc>
                <a:spcPct val="13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pl-PL" altLang="pl-PL" sz="1100" b="1" dirty="0">
              <a:solidFill>
                <a:srgbClr val="404040"/>
              </a:solidFill>
            </a:endParaRPr>
          </a:p>
          <a:p>
            <a:pPr marL="339725" indent="-171450" algn="just" defTabSz="344488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Polska jest największym rynkiem </a:t>
            </a:r>
            <a:b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 regionie, co w połączeniu ze zdywersyfikowaną infrastrukturą transportową, a w następnej kolejności z rozbudowanymi połączeniami międzysystemowymi  pozwoli na  stworzenie narzędzi rynkowych – wiarygodnego miejsca kreowania referencyjnych cen -  niezbędnych do funkcjonowania konkurencyjnego rynku w ramach planowanego </a:t>
            </a:r>
            <a:r>
              <a:rPr lang="pl-PL" altLang="pl-PL" sz="1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hubu</a:t>
            </a:r>
            <a: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gazowego.</a:t>
            </a:r>
          </a:p>
          <a:p>
            <a:pPr marL="168275" indent="0" algn="just" defTabSz="344488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None/>
            </a:pPr>
            <a:endParaRPr lang="pl-PL" altLang="pl-PL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39725" indent="-171450" algn="just" defTabSz="344488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Planowane </a:t>
            </a:r>
            <a:r>
              <a:rPr lang="pl-PL" altLang="pl-PL" sz="1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interkonektory</a:t>
            </a:r>
            <a:r>
              <a:rPr lang="pl-PL" altLang="pl-P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z Litwą, Słowacją, Czechami i Ukrainą postrzegane są przez TGE jako ogromna szansa dla rozwoju biznesu giełdowego.</a:t>
            </a:r>
          </a:p>
          <a:p>
            <a:pPr marL="381000" indent="-212725" algn="just" defTabSz="344488">
              <a:lnSpc>
                <a:spcPct val="110000"/>
              </a:lnSpc>
              <a:spcBef>
                <a:spcPts val="288"/>
              </a:spcBef>
              <a:spcAft>
                <a:spcPts val="288"/>
              </a:spcAft>
            </a:pPr>
            <a:endParaRPr lang="pl-PL" altLang="pl-PL" dirty="0">
              <a:solidFill>
                <a:srgbClr val="404040"/>
              </a:solidFill>
            </a:endParaRPr>
          </a:p>
        </p:txBody>
      </p:sp>
      <p:pic>
        <p:nvPicPr>
          <p:cNvPr id="74754" name="Picture 2" descr="Znalezione obrazy dla zapytania trójmorze sienkiewi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94" y="944544"/>
            <a:ext cx="3529755" cy="3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13094" y="4553893"/>
            <a:ext cx="3529755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</a:rPr>
              <a:t>Polska największym rynkiem w regionie.</a:t>
            </a:r>
            <a:br>
              <a:rPr kumimoji="0" lang="pl-PL" alt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</a:rPr>
            </a:br>
            <a:r>
              <a:rPr kumimoji="0" lang="pl-PL" alt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</a:rPr>
              <a:t>Może być miejscem kreowania referencyjnych cen gazu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Realizacja projektu wynika z obowiązku wdrożenia: </a:t>
            </a:r>
            <a:r>
              <a:rPr lang="pl-PL" b="1" dirty="0"/>
              <a:t>Rozporządzenia Komisji (UE) nr 312/2014 z dnia 26 marca 2014 r. ustanawiającego kodeks sieci dotyczący bilansowania gazu w sieciach przesyłowych (Dz. U. UE L 91 z 27.3.2014,).</a:t>
            </a:r>
          </a:p>
          <a:p>
            <a:pPr marL="0" indent="0">
              <a:buNone/>
            </a:pPr>
            <a:r>
              <a:rPr lang="pl-PL" dirty="0"/>
              <a:t>ROZDZIAŁ III BILANSOWANIE OPERACYJNE</a:t>
            </a:r>
          </a:p>
          <a:p>
            <a:pPr marL="0" indent="0">
              <a:buNone/>
            </a:pPr>
            <a:r>
              <a:rPr lang="pl-PL" dirty="0"/>
              <a:t>	Artykuł 6 ust.3:</a:t>
            </a:r>
          </a:p>
          <a:p>
            <a:pPr marL="0" indent="0">
              <a:buNone/>
            </a:pPr>
            <a:r>
              <a:rPr lang="pl-PL" dirty="0"/>
              <a:t>„Operator systemu przesyłowego podejmuje działania bilansujące poprzez: </a:t>
            </a:r>
          </a:p>
          <a:p>
            <a:pPr marL="228600" indent="-228600">
              <a:buAutoNum type="alphaLcParenR"/>
            </a:pPr>
            <a:r>
              <a:rPr lang="pl-PL" dirty="0"/>
              <a:t>kupno i sprzedaż standardowych produktów krótkoterminowych na platformie obrotu; lub</a:t>
            </a:r>
          </a:p>
          <a:p>
            <a:pPr marL="228600" indent="-228600">
              <a:buAutoNum type="alphaLcParenR"/>
            </a:pPr>
            <a:r>
              <a:rPr lang="pl-PL" dirty="0"/>
              <a:t>b) wykorzystywanie usług bilansujących.”</a:t>
            </a:r>
          </a:p>
          <a:p>
            <a:pPr marL="0" indent="0">
              <a:buNone/>
            </a:pPr>
            <a:r>
              <a:rPr lang="pl-PL" dirty="0"/>
              <a:t>	Artykuł 7 ust. 1:</a:t>
            </a:r>
          </a:p>
          <a:p>
            <a:pPr marL="0" indent="0">
              <a:buNone/>
            </a:pPr>
            <a:r>
              <a:rPr lang="pl-PL" dirty="0"/>
              <a:t>„Obrót </a:t>
            </a:r>
            <a:r>
              <a:rPr lang="pl-PL" b="1" dirty="0"/>
              <a:t>standardowymi produktami krótkoterminowymi </a:t>
            </a:r>
            <a:r>
              <a:rPr lang="pl-PL" dirty="0"/>
              <a:t>jest prowadzony na zasadzie dostawy w ciągu dnia lub z jednodniowym wyprzedzeniem, przez siedem dni w tygodniu, zgodnie z mającymi zastosowanie </a:t>
            </a:r>
            <a:r>
              <a:rPr lang="pl-PL" b="1" dirty="0"/>
              <a:t>warunkami ogólnymi platformy obrotu</a:t>
            </a:r>
            <a:r>
              <a:rPr lang="pl-PL" dirty="0"/>
              <a:t>, uzgodnionymi pomiędzy operatorem platformy obrotu a operatorem systemu przesyłowego.”</a:t>
            </a:r>
          </a:p>
          <a:p>
            <a:pPr marL="0" indent="0">
              <a:buNone/>
            </a:pPr>
            <a:r>
              <a:rPr lang="pl-PL" dirty="0"/>
              <a:t>	Artykuł 7 ust. 2:</a:t>
            </a:r>
          </a:p>
          <a:p>
            <a:pPr marL="0" indent="0">
              <a:buNone/>
            </a:pPr>
            <a:r>
              <a:rPr lang="pl-PL" dirty="0"/>
              <a:t>„Inicjującym uczestnikiem obrotu jest uczestnik obrotu, który </a:t>
            </a:r>
            <a:r>
              <a:rPr lang="pl-PL" b="1" dirty="0"/>
              <a:t>umieszcza na platformie obrotu ofertę </a:t>
            </a:r>
            <a:r>
              <a:rPr lang="pl-PL" dirty="0"/>
              <a:t>kupna lub sprzedaży, a przyjmującym uczestnikiem obrotu jest uczestnik obrotu, który przyjmuje tę ofertę.”</a:t>
            </a:r>
          </a:p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rozwoju giełdy gazu - gaz zaazotowany </a:t>
            </a:r>
            <a:r>
              <a:rPr lang="pl-PL" dirty="0" err="1"/>
              <a:t>Lw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80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400" dirty="0"/>
              <a:t>Aktualnie państwa członkowskie UE na podstawie </a:t>
            </a:r>
            <a:r>
              <a:rPr lang="pl-PL" sz="1400" b="1" dirty="0"/>
              <a:t>rozporządzenie 312/2014</a:t>
            </a:r>
            <a:r>
              <a:rPr lang="pl-PL" sz="1400" dirty="0"/>
              <a:t> do momentu jego pełnego wdrożenia  mogą stosować tzw. środki tymczasowe. Maja one wspomagać powstanie płynnej platformy obrotu umożliwiającej operatorowi systemu przesyłowego prowadzenie racjonalnie kosztowo działań bilansujących. </a:t>
            </a:r>
          </a:p>
          <a:p>
            <a:pPr algn="just"/>
            <a:r>
              <a:rPr lang="pl-PL" sz="1400" dirty="0"/>
              <a:t>Możliwość stosowania środków tymczasowych wygasa po upływie 5 lat od wejścia w życie rozporządzenia – </a:t>
            </a:r>
            <a:r>
              <a:rPr lang="pl-PL" sz="1400" b="1" dirty="0"/>
              <a:t>dokładnie 16 kwietnia 2019 roku.</a:t>
            </a:r>
          </a:p>
          <a:p>
            <a:pPr algn="just"/>
            <a:r>
              <a:rPr lang="pl-PL" sz="1400" dirty="0"/>
              <a:t>Przewidujemy, że prace  nad projektem  zakończą się we </a:t>
            </a:r>
            <a:r>
              <a:rPr lang="pl-PL" sz="1400" b="1" dirty="0"/>
              <a:t>wrześniu 2018 roku. </a:t>
            </a:r>
          </a:p>
          <a:p>
            <a:pPr algn="just"/>
            <a:r>
              <a:rPr lang="pl-PL" sz="1400" dirty="0"/>
              <a:t>Prace będą obejmowały m.in.: dostosowanie zasad członkostwa, dostosowanie Szczegółowych Zasad Obrotu i Rozliczeń, zmiany w Regulaminie, zmiany w systemie XTR, dostosowanie raportowania,  …..</a:t>
            </a:r>
          </a:p>
          <a:p>
            <a:pPr algn="just"/>
            <a:endParaRPr lang="pl-PL" sz="1600" b="1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Gaz zaazotowany </a:t>
            </a:r>
            <a:r>
              <a:rPr lang="pl-PL" dirty="0" err="1"/>
              <a:t>Lw</a:t>
            </a:r>
            <a:r>
              <a:rPr lang="pl-PL" dirty="0"/>
              <a:t> - harmonogram i zakres prac </a:t>
            </a:r>
          </a:p>
        </p:txBody>
      </p:sp>
    </p:spTree>
    <p:extLst>
      <p:ext uri="{BB962C8B-B14F-4D97-AF65-F5344CB8AC3E}">
        <p14:creationId xmlns:p14="http://schemas.microsoft.com/office/powerpoint/2010/main" val="59268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1B41A7BB-773C-4364-B9E7-7E2E841C518A}"/>
              </a:ext>
            </a:extLst>
          </p:cNvPr>
          <p:cNvSpPr/>
          <p:nvPr/>
        </p:nvSpPr>
        <p:spPr>
          <a:xfrm>
            <a:off x="1210230" y="2901413"/>
            <a:ext cx="5265211" cy="1073428"/>
          </a:xfrm>
          <a:prstGeom prst="roundRect">
            <a:avLst/>
          </a:prstGeom>
          <a:solidFill>
            <a:srgbClr val="007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42DA0ECC-5812-4D36-930B-CDE6D3BAFCCC}"/>
              </a:ext>
            </a:extLst>
          </p:cNvPr>
          <p:cNvSpPr/>
          <p:nvPr/>
        </p:nvSpPr>
        <p:spPr>
          <a:xfrm>
            <a:off x="1212718" y="1418253"/>
            <a:ext cx="5262723" cy="10077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22049" y="952776"/>
            <a:ext cx="5563794" cy="3897274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Rynek Dnia Bieżącego dla gazu zaazotowanego </a:t>
            </a:r>
            <a:r>
              <a:rPr lang="pl-PL" sz="2400" dirty="0" err="1"/>
              <a:t>Lw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Rynek Dnia Następnego dla gazu zaazotowanego </a:t>
            </a:r>
            <a:r>
              <a:rPr lang="pl-PL" sz="2400" dirty="0" err="1"/>
              <a:t>Lw</a:t>
            </a:r>
            <a:endParaRPr lang="pl-PL" sz="24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Gaz zaazotowany </a:t>
            </a:r>
            <a:r>
              <a:rPr lang="pl-PL" dirty="0" err="1"/>
              <a:t>Lw</a:t>
            </a:r>
            <a:r>
              <a:rPr lang="pl-PL" dirty="0"/>
              <a:t> - efekt finalny</a:t>
            </a:r>
          </a:p>
        </p:txBody>
      </p:sp>
    </p:spTree>
    <p:extLst>
      <p:ext uri="{BB962C8B-B14F-4D97-AF65-F5344CB8AC3E}">
        <p14:creationId xmlns:p14="http://schemas.microsoft.com/office/powerpoint/2010/main" val="98514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3805" y="3156268"/>
            <a:ext cx="4180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Dziękuję za uwagę</a:t>
            </a: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marcin.sienkiewicz@tge.pl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Telefon: 667 910 211</a:t>
            </a:r>
          </a:p>
        </p:txBody>
      </p:sp>
    </p:spTree>
    <p:extLst>
      <p:ext uri="{BB962C8B-B14F-4D97-AF65-F5344CB8AC3E}">
        <p14:creationId xmlns:p14="http://schemas.microsoft.com/office/powerpoint/2010/main" val="134110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1189" y="1176646"/>
            <a:ext cx="7124035" cy="3897274"/>
          </a:xfrm>
        </p:spPr>
        <p:txBody>
          <a:bodyPr/>
          <a:lstStyle/>
          <a:p>
            <a:pPr lvl="0"/>
            <a:r>
              <a:rPr lang="pl-PL" sz="1100" dirty="0"/>
              <a:t>TGE – pozycja i obszary aktywności</a:t>
            </a:r>
          </a:p>
          <a:p>
            <a:pPr lvl="0"/>
            <a:r>
              <a:rPr lang="pl-PL" sz="1100" dirty="0"/>
              <a:t>Oferta produktowa TGE </a:t>
            </a:r>
          </a:p>
          <a:p>
            <a:pPr lvl="0"/>
            <a:r>
              <a:rPr lang="pl-PL" sz="1100" dirty="0"/>
              <a:t>Historia giełdowego rynku gazu</a:t>
            </a:r>
          </a:p>
          <a:p>
            <a:pPr lvl="0"/>
            <a:r>
              <a:rPr lang="pl-PL" sz="1100" dirty="0"/>
              <a:t>Rola TGE na krajowym rynku gazu</a:t>
            </a:r>
          </a:p>
          <a:p>
            <a:pPr lvl="0"/>
            <a:r>
              <a:rPr lang="pl-PL" sz="1100" dirty="0"/>
              <a:t>Obroty na rynku gazu TGE </a:t>
            </a:r>
          </a:p>
          <a:p>
            <a:pPr lvl="0"/>
            <a:r>
              <a:rPr lang="pl-PL" sz="1100" dirty="0"/>
              <a:t>Jak zaistnieć na rynku gazu na TGE - zasady uczestnictwa</a:t>
            </a:r>
          </a:p>
          <a:p>
            <a:pPr lvl="0"/>
            <a:r>
              <a:rPr lang="pl-PL" sz="1100" dirty="0"/>
              <a:t>Plany rozwoju giełdy gazu</a:t>
            </a:r>
          </a:p>
          <a:p>
            <a:pPr marL="0" indent="0">
              <a:buNone/>
            </a:pPr>
            <a:endParaRPr lang="pl-PL" sz="1400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690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5264F414-376C-46A9-A28D-075AFE3D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Towarowa Giełda Energii od 18 lat </a:t>
            </a:r>
            <a:r>
              <a:rPr lang="pl-PL" dirty="0">
                <a:solidFill>
                  <a:prstClr val="black"/>
                </a:solidFill>
              </a:rPr>
              <a:t>wspiera politykę bezpieczeństwa energetycznego państwa poprzez zapewnienie dostępu do rynków energii elektrycznej i gazu ziemnego po akceptowalnych, referencyjnych cenach paliw we współpracy z operatorami systemów przesyłowych.</a:t>
            </a:r>
            <a:r>
              <a:rPr lang="pl-PL" dirty="0">
                <a:latin typeface="Verdana"/>
                <a:ea typeface="ＭＳ Ｐゴシック" charset="0"/>
              </a:rPr>
              <a:t> Zapewnia niedyskryminacyjny, anonimowy dostęp do rynków.</a:t>
            </a:r>
            <a:endParaRPr lang="pl-PL" dirty="0">
              <a:solidFill>
                <a:prstClr val="black"/>
              </a:solidFill>
            </a:endParaRPr>
          </a:p>
          <a:p>
            <a:pPr algn="just"/>
            <a:r>
              <a:rPr lang="pl-PL" dirty="0"/>
              <a:t>TGE prowadzi działalność w oparciu o </a:t>
            </a:r>
            <a:r>
              <a:rPr lang="pl-PL" dirty="0">
                <a:solidFill>
                  <a:prstClr val="black"/>
                </a:solidFill>
              </a:rPr>
              <a:t>nadzór krajowych regulatorów oraz zgodnie ze standardami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i wymogami Unii Europejskiej – </a:t>
            </a:r>
            <a:r>
              <a:rPr lang="pl-PL" altLang="pl-PL" dirty="0">
                <a:solidFill>
                  <a:schemeClr val="tx1"/>
                </a:solidFill>
              </a:rPr>
              <a:t>od 2003 r. jest jedyną licencjonowana giełdą towarową w Polsce, posiadającą zezwolenie KNF na prowadzenie rynku regulowanego od lutego 2015 r.</a:t>
            </a:r>
          </a:p>
          <a:p>
            <a:pPr algn="just"/>
            <a:r>
              <a:rPr lang="pl-PL" altLang="pl-PL" dirty="0">
                <a:solidFill>
                  <a:schemeClr val="tx1"/>
                </a:solidFill>
              </a:rPr>
              <a:t>TGE </a:t>
            </a:r>
            <a:r>
              <a:rPr lang="pl-PL" altLang="pl-PL" dirty="0">
                <a:solidFill>
                  <a:schemeClr val="tx1"/>
                </a:solidFill>
                <a:latin typeface="Verdana"/>
                <a:ea typeface="ＭＳ Ｐゴシック" charset="0"/>
              </a:rPr>
              <a:t>u</a:t>
            </a:r>
            <a:r>
              <a:rPr lang="pl-PL" dirty="0">
                <a:latin typeface="Verdana"/>
                <a:ea typeface="ＭＳ Ｐゴシック" charset="0"/>
              </a:rPr>
              <a:t>możliwia realizację optymalnych strategii handlowych poprzez zapewnienie zintegrowanej oferty wielu produktów energetycznych pod jednym dachem. </a:t>
            </a:r>
          </a:p>
          <a:p>
            <a:pPr algn="just"/>
            <a:r>
              <a:rPr lang="pl-PL" dirty="0">
                <a:solidFill>
                  <a:prstClr val="black"/>
                </a:solidFill>
              </a:rPr>
              <a:t>TGE posiada giełdową platformę RRM </a:t>
            </a:r>
            <a:r>
              <a:rPr lang="pl-PL" dirty="0">
                <a:latin typeface="Verdana"/>
              </a:rPr>
              <a:t>TGE (uruchomiona </a:t>
            </a:r>
            <a:r>
              <a:rPr lang="pl-PL" dirty="0"/>
              <a:t>7 października 2015 r.)</a:t>
            </a:r>
            <a:r>
              <a:rPr lang="pl-PL" dirty="0">
                <a:latin typeface="Verdana"/>
              </a:rPr>
              <a:t>, która </a:t>
            </a:r>
            <a:r>
              <a:rPr lang="pl-PL" dirty="0">
                <a:latin typeface="Verdana"/>
                <a:ea typeface="ＭＳ Ｐゴシック" charset="0"/>
              </a:rPr>
              <a:t>z</a:t>
            </a:r>
            <a:r>
              <a:rPr lang="pl-PL" altLang="pl-PL" dirty="0">
                <a:latin typeface="Verdana"/>
                <a:ea typeface="ＭＳ Ｐゴシック" charset="0"/>
              </a:rPr>
              <a:t>najduje się na opublikowanej przez ACER liście platform do raportowania danych transakcyjnych zgodnie z wymogami Rozporządzenia REMIT. P</a:t>
            </a:r>
            <a:r>
              <a:rPr lang="pl-PL" dirty="0">
                <a:latin typeface="Verdana"/>
                <a:ea typeface="ＭＳ Ｐゴシック" charset="0"/>
              </a:rPr>
              <a:t>ublikuje dane dotyczące systemu energetycznego w Polsce oraz informacje wewnętrzne dotyczące planowanych i nieplanowanych dostępności mocy wytwórczych.</a:t>
            </a:r>
          </a:p>
          <a:p>
            <a:pPr algn="just"/>
            <a:r>
              <a:rPr lang="pl-PL" dirty="0">
                <a:latin typeface="Verdana"/>
              </a:rPr>
              <a:t>TGE aktywnie uczestniczy w budowaniu wewnętrznego europejskiego rynku energii elektrycznej i gazu. </a:t>
            </a:r>
            <a:r>
              <a:rPr lang="cs-CZ" dirty="0">
                <a:latin typeface="Verdana"/>
              </a:rPr>
              <a:t>O</a:t>
            </a:r>
            <a:r>
              <a:rPr lang="cs-CZ" dirty="0"/>
              <a:t>d grudnia 2015 r. jest Nominowanym Operatorem Rynku Energii Elektrycznej (NEMO) dla polskiego obszaru cenowego. 15 listopada 2017 r. TGE rozpoczęła działalność jako pełnoprawna giełda-koordynator PCR oraz operator na europejskim rynku MRC. </a:t>
            </a:r>
          </a:p>
          <a:p>
            <a:pPr algn="just"/>
            <a:r>
              <a:rPr lang="cs-CZ" dirty="0"/>
              <a:t>TGE jest członkiem międzynarodowych organizacji: Europex, APEx, AFM.</a:t>
            </a:r>
          </a:p>
          <a:p>
            <a:pPr algn="just"/>
            <a:endParaRPr lang="cs-CZ" dirty="0"/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3F4F6895-9BF8-4AE9-843D-B04A3A0C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1E9A558-B3D1-4141-8B8C-FF9D05A8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TGE – pozycja i obszary aktywności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73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C6C7F-80E3-432C-B9CD-878FBCD4AA89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3675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+mj-lt"/>
              </a:rPr>
              <a:t>Oferta produktowa TGE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678" y="842479"/>
            <a:ext cx="6974712" cy="5794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Towarowa Giełda Energii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216" y="2244743"/>
            <a:ext cx="1384300" cy="579437"/>
          </a:xfrm>
          <a:prstGeom prst="rect">
            <a:avLst/>
          </a:prstGeom>
          <a:solidFill>
            <a:srgbClr val="68B13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Energia elektryczna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216" y="2917732"/>
            <a:ext cx="1384300" cy="579438"/>
          </a:xfrm>
          <a:prstGeom prst="rect">
            <a:avLst/>
          </a:prstGeom>
          <a:solidFill>
            <a:srgbClr val="68B13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Gaz ziemny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67" y="3806535"/>
            <a:ext cx="1384300" cy="577850"/>
          </a:xfrm>
          <a:prstGeom prst="rect">
            <a:avLst/>
          </a:prstGeom>
          <a:solidFill>
            <a:srgbClr val="68B13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Prawa majątkowe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9888" y="1570813"/>
            <a:ext cx="1258888" cy="579437"/>
          </a:xfrm>
          <a:prstGeom prst="rect">
            <a:avLst/>
          </a:prstGeom>
          <a:solidFill>
            <a:srgbClr val="68B133"/>
          </a:solidFill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Rynek Dnia Bieżącego</a:t>
            </a:r>
          </a:p>
        </p:txBody>
      </p:sp>
      <p:sp>
        <p:nvSpPr>
          <p:cNvPr id="14" name="Rectangle 11"/>
          <p:cNvSpPr/>
          <p:nvPr/>
        </p:nvSpPr>
        <p:spPr>
          <a:xfrm>
            <a:off x="2963752" y="1565815"/>
            <a:ext cx="1260475" cy="577850"/>
          </a:xfrm>
          <a:prstGeom prst="rect">
            <a:avLst/>
          </a:prstGeom>
          <a:solidFill>
            <a:srgbClr val="68B133"/>
          </a:solidFill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Rynek Dnia Następnego</a:t>
            </a:r>
          </a:p>
        </p:txBody>
      </p:sp>
      <p:sp>
        <p:nvSpPr>
          <p:cNvPr id="16" name="Rectangle 13"/>
          <p:cNvSpPr/>
          <p:nvPr/>
        </p:nvSpPr>
        <p:spPr>
          <a:xfrm>
            <a:off x="4310008" y="1577690"/>
            <a:ext cx="2888659" cy="579437"/>
          </a:xfrm>
          <a:prstGeom prst="rect">
            <a:avLst/>
          </a:prstGeom>
          <a:solidFill>
            <a:srgbClr val="68B133"/>
          </a:solidFill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Rynek Terminowy Towarowy</a:t>
            </a:r>
          </a:p>
        </p:txBody>
      </p:sp>
      <p:sp>
        <p:nvSpPr>
          <p:cNvPr id="17" name="Rectangle 14"/>
          <p:cNvSpPr/>
          <p:nvPr/>
        </p:nvSpPr>
        <p:spPr>
          <a:xfrm>
            <a:off x="1636438" y="2244743"/>
            <a:ext cx="1258888" cy="1252427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Kontrakty godzinowe</a:t>
            </a:r>
          </a:p>
        </p:txBody>
      </p:sp>
      <p:sp>
        <p:nvSpPr>
          <p:cNvPr id="18" name="Rectangle 15"/>
          <p:cNvSpPr/>
          <p:nvPr/>
        </p:nvSpPr>
        <p:spPr>
          <a:xfrm>
            <a:off x="2963751" y="2239568"/>
            <a:ext cx="1260475" cy="584612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Kontrakty godzinowe, blokowe</a:t>
            </a:r>
          </a:p>
        </p:txBody>
      </p:sp>
      <p:sp>
        <p:nvSpPr>
          <p:cNvPr id="19" name="Rectangle 16"/>
          <p:cNvSpPr/>
          <p:nvPr/>
        </p:nvSpPr>
        <p:spPr>
          <a:xfrm>
            <a:off x="2963750" y="2912345"/>
            <a:ext cx="1264507" cy="580021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Kontrakty blokowe</a:t>
            </a:r>
          </a:p>
        </p:txBody>
      </p:sp>
      <p:sp>
        <p:nvSpPr>
          <p:cNvPr id="21" name="Rectangle 18"/>
          <p:cNvSpPr/>
          <p:nvPr/>
        </p:nvSpPr>
        <p:spPr>
          <a:xfrm>
            <a:off x="4310008" y="2239569"/>
            <a:ext cx="2888659" cy="577261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Kontrakty bazowe, szczytowe, pozaszczytowe</a:t>
            </a:r>
          </a:p>
        </p:txBody>
      </p:sp>
      <p:sp>
        <p:nvSpPr>
          <p:cNvPr id="22" name="Rectangle 19"/>
          <p:cNvSpPr/>
          <p:nvPr/>
        </p:nvSpPr>
        <p:spPr>
          <a:xfrm>
            <a:off x="4304264" y="2917732"/>
            <a:ext cx="2894125" cy="574634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Kontrakty bazowe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2966" y="3810233"/>
            <a:ext cx="5566658" cy="285233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Transakcje na rynku spot są zawierane w ramach transakcji sesyjnych </a:t>
            </a:r>
            <a:b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i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pozasesyjnych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219270" y="4809412"/>
            <a:ext cx="1384300" cy="399385"/>
          </a:xfrm>
          <a:prstGeom prst="rect">
            <a:avLst/>
          </a:prstGeom>
          <a:solidFill>
            <a:srgbClr val="68B13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Rejestr Świadectw Pochodzenia</a:t>
            </a:r>
          </a:p>
        </p:txBody>
      </p:sp>
      <p:sp>
        <p:nvSpPr>
          <p:cNvPr id="25" name="Rectangle 31"/>
          <p:cNvSpPr/>
          <p:nvPr/>
        </p:nvSpPr>
        <p:spPr>
          <a:xfrm>
            <a:off x="1627670" y="4802605"/>
            <a:ext cx="5579580" cy="409891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Prowadzenie rejestru świadectw pochodzenia energii elektrycznej </a:t>
            </a:r>
          </a:p>
        </p:txBody>
      </p:sp>
      <p:sp>
        <p:nvSpPr>
          <p:cNvPr id="27" name="Rectangle 22"/>
          <p:cNvSpPr>
            <a:spLocks noGrp="1"/>
          </p:cNvSpPr>
          <p:nvPr>
            <p:ph idx="1"/>
          </p:nvPr>
        </p:nvSpPr>
        <p:spPr>
          <a:xfrm>
            <a:off x="1632966" y="4137196"/>
            <a:ext cx="5565423" cy="247189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l-PL" dirty="0">
                <a:solidFill>
                  <a:schemeClr val="tx1"/>
                </a:solidFill>
                <a:latin typeface="+mj-lt"/>
                <a:cs typeface="Arial" pitchFamily="34" charset="0"/>
              </a:rPr>
              <a:t>Transakcje na rynku terminowym – notowania ciągłe</a:t>
            </a:r>
          </a:p>
        </p:txBody>
      </p:sp>
      <p:sp>
        <p:nvSpPr>
          <p:cNvPr id="26" name="Rectangle 30"/>
          <p:cNvSpPr/>
          <p:nvPr/>
        </p:nvSpPr>
        <p:spPr>
          <a:xfrm>
            <a:off x="219270" y="4435031"/>
            <a:ext cx="1384300" cy="308748"/>
          </a:xfrm>
          <a:prstGeom prst="rect">
            <a:avLst/>
          </a:prstGeom>
          <a:solidFill>
            <a:srgbClr val="68B13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Uprawnienia do Emisji</a:t>
            </a:r>
          </a:p>
        </p:txBody>
      </p:sp>
      <p:sp>
        <p:nvSpPr>
          <p:cNvPr id="28" name="Rectangle 31"/>
          <p:cNvSpPr/>
          <p:nvPr/>
        </p:nvSpPr>
        <p:spPr>
          <a:xfrm>
            <a:off x="1632965" y="4442525"/>
            <a:ext cx="5573979" cy="307429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anchor="ctr"/>
          <a:lstStyle/>
          <a:p>
            <a:pPr marL="0" marR="0" lvl="0" indent="0" algn="ctr" defTabSz="3675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Transakcje zawierane na Rynku Uprawnień do Emisji</a:t>
            </a:r>
          </a:p>
        </p:txBody>
      </p:sp>
    </p:spTree>
    <p:extLst>
      <p:ext uri="{BB962C8B-B14F-4D97-AF65-F5344CB8AC3E}">
        <p14:creationId xmlns:p14="http://schemas.microsoft.com/office/powerpoint/2010/main" val="391335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87F30E44-D333-4C62-9E66-93B3802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100" b="1" dirty="0"/>
              <a:t>Uruchomienie giełdowego rynku gazu nastąpiło 20 grudnia 2012 roku. W grudniu 2017 r. TGE obchodziła jubileusz 5-lecia giełdy gazu.</a:t>
            </a:r>
          </a:p>
          <a:p>
            <a:pPr algn="just"/>
            <a:r>
              <a:rPr lang="pl-PL" sz="1100" dirty="0"/>
              <a:t>Powołanie giełdy gazu wymagało od TGE ścisłej i harmonijnej współpracy z Operatorem Systemu Przesyłowego – GAZ-System S.A. oraz regulatorem rynku – Urzędem Regulacji Energetyki. </a:t>
            </a:r>
          </a:p>
          <a:p>
            <a:pPr algn="just"/>
            <a:r>
              <a:rPr lang="pl-PL" sz="1100" dirty="0"/>
              <a:t>Tworzenie giełdy opierało się na bliskiej współpracy i konsultacjach z uczestnikami rynku. </a:t>
            </a:r>
          </a:p>
          <a:p>
            <a:pPr algn="just"/>
            <a:r>
              <a:rPr lang="pl-PL" sz="1100" dirty="0"/>
              <a:t>Obecnie w handlu gazem na giełdzie aktywnie uczestniczą 73 podmioty. W gronie członków giełdy znajdują się towarowe domy maklerskie, domy maklerskie oraz przedsiębiorstwa energetyczne.</a:t>
            </a:r>
          </a:p>
          <a:p>
            <a:pPr algn="just"/>
            <a:r>
              <a:rPr lang="pl-PL" sz="1100" dirty="0"/>
              <a:t>Wprowadzone rozwiązania systemowe i procedury kontrolne skutecznie zabezpieczają uczestników rynku przed zagrożeniami związanymi z manipulacjami i nieuczciwymi praktykami handlowymi. </a:t>
            </a:r>
          </a:p>
          <a:p>
            <a:pPr algn="just"/>
            <a:r>
              <a:rPr lang="pl-PL" sz="1100" dirty="0"/>
              <a:t>Za jakość i bezpieczeństwo usług rozliczeniowych odpowiada Izba Rozliczeniowa Giełd Towarowych S.A. Oferowane przez </a:t>
            </a:r>
            <a:r>
              <a:rPr lang="pl-PL" sz="1100" dirty="0" err="1"/>
              <a:t>IRGiT</a:t>
            </a:r>
            <a:r>
              <a:rPr lang="pl-PL" sz="1100" dirty="0"/>
              <a:t> różne formy zabezpieczeń, dają możliwość korzystania z atrakcyjnych warunków obsługi transakcji giełdowych, przy jednoczesnym zachowaniu najwyższych standardów bezpieczeństwa.</a:t>
            </a:r>
          </a:p>
          <a:p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3DCB60-E62B-4DCB-9B20-332770701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68DEE6B-AD46-4795-891D-7C1D27D74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952731A-2181-462D-A006-AAF999F2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giełdowego rynku gazu</a:t>
            </a:r>
          </a:p>
        </p:txBody>
      </p:sp>
    </p:spTree>
    <p:extLst>
      <p:ext uri="{BB962C8B-B14F-4D97-AF65-F5344CB8AC3E}">
        <p14:creationId xmlns:p14="http://schemas.microsoft.com/office/powerpoint/2010/main" val="148716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31156A9D-C3F8-445D-A660-C17EE1C0DB9C}"/>
              </a:ext>
            </a:extLst>
          </p:cNvPr>
          <p:cNvSpPr/>
          <p:nvPr/>
        </p:nvSpPr>
        <p:spPr>
          <a:xfrm>
            <a:off x="830424" y="4357396"/>
            <a:ext cx="5292514" cy="482677"/>
          </a:xfrm>
          <a:prstGeom prst="roundRect">
            <a:avLst/>
          </a:prstGeom>
          <a:solidFill>
            <a:srgbClr val="BD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3FC4EBBD-3858-4460-843D-4AE142C66915}"/>
              </a:ext>
            </a:extLst>
          </p:cNvPr>
          <p:cNvSpPr/>
          <p:nvPr/>
        </p:nvSpPr>
        <p:spPr>
          <a:xfrm>
            <a:off x="830424" y="3116424"/>
            <a:ext cx="5292514" cy="485192"/>
          </a:xfrm>
          <a:prstGeom prst="roundRect">
            <a:avLst/>
          </a:prstGeom>
          <a:solidFill>
            <a:srgbClr val="BD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xmlns="" id="{C3F3EDE1-B2FF-4ABB-8E09-45B81486D0A6}"/>
              </a:ext>
            </a:extLst>
          </p:cNvPr>
          <p:cNvSpPr/>
          <p:nvPr/>
        </p:nvSpPr>
        <p:spPr>
          <a:xfrm>
            <a:off x="830424" y="1959429"/>
            <a:ext cx="5292514" cy="429208"/>
          </a:xfrm>
          <a:prstGeom prst="roundRect">
            <a:avLst/>
          </a:prstGeom>
          <a:solidFill>
            <a:srgbClr val="BD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pl-PL" sz="4800" b="1" dirty="0"/>
              <a:t>3 rynki giełdowe dla gazu ziemnego wysokometanowego: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400" b="1" dirty="0"/>
              <a:t>Rynek Terminowy Towarowy gazu (</a:t>
            </a:r>
            <a:r>
              <a:rPr lang="pl-PL" sz="4400" b="1" dirty="0" err="1"/>
              <a:t>RTTg</a:t>
            </a:r>
            <a:r>
              <a:rPr lang="pl-PL" sz="4400" b="1" dirty="0"/>
              <a:t>) – uruchomiony 20 grudnia 2012 roku</a:t>
            </a:r>
            <a:endParaRPr lang="pl-PL" sz="4400" dirty="0"/>
          </a:p>
          <a:p>
            <a:pPr marL="0" indent="0">
              <a:buNone/>
            </a:pPr>
            <a:r>
              <a:rPr lang="pl-PL" sz="3500" dirty="0"/>
              <a:t>Na </a:t>
            </a:r>
            <a:r>
              <a:rPr lang="pl-PL" sz="3500" dirty="0" err="1"/>
              <a:t>RTTg</a:t>
            </a:r>
            <a:r>
              <a:rPr lang="pl-PL" sz="3500" dirty="0"/>
              <a:t> prowadzony jest obrót kontraktami terminowymi z fizyczną dostawą gazu. Oferowane są tu instrumenty tygodniowe, miesięczne, kwartalne, sezonowe i roczne. Obrót na </a:t>
            </a:r>
            <a:r>
              <a:rPr lang="pl-PL" sz="3500" dirty="0" err="1"/>
              <a:t>RTTg</a:t>
            </a:r>
            <a:r>
              <a:rPr lang="pl-PL" sz="3500" dirty="0"/>
              <a:t> prowadzony jest w systemie notowań ciągłych oraz w systemie aukcyjnym.</a:t>
            </a:r>
          </a:p>
          <a:p>
            <a:pPr marL="0" indent="0">
              <a:buNone/>
            </a:pPr>
            <a:r>
              <a:rPr lang="pl-PL" sz="3500" dirty="0"/>
              <a:t>	</a:t>
            </a:r>
            <a:r>
              <a:rPr lang="pl-PL" sz="3500" b="1" dirty="0"/>
              <a:t>30 707 </a:t>
            </a:r>
            <a:r>
              <a:rPr lang="pl-PL" sz="3500" dirty="0"/>
              <a:t>– łączna liczba transakcji w latach 2012-2017</a:t>
            </a:r>
          </a:p>
          <a:p>
            <a:pPr marL="0" indent="0">
              <a:buNone/>
            </a:pPr>
            <a:r>
              <a:rPr lang="pl-PL" sz="3500" b="1" dirty="0"/>
              <a:t>	3 682 967 MWh </a:t>
            </a:r>
            <a:r>
              <a:rPr lang="pl-PL" sz="3500" dirty="0"/>
              <a:t>– największy dzienny wolumen obrotu na rynku - 27 sierpnia 2014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400" b="1" dirty="0"/>
              <a:t>Rynek Dnia Następnego gazu (</a:t>
            </a:r>
            <a:r>
              <a:rPr lang="pl-PL" sz="4400" b="1" dirty="0" err="1"/>
              <a:t>RDNg</a:t>
            </a:r>
            <a:r>
              <a:rPr lang="pl-PL" sz="4400" b="1" dirty="0"/>
              <a:t>) – funkcjonuje od 31 grudnia 2012 roku</a:t>
            </a:r>
            <a:endParaRPr lang="pl-PL" sz="4400" dirty="0"/>
          </a:p>
          <a:p>
            <a:pPr marL="0" indent="0">
              <a:buNone/>
            </a:pPr>
            <a:r>
              <a:rPr lang="pl-PL" sz="3500" dirty="0"/>
              <a:t>Obrót odbywa się codziennie na jeden dzień poprzedzający Dzień Dostawy na instrumencie GAS_BASE-1 kontrakt odpowiada dostawie 1 MWh gazu w każdej godzinie dnia dostawy. Handel prowadzony jest w systemie notowań ciągłych.</a:t>
            </a:r>
          </a:p>
          <a:p>
            <a:pPr marL="0" indent="0">
              <a:buNone/>
            </a:pPr>
            <a:r>
              <a:rPr lang="pl-PL" sz="3500" b="1" dirty="0"/>
              <a:t>	75 779 </a:t>
            </a:r>
            <a:r>
              <a:rPr lang="pl-PL" sz="3500" dirty="0"/>
              <a:t>– łączna liczba transakcji w latach 2012-2017</a:t>
            </a:r>
          </a:p>
          <a:p>
            <a:pPr marL="0" indent="0">
              <a:buNone/>
            </a:pPr>
            <a:r>
              <a:rPr lang="pl-PL" sz="3500" b="1" dirty="0"/>
              <a:t>	497 160 MWh </a:t>
            </a:r>
            <a:r>
              <a:rPr lang="pl-PL" sz="3500" dirty="0"/>
              <a:t>– największy dzienny wolumen obrotu na rynku – 5 stycznia 2017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400" b="1" dirty="0"/>
              <a:t>Rynek Dnia Bieżącego gazu (</a:t>
            </a:r>
            <a:r>
              <a:rPr lang="pl-PL" sz="4400" b="1" dirty="0" err="1"/>
              <a:t>RDBg</a:t>
            </a:r>
            <a:r>
              <a:rPr lang="pl-PL" sz="4400" b="1" dirty="0"/>
              <a:t>) – uruchomiony 30 lipca 2014 roku</a:t>
            </a:r>
            <a:endParaRPr lang="pl-PL" sz="4400" dirty="0"/>
          </a:p>
          <a:p>
            <a:pPr marL="0" indent="0">
              <a:buNone/>
            </a:pPr>
            <a:r>
              <a:rPr lang="pl-PL" sz="3500" dirty="0"/>
              <a:t>Obrót prowadzony jest w dniu dostawy, w systemie notowań ciągłych. Notowania odbywają się codziennie i prowadzone są na instrumentach godzinowych. Rynek </a:t>
            </a:r>
            <a:r>
              <a:rPr lang="pl-PL" sz="3500" dirty="0" err="1"/>
              <a:t>RGBg</a:t>
            </a:r>
            <a:r>
              <a:rPr lang="pl-PL" sz="3500" dirty="0"/>
              <a:t> umożliwia Uczestnikom Giełdy korygowanie pozycji kontraktowych.</a:t>
            </a:r>
          </a:p>
          <a:p>
            <a:pPr marL="0" indent="0">
              <a:buNone/>
            </a:pPr>
            <a:r>
              <a:rPr lang="pl-PL" sz="3500" b="1" dirty="0"/>
              <a:t>	138 170 </a:t>
            </a:r>
            <a:r>
              <a:rPr lang="pl-PL" sz="3500" dirty="0"/>
              <a:t>– łączna liczba transakcji w latach 2012-2017</a:t>
            </a:r>
          </a:p>
          <a:p>
            <a:pPr marL="0" indent="0">
              <a:buNone/>
            </a:pPr>
            <a:r>
              <a:rPr lang="pl-PL" sz="3500" b="1" dirty="0"/>
              <a:t>	99 360 MWh </a:t>
            </a:r>
            <a:r>
              <a:rPr lang="pl-PL" sz="3500" dirty="0"/>
              <a:t>– największy dzienny wolumen obrotu na rynku – 4 stycznia 2016 r.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Rynki gazu na TGE</a:t>
            </a:r>
          </a:p>
        </p:txBody>
      </p:sp>
    </p:spTree>
    <p:extLst>
      <p:ext uri="{BB962C8B-B14F-4D97-AF65-F5344CB8AC3E}">
        <p14:creationId xmlns:p14="http://schemas.microsoft.com/office/powerpoint/2010/main" val="9629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5 lat giełdowego rynku gazu w Polsce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6F04363-9B73-4453-BC49-F7FB62443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524" y="915994"/>
            <a:ext cx="6168054" cy="296837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87F56AC-BCF3-4853-A37C-BE4EDDB85AD7}"/>
              </a:ext>
            </a:extLst>
          </p:cNvPr>
          <p:cNvSpPr txBox="1"/>
          <p:nvPr/>
        </p:nvSpPr>
        <p:spPr>
          <a:xfrm>
            <a:off x="939120" y="4030824"/>
            <a:ext cx="5769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ciągu 5 lat swojej działalności łączny wolumen obrotów na prowadzonych przez TGE rynkach osiągnął </a:t>
            </a:r>
            <a:r>
              <a:rPr lang="pl-PL" sz="1400" b="1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469,8 </a:t>
            </a:r>
            <a:r>
              <a:rPr lang="pl-PL" sz="1400" b="1" dirty="0" err="1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TWh</a:t>
            </a:r>
            <a:r>
              <a:rPr lang="pl-PL" sz="1400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, </a:t>
            </a:r>
            <a:br>
              <a:rPr lang="pl-PL" sz="1400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</a:br>
            <a:r>
              <a:rPr lang="pl-PL" sz="1400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a łączna liczba transakcji w tym okresie wyniosła </a:t>
            </a:r>
            <a:r>
              <a:rPr lang="pl-PL" sz="1400" b="1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244 656</a:t>
            </a:r>
            <a:r>
              <a:rPr lang="pl-PL" sz="1400" dirty="0"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9687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100" dirty="0"/>
              <a:t>Całkowity wolumen transakcji zawartych na rynkach gazu ziemnego w roku 2017 wyniósł </a:t>
            </a:r>
            <a:r>
              <a:rPr lang="pl-PL" sz="1100" b="1" dirty="0"/>
              <a:t>138 656 413 MWh</a:t>
            </a:r>
            <a:r>
              <a:rPr lang="pl-PL" sz="1100" dirty="0"/>
              <a:t>, co oznacza </a:t>
            </a:r>
            <a:r>
              <a:rPr lang="pl-PL" sz="1100" b="1" dirty="0">
                <a:solidFill>
                  <a:srgbClr val="3AAA35"/>
                </a:solidFill>
              </a:rPr>
              <a:t>wzrost</a:t>
            </a:r>
            <a:r>
              <a:rPr lang="pl-PL" sz="1100" dirty="0"/>
              <a:t> r/r o </a:t>
            </a:r>
            <a:r>
              <a:rPr lang="pl-PL" sz="1100" b="1" dirty="0">
                <a:solidFill>
                  <a:srgbClr val="3AAA35"/>
                </a:solidFill>
              </a:rPr>
              <a:t>21,1 proc</a:t>
            </a:r>
            <a:r>
              <a:rPr lang="pl-PL" sz="1100" b="1" dirty="0"/>
              <a:t>.</a:t>
            </a:r>
          </a:p>
          <a:p>
            <a:pPr algn="just"/>
            <a:r>
              <a:rPr lang="pl-PL" sz="1100" dirty="0"/>
              <a:t>Rynek Dnia Następnego i Bieżącego gazu -  wolumen </a:t>
            </a:r>
            <a:r>
              <a:rPr lang="pl-PL" sz="1100" dirty="0">
                <a:solidFill>
                  <a:schemeClr val="tx1"/>
                </a:solidFill>
              </a:rPr>
              <a:t>wyniósł 23 992 273 MWh, spadek względem roku 2016 o 2,5 proc. </a:t>
            </a:r>
          </a:p>
          <a:p>
            <a:pPr algn="just"/>
            <a:r>
              <a:rPr lang="pl-PL" sz="1100" dirty="0">
                <a:solidFill>
                  <a:schemeClr val="tx1"/>
                </a:solidFill>
              </a:rPr>
              <a:t>Rynek Towarowy Terminowy gazu - wolumen wyniósł 114 664 140 MWh, wzrost o </a:t>
            </a:r>
            <a:r>
              <a:rPr lang="pl-PL" sz="1100" b="1" dirty="0">
                <a:solidFill>
                  <a:schemeClr val="tx1"/>
                </a:solidFill>
              </a:rPr>
              <a:t>27,6 proc.</a:t>
            </a:r>
            <a:r>
              <a:rPr lang="pl-PL" sz="1100" dirty="0">
                <a:solidFill>
                  <a:schemeClr val="tx1"/>
                </a:solidFill>
              </a:rPr>
              <a:t> (najlepszy wynik roczny w historii TGE). </a:t>
            </a:r>
          </a:p>
          <a:p>
            <a:pPr algn="just"/>
            <a:r>
              <a:rPr lang="pl-PL" sz="1100" dirty="0">
                <a:solidFill>
                  <a:schemeClr val="tx1"/>
                </a:solidFill>
              </a:rPr>
              <a:t>Średnioważona cena na </a:t>
            </a:r>
            <a:r>
              <a:rPr lang="pl-PL" sz="1100" dirty="0" err="1">
                <a:solidFill>
                  <a:schemeClr val="tx1"/>
                </a:solidFill>
              </a:rPr>
              <a:t>RDNiBg</a:t>
            </a:r>
            <a:r>
              <a:rPr lang="pl-PL" sz="1100" dirty="0">
                <a:solidFill>
                  <a:schemeClr val="tx1"/>
                </a:solidFill>
              </a:rPr>
              <a:t> wyniosła w 2017 roku </a:t>
            </a:r>
            <a:r>
              <a:rPr lang="pl-PL" sz="1100" b="1" dirty="0">
                <a:solidFill>
                  <a:schemeClr val="tx1"/>
                </a:solidFill>
              </a:rPr>
              <a:t>83,66 zł/MWh</a:t>
            </a:r>
            <a:r>
              <a:rPr lang="pl-PL" sz="1100" dirty="0">
                <a:solidFill>
                  <a:schemeClr val="tx1"/>
                </a:solidFill>
              </a:rPr>
              <a:t>, czyli o 12,50 zł/MWh więcej niż w roku 2016. Analogiczna cena grudniowa wzrosła w skali miesięcznej o 1,64 zł/MWh, do poziomu </a:t>
            </a:r>
            <a:r>
              <a:rPr lang="pl-PL" sz="1100" b="1" dirty="0">
                <a:solidFill>
                  <a:schemeClr val="tx1"/>
                </a:solidFill>
              </a:rPr>
              <a:t>93,60 zł/MWh. </a:t>
            </a:r>
            <a:r>
              <a:rPr lang="pl-PL" sz="1100" dirty="0">
                <a:solidFill>
                  <a:schemeClr val="tx1"/>
                </a:solidFill>
              </a:rPr>
              <a:t>Z kolei na RTT cena średnioważona kontraktu z dostawą w roku 2018 (GAS_BASE_Y-18) wyniosła w 2017 roku </a:t>
            </a:r>
            <a:r>
              <a:rPr lang="pl-PL" sz="1100" b="1" dirty="0">
                <a:solidFill>
                  <a:schemeClr val="tx1"/>
                </a:solidFill>
              </a:rPr>
              <a:t>81,79 zł/MWh, </a:t>
            </a:r>
            <a:r>
              <a:rPr lang="pl-PL" sz="1100" dirty="0">
                <a:solidFill>
                  <a:schemeClr val="tx1"/>
                </a:solidFill>
              </a:rPr>
              <a:t>czyli o 7,29 zł/MWh więcej względem analogicznej ceny z notowań kontraktu GAS_BASE_Y-17 w roku 2016. W grudniu analogiczna cena GAS_BASE_Y-18 wyniosła </a:t>
            </a:r>
            <a:r>
              <a:rPr lang="pl-PL" sz="1100" b="1" dirty="0">
                <a:solidFill>
                  <a:schemeClr val="tx1"/>
                </a:solidFill>
              </a:rPr>
              <a:t>87,61 zł/MWh</a:t>
            </a:r>
            <a:r>
              <a:rPr lang="pl-PL" sz="1100" dirty="0">
                <a:solidFill>
                  <a:schemeClr val="tx1"/>
                </a:solidFill>
              </a:rPr>
              <a:t>, a więc o 0,66 zł/MWh więcej niż </a:t>
            </a:r>
            <a:r>
              <a:rPr lang="pl-PL" sz="1100" dirty="0"/>
              <a:t>w listopadzie.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Obroty na rynkach gazu TGE w 2017 roku</a:t>
            </a:r>
          </a:p>
        </p:txBody>
      </p:sp>
    </p:spTree>
    <p:extLst>
      <p:ext uri="{BB962C8B-B14F-4D97-AF65-F5344CB8AC3E}">
        <p14:creationId xmlns:p14="http://schemas.microsoft.com/office/powerpoint/2010/main" val="210685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0C6C7F-80E3-432C-B9CD-878FBCD4AA89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TGE na krajowym rynku gazu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73FFEE7-6638-4C7A-98A7-882B3E85B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69091"/>
              </p:ext>
            </p:extLst>
          </p:nvPr>
        </p:nvGraphicFramePr>
        <p:xfrm>
          <a:off x="1259946" y="983897"/>
          <a:ext cx="5039783" cy="33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846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5&quot;&gt;&lt;elem m_fUsage=&quot;1.77176548467220000000E+000&quot;&gt;&lt;m_msothmcolidx val=&quot;0&quot;/&gt;&lt;m_rgb r=&quot;64&quot; g=&quot;65&quot; b=&quot;67&quot;/&gt;&lt;m_ppcolschidx tagver0=&quot;23004&quot; tagname0=&quot;m_ppcolschidxUNRECOGNIZED&quot; val=&quot;0&quot;/&gt;&lt;m_nBrightness val=&quot;0&quot;/&gt;&lt;/elem&gt;&lt;elem m_fUsage=&quot;1.26364905412675330000E+000&quot;&gt;&lt;m_msothmcolidx val=&quot;0&quot;/&gt;&lt;m_rgb r=&quot;0&quot; g=&quot;4f&quot; b=&quot;92&quot;/&gt;&lt;m_ppcolschidx tagver0=&quot;23004&quot; tagname0=&quot;m_ppcolschidxUNRECOGNIZED&quot; val=&quot;0&quot;/&gt;&lt;m_nBrightness val=&quot;0&quot;/&gt;&lt;/elem&gt;&lt;elem m_fUsage=&quot;1.05158149939260890000E+000&quot;&gt;&lt;m_msothmcolidx val=&quot;0&quot;/&gt;&lt;m_rgb r=&quot;8f&quot; g=&quot;aa&quot; b=&quot;dc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bd&quot; g=&quot;d6&quot; b=&quot;7f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3a&quot; g=&quot;aa&quot; b=&quot;35&quot;/&gt;&lt;m_ppcolschidx tagver0=&quot;23004&quot; tagname0=&quot;m_ppcolschidxUNRECOGNIZED&quot; val=&quot;0&quot;/&gt;&lt;m_nBrightness val=&quot;0&quot;/&gt;&lt;/elem&gt;&lt;elem m_fUsage=&quot;8.68170930863834460000E-001&quot;&gt;&lt;m_msothmcolidx val=&quot;0&quot;/&gt;&lt;m_rgb r=&quot;b4&quot; g=&quot;c7&quot; b=&quot;e7&quot;/&gt;&lt;m_ppcolschidx tagver0=&quot;23004&quot; tagname0=&quot;m_ppcolschidxUNRECOGNIZED&quot; val=&quot;0&quot;/&gt;&lt;m_nBrightness val=&quot;0&quot;/&gt;&lt;/elem&gt;&lt;elem m_fUsage=&quot;8.66553700110457740000E-001&quot;&gt;&lt;m_msothmcolidx val=&quot;0&quot;/&gt;&lt;m_rgb r=&quot;86&quot; g=&quot;bc&quot; b=&quot;25&quot;/&gt;&lt;m_ppcolschidx tagver0=&quot;23004&quot; tagname0=&quot;m_ppcolschidxUNRECOGNIZED&quot; val=&quot;0&quot;/&gt;&lt;m_nBrightness val=&quot;0&quot;/&gt;&lt;/elem&gt;&lt;elem m_fUsage=&quot;6.69850025481000140000E-001&quot;&gt;&lt;m_msothmcolidx val=&quot;0&quot;/&gt;&lt;m_rgb r=&quot;f2&quot; g=&quot;f2&quot; b=&quot;f2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da&quot; g=&quot;e3&quot; b=&quot;f3&quot;/&gt;&lt;m_ppcolschidx tagver0=&quot;23004&quot; tagname0=&quot;m_ppcolschidxUNRECOGNIZED&quot; val=&quot;0&quot;/&gt;&lt;m_nBrightness val=&quot;0&quot;/&gt;&lt;/elem&gt;&lt;elem m_fUsage=&quot;4.56840152963198080000E-001&quot;&gt;&lt;m_msothmcolidx val=&quot;0&quot;/&gt;&lt;m_rgb r=&quot;aa&quot; g=&quot;aa&quot; b=&quot;a9&quot;/&gt;&lt;m_ppcolschidx tagver0=&quot;23004&quot; tagname0=&quot;m_ppcolschidxUNRECOGNIZED&quot; val=&quot;0&quot;/&gt;&lt;m_nBrightness val=&quot;0&quot;/&gt;&lt;/elem&gt;&lt;elem m_fUsage=&quot;4.28824173012842810000E-001&quot;&gt;&lt;m_msothmcolidx val=&quot;0&quot;/&gt;&lt;m_rgb r=&quot;d9&quot; g=&quot;d9&quot; b=&quot;d9&quot;/&gt;&lt;m_ppcolschidx tagver0=&quot;23004&quot; tagname0=&quot;m_ppcolschidxUNRECOGNIZED&quot; val=&quot;0&quot;/&gt;&lt;m_nBrightness val=&quot;0&quot;/&gt;&lt;/elem&gt;&lt;elem m_fUsage=&quot;1.35085171767299280000E-001&quot;&gt;&lt;m_msothmcolidx val=&quot;0&quot;/&gt;&lt;m_rgb r=&quot;b6&quot; g=&quot;b8&quot; b=&quot;c2&quot;/&gt;&lt;m_ppcolschidx tagver0=&quot;23004&quot; tagname0=&quot;m_ppcolschidxUNRECOGNIZED&quot; val=&quot;0&quot;/&gt;&lt;m_nBrightness val=&quot;0&quot;/&gt;&lt;/elem&gt;&lt;elem m_fUsage=&quot;7.87672700505848840000E-002&quot;&gt;&lt;m_msothmcolidx val=&quot;0&quot;/&gt;&lt;m_rgb r=&quot;a5&quot; g=&quot;e&quot; b=&quot;30&quot;/&gt;&lt;m_ppcolschidx tagver0=&quot;23004&quot; tagname0=&quot;m_ppcolschidxUNRECOGNIZED&quot; val=&quot;0&quot;/&gt;&lt;m_nBrightness val=&quot;0&quot;/&gt;&lt;/elem&gt;&lt;elem m_fUsage=&quot;3.03823693256592210000E-002&quot;&gt;&lt;m_msothmcolidx val=&quot;0&quot;/&gt;&lt;m_rgb r=&quot;0&quot; g=&quot;4a&quot; b=&quot;8b&quot;/&gt;&lt;m_ppcolschidx tagver0=&quot;23004&quot; tagname0=&quot;m_ppcolschidxUNRECOGNIZED&quot; val=&quot;0&quot;/&gt;&lt;m_nBrightness val=&quot;0&quot;/&gt;&lt;/elem&gt;&lt;elem m_fUsage=&quot;2.20757472849078090000E-004&quot;&gt;&lt;m_msothmcolidx val=&quot;0&quot;/&gt;&lt;m_rgb r=&quot;0&quot; g=&quot;90&quot; b=&quot;d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KONTAKTY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4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KŁADKA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KŁADKA TYŁ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YTULOWA 1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YTULOWA dodatkowa 1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YTULOWA dodatkowa 2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KONTAKTY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OKŁADKA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11609</TotalTime>
  <Words>966</Words>
  <Application>Microsoft Office PowerPoint</Application>
  <PresentationFormat>Niestandardowy</PresentationFormat>
  <Paragraphs>142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17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44" baseType="lpstr">
      <vt:lpstr>ＭＳ Ｐゴシック</vt:lpstr>
      <vt:lpstr>Arial</vt:lpstr>
      <vt:lpstr>Calibri</vt:lpstr>
      <vt:lpstr>Symbol</vt:lpstr>
      <vt:lpstr>Times New Roman</vt:lpstr>
      <vt:lpstr>Verdana</vt:lpstr>
      <vt:lpstr>Verdana-Bold</vt:lpstr>
      <vt:lpstr>Vereda</vt:lpstr>
      <vt:lpstr>Wingdings</vt:lpstr>
      <vt:lpstr>Projekt niestandardowy</vt:lpstr>
      <vt:lpstr>Spis treści</vt:lpstr>
      <vt:lpstr>OKŁADKA</vt:lpstr>
      <vt:lpstr>OKŁADKA TYŁ</vt:lpstr>
      <vt:lpstr>TYTULOWA 1</vt:lpstr>
      <vt:lpstr>TYTULOWA dodatkowa 1</vt:lpstr>
      <vt:lpstr>TYTULOWA dodatkowa 2</vt:lpstr>
      <vt:lpstr>KONTAKTY</vt:lpstr>
      <vt:lpstr>1_OKŁADKA</vt:lpstr>
      <vt:lpstr>1_KONTAKTY</vt:lpstr>
      <vt:lpstr>64_Projekt niestandardowy</vt:lpstr>
      <vt:lpstr>1_Spis treści</vt:lpstr>
      <vt:lpstr>2_Spis treści</vt:lpstr>
      <vt:lpstr>3_Spis treści</vt:lpstr>
      <vt:lpstr>4_Spis treści</vt:lpstr>
      <vt:lpstr>5_Spis treści</vt:lpstr>
      <vt:lpstr>1_Projekt niestandardowy</vt:lpstr>
      <vt:lpstr>think-cell Slide</vt:lpstr>
      <vt:lpstr>Prezentacja programu PowerPoint</vt:lpstr>
      <vt:lpstr>Agenda</vt:lpstr>
      <vt:lpstr>TGE – pozycja i obszary aktywności  </vt:lpstr>
      <vt:lpstr>Oferta produktowa TGE</vt:lpstr>
      <vt:lpstr>Historia giełdowego rynku gazu</vt:lpstr>
      <vt:lpstr>Rynki gazu na TGE</vt:lpstr>
      <vt:lpstr>5 lat giełdowego rynku gazu w Polsce</vt:lpstr>
      <vt:lpstr>Obroty na rynkach gazu TGE w 2017 roku</vt:lpstr>
      <vt:lpstr>Rola TGE na krajowym rynku gazu</vt:lpstr>
      <vt:lpstr>Jak zaistnieć na rynku gazu na TGE - zasady uczestnictwa</vt:lpstr>
      <vt:lpstr>Warunki dopuszczenia podmiotu do działania na TGE</vt:lpstr>
      <vt:lpstr>Plany rozwoju giełdy gazu - regionalne centrum obrotu gazem</vt:lpstr>
      <vt:lpstr>Plany rozwoju giełdy gazu – inicjatywa Trójmorza </vt:lpstr>
      <vt:lpstr>Plany rozwoju giełdy gazu - gaz zaazotowany Lw</vt:lpstr>
      <vt:lpstr>Gaz zaazotowany Lw - harmonogram i zakres prac </vt:lpstr>
      <vt:lpstr>Gaz zaazotowany Lw - efekt finalny</vt:lpstr>
      <vt:lpstr>Prezentacja programu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template A4/A5 short</dc:title>
  <dc:creator>ATOMS 2014</dc:creator>
  <cp:lastModifiedBy>Sienkiewicz Marcin</cp:lastModifiedBy>
  <cp:revision>1182</cp:revision>
  <cp:lastPrinted>2015-07-22T07:40:41Z</cp:lastPrinted>
  <dcterms:created xsi:type="dcterms:W3CDTF">2010-04-12T23:12:02Z</dcterms:created>
  <dcterms:modified xsi:type="dcterms:W3CDTF">2018-05-04T15:17:52Z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