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314" r:id="rId3"/>
    <p:sldId id="317" r:id="rId4"/>
    <p:sldId id="335" r:id="rId5"/>
    <p:sldId id="334" r:id="rId6"/>
    <p:sldId id="331" r:id="rId7"/>
    <p:sldId id="318" r:id="rId8"/>
    <p:sldId id="319" r:id="rId9"/>
    <p:sldId id="332" r:id="rId10"/>
    <p:sldId id="323" r:id="rId11"/>
    <p:sldId id="326" r:id="rId12"/>
    <p:sldId id="333" r:id="rId13"/>
    <p:sldId id="327" r:id="rId14"/>
    <p:sldId id="328" r:id="rId15"/>
    <p:sldId id="329" r:id="rId16"/>
    <p:sldId id="330" r:id="rId17"/>
    <p:sldId id="296" r:id="rId18"/>
  </p:sldIdLst>
  <p:sldSz cx="9144000" cy="5143500" type="screen16x9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1"/>
    <a:srgbClr val="6C5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43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395"/>
        <p:guide pos="29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68BB4-E4BA-421B-AC27-507EBA2CB632}" type="datetimeFigureOut">
              <a:rPr lang="pl-PL" smtClean="0"/>
              <a:t>26.04.2018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CD29-3F2C-4D32-8194-1DFA41DBFE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688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94C26-CC02-4A71-BB73-26F8840AD687}" type="datetimeFigureOut">
              <a:rPr lang="pl-PL" smtClean="0"/>
              <a:pPr/>
              <a:t>26.04.2018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9FEF2-3D93-44EA-B431-CF6845CC0C8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8401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475456" y="2193708"/>
            <a:ext cx="6400800" cy="37804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data</a:t>
            </a:r>
          </a:p>
        </p:txBody>
      </p:sp>
      <p:pic>
        <p:nvPicPr>
          <p:cNvPr id="7" name="Picture 3" descr="Q:\MARKETING\Inne\Marta\Szablony - ofertowe\NEW\WKB-7890.jpg"/>
          <p:cNvPicPr>
            <a:picLocks noChangeAspect="1" noChangeArrowheads="1"/>
          </p:cNvPicPr>
          <p:nvPr userDrawn="1"/>
        </p:nvPicPr>
        <p:blipFill>
          <a:blip r:embed="rId2" cstate="print"/>
          <a:srcRect t="13306" b="61932"/>
          <a:stretch>
            <a:fillRect/>
          </a:stretch>
        </p:blipFill>
        <p:spPr bwMode="auto">
          <a:xfrm>
            <a:off x="0" y="2597610"/>
            <a:ext cx="9144000" cy="2545890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6135"/>
            <a:ext cx="1741244" cy="73985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  <a:lvl2pPr marL="263525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tabLst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ie kolumny_lewa niebiesk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411413" y="1005998"/>
            <a:ext cx="6193035" cy="3581976"/>
          </a:xfrm>
        </p:spPr>
        <p:txBody>
          <a:bodyPr lIns="0" tIns="0">
            <a:normAutofit/>
          </a:bodyPr>
          <a:lstStyle>
            <a:lvl1pPr marL="182563" indent="-18256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1pPr>
            <a:lvl2pPr marL="446088" indent="-176213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 typeface="Wingdings" pitchFamily="2" charset="2"/>
              <a:buChar char="§"/>
              <a:defRPr sz="1100">
                <a:latin typeface="Arial" pitchFamily="34" charset="0"/>
                <a:cs typeface="Arial" pitchFamily="34" charset="0"/>
              </a:defRPr>
            </a:lvl2pPr>
            <a:lvl3pPr marL="801688" indent="-176213">
              <a:spcBef>
                <a:spcPts val="600"/>
              </a:spcBef>
              <a:buClr>
                <a:srgbClr val="006881"/>
              </a:buClr>
              <a:buFont typeface="Calibri" pitchFamily="34" charset="0"/>
              <a:buChar char="–"/>
              <a:defRPr sz="1100"/>
            </a:lvl3pPr>
            <a:lvl4pPr>
              <a:spcBef>
                <a:spcPts val="600"/>
              </a:spcBef>
              <a:buNone/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0" y="511256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ln w="3175">
                <a:solidFill>
                  <a:srgbClr val="006881"/>
                </a:solidFill>
              </a:ln>
              <a:solidFill>
                <a:srgbClr val="006881"/>
              </a:solidFill>
            </a:endParaRPr>
          </a:p>
        </p:txBody>
      </p:sp>
      <p:cxnSp>
        <p:nvCxnSpPr>
          <p:cNvPr id="8" name="Łącznik prosty 7"/>
          <p:cNvCxnSpPr/>
          <p:nvPr userDrawn="1"/>
        </p:nvCxnSpPr>
        <p:spPr>
          <a:xfrm flipH="1">
            <a:off x="1979713" y="987574"/>
            <a:ext cx="1" cy="3600400"/>
          </a:xfrm>
          <a:prstGeom prst="line">
            <a:avLst/>
          </a:prstGeom>
          <a:ln w="3175">
            <a:solidFill>
              <a:srgbClr val="6C5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47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467544" y="1015582"/>
            <a:ext cx="8136904" cy="355439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Clr>
                <a:srgbClr val="006881"/>
              </a:buClr>
              <a:buFontTx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5475" indent="-271463">
              <a:buClr>
                <a:srgbClr val="006881"/>
              </a:buClr>
              <a:buFontTx/>
              <a:buNone/>
              <a:defRPr sz="1200"/>
            </a:lvl2pPr>
            <a:lvl3pPr>
              <a:buClr>
                <a:srgbClr val="006881"/>
              </a:buClr>
              <a:buFontTx/>
              <a:buNone/>
              <a:defRPr sz="1200"/>
            </a:lvl3pPr>
            <a:lvl4pPr>
              <a:buClr>
                <a:srgbClr val="006881"/>
              </a:buClr>
              <a:buFontTx/>
              <a:buNone/>
              <a:defRPr sz="1200"/>
            </a:lvl4pPr>
            <a:lvl5pPr>
              <a:buClr>
                <a:srgbClr val="006881"/>
              </a:buClr>
              <a:buFontTx/>
              <a:buNone/>
              <a:defRPr sz="1200"/>
            </a:lvl5pPr>
          </a:lstStyle>
          <a:p>
            <a:pPr lvl="0"/>
            <a:r>
              <a:rPr lang="pl-PL" dirty="0"/>
              <a:t>Tekst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7986"/>
            <a:ext cx="8147248" cy="637580"/>
          </a:xfrm>
        </p:spPr>
        <p:txBody>
          <a:bodyPr lIns="0" tIns="0" rIns="0" bIns="0" anchor="t">
            <a:noAutofit/>
          </a:bodyPr>
          <a:lstStyle>
            <a:lvl1pPr algn="l">
              <a:defRPr sz="2400" b="0">
                <a:solidFill>
                  <a:srgbClr val="00688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10" name="Prostokąt 9"/>
          <p:cNvSpPr/>
          <p:nvPr userDrawn="1"/>
        </p:nvSpPr>
        <p:spPr>
          <a:xfrm>
            <a:off x="0" y="0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5126718"/>
            <a:ext cx="9144000" cy="18000"/>
          </a:xfrm>
          <a:prstGeom prst="rect">
            <a:avLst/>
          </a:prstGeom>
          <a:solidFill>
            <a:srgbClr val="006881"/>
          </a:solidFill>
          <a:ln>
            <a:solidFill>
              <a:srgbClr val="006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640202"/>
            <a:ext cx="876327" cy="372350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22" userDrawn="1">
          <p15:clr>
            <a:srgbClr val="FBAE40"/>
          </p15:clr>
        </p15:guide>
        <p15:guide id="2" pos="2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bg>
      <p:bgPr>
        <a:solidFill>
          <a:srgbClr val="006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Pr>
        <a:solidFill>
          <a:srgbClr val="6C56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 hasCustomPrompt="1"/>
          </p:nvPr>
        </p:nvSpPr>
        <p:spPr>
          <a:xfrm>
            <a:off x="467544" y="2211710"/>
            <a:ext cx="7787208" cy="637580"/>
          </a:xfrm>
        </p:spPr>
        <p:txBody>
          <a:bodyPr lIns="0" tIns="0" anchor="ctr">
            <a:noAutofit/>
          </a:bodyPr>
          <a:lstStyle>
            <a:lvl1pPr algn="l"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</p:spTree>
    <p:extLst>
      <p:ext uri="{BB962C8B-B14F-4D97-AF65-F5344CB8AC3E}">
        <p14:creationId xmlns:p14="http://schemas.microsoft.com/office/powerpoint/2010/main" val="309351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4" r:id="rId3"/>
    <p:sldLayoutId id="2147483650" r:id="rId4"/>
    <p:sldLayoutId id="2147483651" r:id="rId5"/>
    <p:sldLayoutId id="2147483663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>
          <a:xfrm>
            <a:off x="471196" y="1059582"/>
            <a:ext cx="8205260" cy="648072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algn="l">
              <a:defRPr sz="2800">
                <a:solidFill>
                  <a:srgbClr val="006881"/>
                </a:solidFill>
              </a:defRPr>
            </a:lvl1pPr>
          </a:lstStyle>
          <a:p>
            <a:r>
              <a:rPr lang="pl-PL" sz="2000" dirty="0"/>
              <a:t>Pytania prawne do Trybunału Konstytucyjnego w sprawie zasiedzenia służebności gruntowej odpowiadającej treścią służebności </a:t>
            </a:r>
            <a:r>
              <a:rPr lang="pl-PL" sz="2000" dirty="0" err="1"/>
              <a:t>przesyłu</a:t>
            </a:r>
            <a:br>
              <a:rPr lang="pl-PL" dirty="0"/>
            </a:br>
            <a:endParaRPr lang="pl-PL" dirty="0"/>
          </a:p>
          <a:p>
            <a:r>
              <a:rPr lang="pl-PL" sz="1600" dirty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Jerzy </a:t>
            </a:r>
            <a:r>
              <a:rPr lang="pl-PL" sz="1600" dirty="0" err="1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Baehr</a:t>
            </a:r>
            <a:r>
              <a:rPr lang="pl-PL" sz="1600" dirty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radca prawny, partner zarządzający WKB</a:t>
            </a:r>
          </a:p>
          <a:p>
            <a:r>
              <a:rPr lang="pl-PL" sz="1600" dirty="0">
                <a:solidFill>
                  <a:srgbClr val="6C563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 hab. Jakub Pokrzywniak, radca prawny, partner WKB</a:t>
            </a:r>
            <a:endParaRPr lang="pl-PL" sz="1600" dirty="0">
              <a:solidFill>
                <a:srgbClr val="6C5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228184" y="2139702"/>
            <a:ext cx="2736304" cy="378042"/>
          </a:xfrm>
        </p:spPr>
        <p:txBody>
          <a:bodyPr/>
          <a:lstStyle/>
          <a:p>
            <a:r>
              <a:rPr lang="pl-PL" dirty="0"/>
              <a:t>Międzyzdroje, 8 maja 2018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915566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dirty="0"/>
              <a:t>Sąd Okręgowy w Szczecinie postanowieniem z dnia 4 czerwca 2008 r. przedstawił następujące zagadnienie prawne: </a:t>
            </a:r>
          </a:p>
          <a:p>
            <a:pPr algn="just"/>
            <a:r>
              <a:rPr lang="pl-PL" sz="1600" dirty="0"/>
              <a:t>"1. Czy w postanowieniu stwierdzającym nabycie służebności w drodze zasiedzenia przez przedsiębiorstwo należy oznaczać nieruchomość władnącą; </a:t>
            </a:r>
          </a:p>
          <a:p>
            <a:pPr algn="just"/>
            <a:r>
              <a:rPr lang="pl-PL" sz="1600" dirty="0"/>
              <a:t>2. w przypadku pozytywnej odpowiedzi na pierwsze pytanie, w oparciu o jakie kryteria powinna być wskazywana nieruchomość władnąca?"</a:t>
            </a:r>
            <a:endParaRPr lang="pl-PL" sz="1600" b="1" dirty="0"/>
          </a:p>
          <a:p>
            <a:pPr algn="just"/>
            <a:r>
              <a:rPr lang="pl-PL" sz="1600" b="1" dirty="0"/>
              <a:t>Uchwała SN:</a:t>
            </a:r>
          </a:p>
          <a:p>
            <a:pPr algn="just"/>
            <a:r>
              <a:rPr lang="pl-PL" sz="1600" b="1" dirty="0"/>
              <a:t>„Przed ustawowym uregulowaniem służebności przesyłu (art. 305</a:t>
            </a:r>
            <a:r>
              <a:rPr lang="pl-PL" sz="1600" b="1" baseline="30000" dirty="0"/>
              <a:t>1</a:t>
            </a:r>
            <a:r>
              <a:rPr lang="pl-PL" sz="1600" b="1" dirty="0"/>
              <a:t>–305</a:t>
            </a:r>
            <a:r>
              <a:rPr lang="pl-PL" sz="1600" b="1" baseline="30000" dirty="0"/>
              <a:t>4</a:t>
            </a:r>
            <a:r>
              <a:rPr lang="pl-PL" sz="1600" b="1" dirty="0"/>
              <a:t> k.c.) dopuszczalne było nabycie w drodze zasiedzenia służebności odpowiadającej treści służebności przesyłu na rzecz przedsiębiorstwa”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UCHWAŁA SN Z 7.10.2008 r., III CZP 89/08</a:t>
            </a:r>
          </a:p>
        </p:txBody>
      </p:sp>
    </p:spTree>
    <p:extLst>
      <p:ext uri="{BB962C8B-B14F-4D97-AF65-F5344CB8AC3E}">
        <p14:creationId xmlns:p14="http://schemas.microsoft.com/office/powerpoint/2010/main" val="305387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915566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b="1" dirty="0"/>
              <a:t>Uchwała SN z 22.5.2013 r., sygn. III CZP 18/13</a:t>
            </a:r>
          </a:p>
          <a:p>
            <a:pPr algn="just"/>
            <a:r>
              <a:rPr lang="pl-PL" sz="1600" dirty="0"/>
              <a:t>„1. Przed wejściem w życie art. 305</a:t>
            </a:r>
            <a:r>
              <a:rPr lang="pl-PL" sz="1600" baseline="30000" dirty="0"/>
              <a:t>1</a:t>
            </a:r>
            <a:r>
              <a:rPr lang="pl-PL" sz="1600" dirty="0"/>
              <a:t>-305</a:t>
            </a:r>
            <a:r>
              <a:rPr lang="pl-PL" sz="1600" baseline="30000" dirty="0"/>
              <a:t>4</a:t>
            </a:r>
            <a:r>
              <a:rPr lang="pl-PL" sz="1600" dirty="0"/>
              <a:t> KC było dopuszczalne nabycie w drodze zasiedzenia na rzecz przedsiębiorcy służebności odpowiadającej treścią służebności przesyłu.</a:t>
            </a:r>
          </a:p>
          <a:p>
            <a:pPr algn="just"/>
            <a:r>
              <a:rPr lang="pl-PL" sz="1600" dirty="0"/>
              <a:t>2. Okres występowania na nieruchomości stanu faktycznego odpowiadającego treści służebności przesyłu przed wejściem w życie art. 305</a:t>
            </a:r>
            <a:r>
              <a:rPr lang="pl-PL" sz="1600" baseline="30000" dirty="0"/>
              <a:t>1</a:t>
            </a:r>
            <a:r>
              <a:rPr lang="pl-PL" sz="1600" dirty="0"/>
              <a:t>-305</a:t>
            </a:r>
            <a:r>
              <a:rPr lang="pl-PL" sz="1600" baseline="30000" dirty="0"/>
              <a:t>4</a:t>
            </a:r>
            <a:r>
              <a:rPr lang="pl-PL" sz="1600" dirty="0"/>
              <a:t> KC podlega doliczeniu do czasu posiadania wymaganego do zasiedzenia tej służebności.”</a:t>
            </a:r>
            <a:endParaRPr lang="pl-PL" sz="1600" b="1" dirty="0"/>
          </a:p>
          <a:p>
            <a:pPr algn="just"/>
            <a:r>
              <a:rPr lang="pl-PL" sz="1600" b="1" dirty="0"/>
              <a:t>Uchwała SN z 27.6.2013 r., sygn. III CZP 31/13</a:t>
            </a:r>
          </a:p>
          <a:p>
            <a:pPr algn="just"/>
            <a:r>
              <a:rPr lang="pl-PL" sz="1600" dirty="0"/>
              <a:t>„Spółka wodna, utworzona do wykonywania, utrzymywania oraz eksploatacji urządzeń służących do zapewnienia wody dla ludności (art. 164 ust. 1 ustawy z 18.7.2001 r. - Prawo wodne, </a:t>
            </a:r>
            <a:r>
              <a:rPr lang="pl-PL" sz="1600" dirty="0" err="1"/>
              <a:t>t.j</a:t>
            </a:r>
            <a:r>
              <a:rPr lang="pl-PL" sz="1600" dirty="0"/>
              <a:t>. Dz.U. z 2012 r. Nr 28, poz. 145 ze zm.), mogła nabyć przed wejściem w życie art. 305</a:t>
            </a:r>
            <a:r>
              <a:rPr lang="pl-PL" sz="1600" baseline="30000" dirty="0"/>
              <a:t>1</a:t>
            </a:r>
            <a:r>
              <a:rPr lang="pl-PL" sz="1600" dirty="0"/>
              <a:t>- 305</a:t>
            </a:r>
            <a:r>
              <a:rPr lang="pl-PL" sz="1600" baseline="30000" dirty="0"/>
              <a:t>4</a:t>
            </a:r>
            <a:r>
              <a:rPr lang="pl-PL" sz="1600" dirty="0"/>
              <a:t> KC w drodze zasiedzenia służebność gruntową odpowiadającą treścią służebności przesyłu.”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UCHWAŁY SN W SPRAWACH III CZP 18/13, III CZP 31/13</a:t>
            </a:r>
          </a:p>
        </p:txBody>
      </p:sp>
    </p:spTree>
    <p:extLst>
      <p:ext uri="{BB962C8B-B14F-4D97-AF65-F5344CB8AC3E}">
        <p14:creationId xmlns:p14="http://schemas.microsoft.com/office/powerpoint/2010/main" val="101871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SPRAWY PRZED TRYBUNAŁEM KONSTYTUCYJNYM</a:t>
            </a:r>
          </a:p>
        </p:txBody>
      </p:sp>
    </p:spTree>
    <p:extLst>
      <p:ext uri="{BB962C8B-B14F-4D97-AF65-F5344CB8AC3E}">
        <p14:creationId xmlns:p14="http://schemas.microsoft.com/office/powerpoint/2010/main" val="336507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699542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b="1" dirty="0"/>
              <a:t>Postanowienie TK z dnia 17 lipca 2014 r., sygn. P 28/13, umarzające postępowanie ze względu na niedopuszczalność wydania wyroku</a:t>
            </a:r>
          </a:p>
          <a:p>
            <a:pPr algn="just"/>
            <a:r>
              <a:rPr lang="pl-PL" sz="1600" dirty="0"/>
              <a:t>„Trybunał Konstytucyjny, uwzględniając powyższe okoliczności, uznał, że nie ma bezspornie jednolitej praktyki stosowania prawa, która nadała kwestionowanym przepisom jednoznaczne treści tak, jakby uczynił to sam ustawodawca. Uchwała SN z 8 kwietnia 2014 r., sygn. akt III CZP 87/13, świadczy o tym, że nie mamy do czynienia z jednolitą wykładnią sądową kwestionowanych przepisów, nadającą im stałe, powszechne i jednoznaczne rozumienie.</a:t>
            </a:r>
          </a:p>
          <a:p>
            <a:pPr algn="just"/>
            <a:r>
              <a:rPr lang="pl-PL" sz="1600" dirty="0"/>
              <a:t>Nie sposób zatem uznać, aby przedmiot niniejszego pytania prawnego - wykładnia Sądu Najwyższego, w opinii sądu pytającego, prawotwórcza i nieprawidłowa z perspektywy konstytucyjnej - spełniał opisane wyżej warunki umożliwiające stwierdzić, że mamy do czynienia z treściami normatywnymi nadanymi przepisom prawa na mocy jednoznacznej i autorytatywnej, a także utrwalonej w sposób oczywisty wykładni SN.”</a:t>
            </a:r>
          </a:p>
          <a:p>
            <a:pPr algn="just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POSTANOWIENIE TK, P 28/13</a:t>
            </a:r>
          </a:p>
        </p:txBody>
      </p:sp>
    </p:spTree>
    <p:extLst>
      <p:ext uri="{BB962C8B-B14F-4D97-AF65-F5344CB8AC3E}">
        <p14:creationId xmlns:p14="http://schemas.microsoft.com/office/powerpoint/2010/main" val="290785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699542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400" b="1" dirty="0"/>
              <a:t>Postanowienie TK z dnia 14 lipca 2015 r., sygn. P 47/13 , umarzające postępowanie ze względu na niedopuszczalność wydania wyroku</a:t>
            </a:r>
          </a:p>
          <a:p>
            <a:pPr algn="just"/>
            <a:r>
              <a:rPr lang="pl-PL" sz="1400" dirty="0"/>
              <a:t>„Trybunał Konstytucyjny, zestawiając uzasadnienie pytania prawnego z analizą orzecznictwa Sądu Najwyższego, stwierdził, że pytanie prawne w istocie jest skierowane przeciwko procesowi wykładni, a nadto wykładnia, co do której sąd powziął wątpliwości, dotyczy szeregu zagadnień szczegółowych, nasuwających się na tle różnych stanów faktycznych. W świetle tych okoliczności, wskazanie w petitum pytania, iż jego przedmiotem jest art. 292 w związku z art. 285 KC „rozumiany w ten sposób, że umożliwiał nabycie przed wejściem w życie art. 305</a:t>
            </a:r>
            <a:r>
              <a:rPr lang="pl-PL" sz="1400" baseline="30000" dirty="0"/>
              <a:t>1 </a:t>
            </a:r>
            <a:r>
              <a:rPr lang="pl-PL" sz="1400" dirty="0"/>
              <a:t>- art. 305</a:t>
            </a:r>
            <a:r>
              <a:rPr lang="pl-PL" sz="1400" baseline="30000" dirty="0"/>
              <a:t>4</a:t>
            </a:r>
            <a:r>
              <a:rPr lang="pl-PL" sz="1400" dirty="0"/>
              <a:t> KC w drodze zasiedzenia służebności gruntowej odpowiadającej treścią służebności przesyłu przez przedsiębiorcę przesyłowego lub Skarb Państwa, i to nawet bez względu na konieczność związania tej służebności z własnością tzw. nieruchomości władnącej”, a w uzasadnieniu omówienie licznych orzeczeń SN, dotyczących różnych kwestii, jest nadto ogólne, by można było zrekonstruować konstytucyjność jakiej treści normatywnej sąd podważa.</a:t>
            </a:r>
          </a:p>
          <a:p>
            <a:pPr algn="just"/>
            <a:r>
              <a:rPr lang="pl-PL" sz="1400" dirty="0"/>
              <a:t>Trybunał Konstytucyjny uznał zatem, że pytanie prawne Sądu Rejonowego w Grudziądzu nie spełnia przesłanki przedmiotowej, a co za tym idzie także funkcjonalnej. Powoduje to niedopuszczalność wydania wyroku.”</a:t>
            </a:r>
            <a:endParaRPr lang="pl-PL" sz="1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POSTANOWIENIE TK, P 47/13</a:t>
            </a:r>
          </a:p>
        </p:txBody>
      </p:sp>
    </p:spTree>
    <p:extLst>
      <p:ext uri="{BB962C8B-B14F-4D97-AF65-F5344CB8AC3E}">
        <p14:creationId xmlns:p14="http://schemas.microsoft.com/office/powerpoint/2010/main" val="349621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699542"/>
            <a:ext cx="8136904" cy="355439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w Grudziądzu z 18.9.2015, sprawa o sygn. P 11/16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w Grudziądzu z 1.4.2016, sprawa o sygn. P 10/16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w Grudziądzu z 8.6.2016, sprawa o sygn. P 14/16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w Brodnicy, sygn. P 18/16</a:t>
            </a:r>
          </a:p>
          <a:p>
            <a:pPr algn="just"/>
            <a:r>
              <a:rPr lang="pl-PL" sz="1400" dirty="0"/>
              <a:t>[Sprawy</a:t>
            </a:r>
            <a:r>
              <a:rPr lang="pl-PL" sz="1400" i="1" dirty="0"/>
              <a:t> o sygn. P 10/16, P 11/16 , P 14/16 oraz P 18/16</a:t>
            </a:r>
            <a:r>
              <a:rPr lang="pl-PL" sz="1400" dirty="0"/>
              <a:t> po</a:t>
            </a:r>
            <a:r>
              <a:rPr lang="pl-PL" sz="1400" i="1" dirty="0"/>
              <a:t>łączone i rozpoznawane pod wspólną sygnaturą P 10/16]</a:t>
            </a:r>
          </a:p>
          <a:p>
            <a:pPr algn="just"/>
            <a:r>
              <a:rPr lang="pl-PL" sz="1400" dirty="0"/>
              <a:t>„[…] czy art. 292 k.c. stosowany w związku z art. 285 § 1 i 2 k.c., </a:t>
            </a:r>
            <a:r>
              <a:rPr lang="pl-PL" sz="1400" b="1" dirty="0"/>
              <a:t>rozumiany w ten sposób, że umożliwiał nabycie przed wejściem w życie art. 305</a:t>
            </a:r>
            <a:r>
              <a:rPr lang="pl-PL" sz="1400" b="1" baseline="30000" dirty="0"/>
              <a:t>1</a:t>
            </a:r>
            <a:r>
              <a:rPr lang="pl-PL" sz="1400" b="1" dirty="0"/>
              <a:t> - 305</a:t>
            </a:r>
            <a:r>
              <a:rPr lang="pl-PL" sz="1400" b="1" baseline="30000" dirty="0"/>
              <a:t>4</a:t>
            </a:r>
            <a:r>
              <a:rPr lang="pl-PL" sz="1400" b="1" dirty="0"/>
              <a:t> k.c. w drodze zasiedzenia służebności gruntowej odpowiadającej treścią służebności przesyłu przez przedsiębiorcę przesyłowego lub Skarb Państwa, w sytuacji, w której nie wydano decyzji na podstawie art. 35 ust. 1 ustawy z dnia 12 marca 1958 roku o zasadach i trybie wywłaszczenia nieruchomości</a:t>
            </a:r>
            <a:r>
              <a:rPr lang="pl-PL" sz="1400" dirty="0"/>
              <a:t> […] jest zgodny z art. 1 Protokołu dodatkowego numer 1 do Konwencji o ochronie praw człowieka i podstawowych wolności (Dz. U. z 1995 r. Nr 36, póź.175 ze zm.) i art. 2, art. 21 ust. 1 i 2, art. 31 ust. 2 i 3 oraz art. 64 ust. 2 i 3 Konstytucji Rzeczypospolitej Polskiej.”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7986"/>
            <a:ext cx="8147248" cy="421556"/>
          </a:xfrm>
        </p:spPr>
        <p:txBody>
          <a:bodyPr/>
          <a:lstStyle/>
          <a:p>
            <a:r>
              <a:rPr lang="pl-PL" sz="2200" b="1" dirty="0"/>
              <a:t>PYTANIA PRAWNE SR W GRUDZIĄDZU i BRODNICY</a:t>
            </a:r>
          </a:p>
        </p:txBody>
      </p:sp>
    </p:spTree>
    <p:extLst>
      <p:ext uri="{BB962C8B-B14F-4D97-AF65-F5344CB8AC3E}">
        <p14:creationId xmlns:p14="http://schemas.microsoft.com/office/powerpoint/2010/main" val="3855423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699542"/>
            <a:ext cx="8136904" cy="3554390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Poznań Nowe Miasto i Wilda z 13.2.2017, sprawa o sygn. P 7/17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Poznań Nowe Miasto i Wilda z 22.5.2017, sprawa o sygn. P 11/17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/>
              <a:t>Postanowienie SR Poznań Nowe Miasto i Wilda z 22.5.2017, sprawa o sygn. P 10/17</a:t>
            </a:r>
          </a:p>
          <a:p>
            <a:pPr algn="just"/>
            <a:r>
              <a:rPr lang="pl-PL" sz="1400" i="1" dirty="0"/>
              <a:t>[Sprawy P 7/17 i P 10/17 P 11/17 połączone i rozpatrywane pod wspólną sygnaturą akt P 7/17.] </a:t>
            </a:r>
          </a:p>
          <a:p>
            <a:pPr algn="just"/>
            <a:r>
              <a:rPr lang="pl-PL" sz="1400" dirty="0"/>
              <a:t>„[…] </a:t>
            </a:r>
            <a:r>
              <a:rPr lang="pl-PL" sz="1400" b="1" dirty="0"/>
              <a:t>czy przepis art. 292 k.c. w związku z art. 285 § 1 i 2 k.c., jako podstawa nabycia służebności gruntowej odpowiadającej treścią służebności przesyłu w okresie przed 3 sierpnia 2008 roku jest zgodny z przepisami</a:t>
            </a:r>
            <a:r>
              <a:rPr lang="pl-PL" sz="1400" dirty="0"/>
              <a:t>: art. 2, art. 21 ust. 1-2, art. 31 ust. 2-3, art. 32 ust. 1-2, art. 37 ust. 1-2 i art. 64 ust. 1-3 Konstytucji Rzeczypospolitej Polskiej art. 1 Protokołu dodatkowego numer 1 do Konwencji o Ochronie Praw Człowieka i Podstawowych Wolności art. 17 ust. 1 Karty Praw Podstawowych Unii Europejskiej </a:t>
            </a:r>
            <a:r>
              <a:rPr lang="pl-PL" sz="1400" b="1" dirty="0"/>
              <a:t>w zakresie, w jakim stanowi: podstawę nabycia służebności gruntowej odpowiadającej treścią służebności przesyłu w okresie przed 3 sierpnia 2008 roku przez przedsiębiorcę przesyłowego lub Skarb Państwa – w sytuacji, w której nie wydano decyzji o charakterze wywłaszczeniowym </a:t>
            </a:r>
            <a:r>
              <a:rPr lang="pl-PL" sz="1400" dirty="0"/>
              <a:t>[…]</a:t>
            </a:r>
            <a:r>
              <a:rPr lang="pl-PL" sz="1400" b="1" dirty="0"/>
              <a:t> lub też podstawę doliczenia do okresu korzystania w sposób odpowiadający służebności przesyłu przez przedsiębiorcę przesyłowego lub Skarb Państwa z trwałego i widocznego urządzenia (terminu zasiedzenia) - czasu korzystania z trwałego i widocznego urządzenia w sposób odpowiadający służebności przesyłu przed 3 sierpnia 2008 roku</a:t>
            </a:r>
            <a:r>
              <a:rPr lang="pl-PL" sz="1400" dirty="0"/>
              <a:t>…”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200" b="1" dirty="0"/>
              <a:t>PYTANIA PRAWNE SR POZNAŃ NOWE MIASTO I WILDA</a:t>
            </a:r>
          </a:p>
        </p:txBody>
      </p:sp>
    </p:spTree>
    <p:extLst>
      <p:ext uri="{BB962C8B-B14F-4D97-AF65-F5344CB8AC3E}">
        <p14:creationId xmlns:p14="http://schemas.microsoft.com/office/powerpoint/2010/main" val="150208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 txBox="1">
            <a:spLocks/>
          </p:cNvSpPr>
          <p:nvPr/>
        </p:nvSpPr>
        <p:spPr>
          <a:xfrm>
            <a:off x="467544" y="3076228"/>
            <a:ext cx="540060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WKB Wierciński, Kwieciński, Baehr </a:t>
            </a:r>
            <a:r>
              <a:rPr lang="pl-PL" sz="1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sp.k</a:t>
            </a:r>
            <a:r>
              <a:rPr lang="pl-PL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ul. Polna 11		ul. Paderewskiego 7</a:t>
            </a:r>
          </a:p>
          <a:p>
            <a:pPr marL="0" indent="0">
              <a:spcBef>
                <a:spcPts val="228"/>
              </a:spcBef>
              <a:buNone/>
            </a:pPr>
            <a:r>
              <a:rPr lang="pl-PL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00-633 Warszawa 	61-770 Poznań</a:t>
            </a:r>
          </a:p>
          <a:p>
            <a:pPr marL="0" indent="0">
              <a:spcBef>
                <a:spcPts val="228"/>
              </a:spcBef>
              <a:buFont typeface="Arial" pitchFamily="34" charset="0"/>
              <a:buNone/>
            </a:pPr>
            <a:r>
              <a:rPr lang="pl-PL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 +48 22 201 00 00	Tel: +48 61 855 32 20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pl-PL" sz="11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biuro@wkb.p</a:t>
            </a:r>
            <a:r>
              <a:rPr lang="pl-PL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</a:p>
          <a:p>
            <a:pPr marL="0" indent="0">
              <a:buFont typeface="Arial" pitchFamily="34" charset="0"/>
              <a:buNone/>
            </a:pPr>
            <a:r>
              <a:rPr lang="pl-PL" sz="1100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www.wkb.pl</a:t>
            </a:r>
          </a:p>
        </p:txBody>
      </p:sp>
      <p:sp>
        <p:nvSpPr>
          <p:cNvPr id="3" name="Symbol zastępczy zawartości 4"/>
          <p:cNvSpPr txBox="1">
            <a:spLocks/>
          </p:cNvSpPr>
          <p:nvPr/>
        </p:nvSpPr>
        <p:spPr>
          <a:xfrm>
            <a:off x="463604" y="1708076"/>
            <a:ext cx="2884260" cy="1439738"/>
          </a:xfrm>
          <a:prstGeom prst="rect">
            <a:avLst/>
          </a:prstGeom>
        </p:spPr>
        <p:txBody>
          <a:bodyPr lIns="0" tIns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pl-PL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7787208" cy="637580"/>
          </a:xfrm>
        </p:spPr>
        <p:txBody>
          <a:bodyPr anchor="t"/>
          <a:lstStyle/>
          <a:p>
            <a:r>
              <a:rPr lang="pl-PL" dirty="0"/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46124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PRZEPISY KODEKSU CYWILNEGO</a:t>
            </a:r>
          </a:p>
        </p:txBody>
      </p:sp>
    </p:spTree>
    <p:extLst>
      <p:ext uri="{BB962C8B-B14F-4D97-AF65-F5344CB8AC3E}">
        <p14:creationId xmlns:p14="http://schemas.microsoft.com/office/powerpoint/2010/main" val="306962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059582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b="1" dirty="0"/>
              <a:t>Art. 285</a:t>
            </a:r>
            <a:endParaRPr lang="pl-PL" sz="1600" b="1" baseline="30000" dirty="0"/>
          </a:p>
          <a:p>
            <a:pPr algn="just"/>
            <a:r>
              <a:rPr lang="pl-PL" sz="1600" dirty="0"/>
              <a:t>§ 1. Nieruchomość można obciążyć na rzecz właściciela innej nieruchomości (nieruchomości władnącej) prawem, którego treść polega bądź na tym, że właściciel nieruchomości władnącej może korzystać w oznaczonym zakresie z nieruchomości obciążonej, bądź na tym, że właściciel nieruchomości obciążonej zostaje ograniczony w możności dokonywania w stosunku do niej określonych działań, bądź też na tym, że właścicielowi nieruchomości obciążonej nie wolno wykonywać określonych uprawnień, które mu względem nieruchomości władnącej przysługują na podstawie przepisów o treści i wykonywaniu własności (służebność gruntowa).</a:t>
            </a:r>
          </a:p>
          <a:p>
            <a:pPr algn="just"/>
            <a:r>
              <a:rPr lang="pl-PL" sz="1600" dirty="0"/>
              <a:t>§ 2. Służebność gruntowa może mieć jedynie na celu zwiększenie użyteczności nieruchomości władnącej lub jej oznaczonej części.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285</a:t>
            </a:r>
            <a:r>
              <a:rPr lang="pl-PL" b="1" baseline="30000" dirty="0"/>
              <a:t> </a:t>
            </a:r>
            <a:r>
              <a:rPr lang="pl-PL" b="1" dirty="0"/>
              <a:t>KODEKSU CYWILNEGO</a:t>
            </a:r>
          </a:p>
        </p:txBody>
      </p:sp>
    </p:spTree>
    <p:extLst>
      <p:ext uri="{BB962C8B-B14F-4D97-AF65-F5344CB8AC3E}">
        <p14:creationId xmlns:p14="http://schemas.microsoft.com/office/powerpoint/2010/main" val="11129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1491630"/>
            <a:ext cx="8136904" cy="3554390"/>
          </a:xfrm>
        </p:spPr>
        <p:txBody>
          <a:bodyPr>
            <a:noAutofit/>
          </a:bodyPr>
          <a:lstStyle/>
          <a:p>
            <a:pPr algn="just"/>
            <a:endParaRPr lang="pl-PL" sz="1600" b="1" dirty="0"/>
          </a:p>
          <a:p>
            <a:pPr algn="just"/>
            <a:r>
              <a:rPr lang="pl-PL" sz="1600" b="1" dirty="0"/>
              <a:t>Art. 292 </a:t>
            </a:r>
          </a:p>
          <a:p>
            <a:pPr algn="just"/>
            <a:r>
              <a:rPr lang="pl-PL" sz="1600" dirty="0"/>
              <a:t>Służebność gruntowa może być nabyta przez zasiedzenie tylko w wypadku, gdy polega na korzystaniu z trwałego i widocznego urządzenia. Przepisy o nabyciu własności nieruchomości przez zasiedzenie stosuje się odpowiednio.</a:t>
            </a:r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292</a:t>
            </a:r>
            <a:r>
              <a:rPr lang="pl-PL" b="1" baseline="30000" dirty="0"/>
              <a:t> </a:t>
            </a:r>
            <a:r>
              <a:rPr lang="pl-PL" b="1" dirty="0"/>
              <a:t>KODEKSU CYWILNEGO</a:t>
            </a:r>
          </a:p>
        </p:txBody>
      </p:sp>
    </p:spTree>
    <p:extLst>
      <p:ext uri="{BB962C8B-B14F-4D97-AF65-F5344CB8AC3E}">
        <p14:creationId xmlns:p14="http://schemas.microsoft.com/office/powerpoint/2010/main" val="176820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987574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b="1" dirty="0"/>
              <a:t>Art. 305</a:t>
            </a:r>
            <a:r>
              <a:rPr lang="pl-PL" sz="1600" b="1" baseline="30000" dirty="0"/>
              <a:t>1</a:t>
            </a:r>
          </a:p>
          <a:p>
            <a:pPr algn="just"/>
            <a:r>
              <a:rPr lang="pl-PL" sz="1600" dirty="0"/>
              <a:t>Nieruchomość można obciążyć na rzecz przedsiębiorcy, który zamierza wybudować lub którego własność stanowią urządzenia, o których mowa w art. 49 § 1, prawem polegającym na tym, że przedsiębiorca może korzystać w oznaczonym zakresie z nieruchomości obciążonej, zgodnie z przeznaczeniem tych urządzeń (służebność przesyłu).</a:t>
            </a:r>
            <a:endParaRPr lang="pl-PL" sz="1600" b="1" dirty="0"/>
          </a:p>
          <a:p>
            <a:r>
              <a:rPr lang="pl-PL" sz="1600" b="1" dirty="0"/>
              <a:t>Art. 305</a:t>
            </a:r>
            <a:r>
              <a:rPr lang="pl-PL" sz="1600" b="1" baseline="30000" dirty="0"/>
              <a:t>4</a:t>
            </a:r>
          </a:p>
          <a:p>
            <a:r>
              <a:rPr lang="pl-PL" sz="1600" dirty="0"/>
              <a:t>Do służebności przesyłu stosuje się odpowiednio przepisy o służebnościach gruntowych.</a:t>
            </a:r>
          </a:p>
          <a:p>
            <a:pPr marL="361950" indent="-177800">
              <a:buFont typeface="Wingdings" panose="05000000000000000000" pitchFamily="2" charset="2"/>
              <a:buChar char="§"/>
            </a:pPr>
            <a:r>
              <a:rPr lang="pl-PL" sz="1600" b="1" dirty="0">
                <a:solidFill>
                  <a:prstClr val="black"/>
                </a:solidFill>
              </a:rPr>
              <a:t>Przepisy art. </a:t>
            </a:r>
            <a:r>
              <a:rPr lang="pl-PL" sz="1600" b="1" dirty="0"/>
              <a:t>305</a:t>
            </a:r>
            <a:r>
              <a:rPr lang="pl-PL" sz="1600" b="1" baseline="30000" dirty="0"/>
              <a:t>1</a:t>
            </a:r>
            <a:r>
              <a:rPr lang="pl-PL" sz="1600" b="1" dirty="0">
                <a:solidFill>
                  <a:prstClr val="black"/>
                </a:solidFill>
              </a:rPr>
              <a:t> – </a:t>
            </a:r>
            <a:r>
              <a:rPr lang="pl-PL" sz="1600" b="1" dirty="0"/>
              <a:t>305</a:t>
            </a:r>
            <a:r>
              <a:rPr lang="pl-PL" sz="1600" b="1" baseline="30000" dirty="0"/>
              <a:t>4</a:t>
            </a:r>
            <a:r>
              <a:rPr lang="pl-PL" sz="1600" b="1" dirty="0"/>
              <a:t> KC </a:t>
            </a:r>
            <a:r>
              <a:rPr lang="pl-PL" sz="1600" b="1" dirty="0">
                <a:solidFill>
                  <a:prstClr val="black"/>
                </a:solidFill>
              </a:rPr>
              <a:t>obowiązują od 3 sierpnia 2018 r.</a:t>
            </a:r>
          </a:p>
          <a:p>
            <a:endParaRPr lang="pl-PL" sz="1600" dirty="0"/>
          </a:p>
          <a:p>
            <a:pPr algn="just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305</a:t>
            </a:r>
            <a:r>
              <a:rPr lang="pl-PL" b="1" baseline="30000" dirty="0"/>
              <a:t>1 </a:t>
            </a:r>
            <a:r>
              <a:rPr lang="pl-PL" b="1" dirty="0"/>
              <a:t>i 305</a:t>
            </a:r>
            <a:r>
              <a:rPr lang="pl-PL" b="1" baseline="30000" dirty="0"/>
              <a:t>4 </a:t>
            </a:r>
            <a:r>
              <a:rPr lang="pl-PL" b="1" dirty="0"/>
              <a:t>KODEKSU CYWILNEGO</a:t>
            </a:r>
          </a:p>
        </p:txBody>
      </p:sp>
    </p:spTree>
    <p:extLst>
      <p:ext uri="{BB962C8B-B14F-4D97-AF65-F5344CB8AC3E}">
        <p14:creationId xmlns:p14="http://schemas.microsoft.com/office/powerpoint/2010/main" val="86784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ORZECZNICTWO PRZED 3 SIERPNIA 2008 R.</a:t>
            </a:r>
          </a:p>
        </p:txBody>
      </p:sp>
    </p:spTree>
    <p:extLst>
      <p:ext uri="{BB962C8B-B14F-4D97-AF65-F5344CB8AC3E}">
        <p14:creationId xmlns:p14="http://schemas.microsoft.com/office/powerpoint/2010/main" val="283902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843558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dirty="0"/>
              <a:t>„Ustanowienie zatem zakwestionowanej przez Sąd pierwszej instancji służebności zwiększa użyteczność nieruchomości zabudowanej stacją energetyczną z która połączona jest linia energetyczna obejmująca i przedmiotowe słupy. Nie można zatem zasadnie zaprzeczyć istnienia związku fizycznego, czy funkcjonalnego pomiędzy nieruchomością a słupami. Ma on z natury charakter trwały. Różnorodność możliwych rozwiązań i sytuacji, co do fizycznego lub funkcjonalnego o charakterze trwałym powiązania poszczególnych składników przedsiębiorstwa energetycznego, nie pozwala ograniczyć funkcjonowania tego przedsiębiorstwa do jednej nieruchomości, czy ześrodkowania jego działalności do zabudowanej nieruchomości. </a:t>
            </a:r>
            <a:r>
              <a:rPr lang="pl-PL" sz="1600" b="1" dirty="0"/>
              <a:t>Okoliczność, że nieruchomość władnąca […] wchodzi w skład przedsiębiorstwa energetycznego sama przez się nie wyklucza możliwości zrealizowania przez strony umowy o ustanowienie służebności gruntowej celu określonego w art. 285 § 2 KC.</a:t>
            </a:r>
            <a:r>
              <a:rPr lang="pl-PL" sz="1600" dirty="0"/>
              <a:t>”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b="1" dirty="0"/>
              <a:t>Art. 285</a:t>
            </a:r>
            <a:r>
              <a:rPr lang="pl-PL" sz="1600" dirty="0"/>
              <a:t> </a:t>
            </a:r>
            <a:r>
              <a:rPr lang="pl-PL" sz="1600" b="1" dirty="0"/>
              <a:t>§ 2</a:t>
            </a:r>
          </a:p>
          <a:p>
            <a:pPr marL="266700" algn="just"/>
            <a:r>
              <a:rPr lang="pl-PL" sz="1600" dirty="0"/>
              <a:t>Służebność gruntowa może mieć jedynie na celu zwiększenie użyteczności nieruchomości władnącej lub jej oznaczonej części</a:t>
            </a:r>
          </a:p>
          <a:p>
            <a:pPr algn="just"/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100" b="1" dirty="0"/>
              <a:t>UCHWAŁA SĄDU NAJWYŻSZEGO Z 17.1.2003 r., III CZP 79/02</a:t>
            </a:r>
          </a:p>
        </p:txBody>
      </p:sp>
    </p:spTree>
    <p:extLst>
      <p:ext uri="{BB962C8B-B14F-4D97-AF65-F5344CB8AC3E}">
        <p14:creationId xmlns:p14="http://schemas.microsoft.com/office/powerpoint/2010/main" val="122045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915566"/>
            <a:ext cx="8136904" cy="3554390"/>
          </a:xfrm>
        </p:spPr>
        <p:txBody>
          <a:bodyPr>
            <a:noAutofit/>
          </a:bodyPr>
          <a:lstStyle/>
          <a:p>
            <a:pPr algn="just"/>
            <a:r>
              <a:rPr lang="pl-PL" sz="1600" dirty="0"/>
              <a:t>„Właściciele gruntów, na których znajdują się urządzenia takie jak słupy i linie energetyczne, telefoniczne, wodociągi i gazociągi wykorzystywane przez firmy przesyłowe muszą się liczyć z możliwością ustanowienia służebności gruntowej na rzecz przedsiębiorstwa.”</a:t>
            </a:r>
          </a:p>
          <a:p>
            <a:pPr algn="just"/>
            <a:r>
              <a:rPr lang="pl-PL" sz="1600" dirty="0"/>
              <a:t>„Okoliczność, że służebność gruntowa zwiększy użyteczność przedsiębiorstwa prowadzonego przez właściciela nieruchomości nie może automatycznie wykluczać istnienia nieruchomości władnącej. Powszechnie wiadomo, że w skład przedsiębiorstwa mogą wchodzić także nieruchomości […], a funkcjonowanie przedsiębiorstwa energetycznego bez takich nieruchomości jest trudne do wyobrażenia. Trafnie zatem wskazuje skarżący, że bez znaczenia pozostaje fakt, iż w skład przedsiębiorstwa wchodzi wiele nieruchomości. Ułatwienie funkcjonowania przedsiębiorstwa może, w okolicznościach konkretnej sprawy, stanowić jednocześnie zwiększenie użyteczności nieruchomości należącej do tego przedsiębiorstwa.”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POSTANOWIENIE SN Z 8.9.2006 r., II CSK 112/06</a:t>
            </a:r>
          </a:p>
        </p:txBody>
      </p:sp>
    </p:spTree>
    <p:extLst>
      <p:ext uri="{BB962C8B-B14F-4D97-AF65-F5344CB8AC3E}">
        <p14:creationId xmlns:p14="http://schemas.microsoft.com/office/powerpoint/2010/main" val="2128320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ORZECZNICTWO PO 3 SIERPNIA 2008 R.</a:t>
            </a:r>
          </a:p>
        </p:txBody>
      </p:sp>
    </p:spTree>
    <p:extLst>
      <p:ext uri="{BB962C8B-B14F-4D97-AF65-F5344CB8AC3E}">
        <p14:creationId xmlns:p14="http://schemas.microsoft.com/office/powerpoint/2010/main" val="810548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1430</Words>
  <Application>Microsoft Office PowerPoint</Application>
  <PresentationFormat>Pokaz na ekranie (16:9)</PresentationFormat>
  <Paragraphs>69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Motyw pakietu Office</vt:lpstr>
      <vt:lpstr>Prezentacja programu PowerPoint</vt:lpstr>
      <vt:lpstr>PRZEPISY KODEKSU CYWILNEGO</vt:lpstr>
      <vt:lpstr>Art. 285 KODEKSU CYWILNEGO</vt:lpstr>
      <vt:lpstr>Art. 292 KODEKSU CYWILNEGO</vt:lpstr>
      <vt:lpstr>Art. 3051 i 3054 KODEKSU CYWILNEGO</vt:lpstr>
      <vt:lpstr>ORZECZNICTWO PRZED 3 SIERPNIA 2008 R.</vt:lpstr>
      <vt:lpstr>UCHWAŁA SĄDU NAJWYŻSZEGO Z 17.1.2003 r., III CZP 79/02</vt:lpstr>
      <vt:lpstr>POSTANOWIENIE SN Z 8.9.2006 r., II CSK 112/06</vt:lpstr>
      <vt:lpstr>ORZECZNICTWO PO 3 SIERPNIA 2008 R.</vt:lpstr>
      <vt:lpstr>UCHWAŁA SN Z 7.10.2008 r., III CZP 89/08</vt:lpstr>
      <vt:lpstr>UCHWAŁY SN W SPRAWACH III CZP 18/13, III CZP 31/13</vt:lpstr>
      <vt:lpstr>SPRAWY PRZED TRYBUNAŁEM KONSTYTUCYJNYM</vt:lpstr>
      <vt:lpstr>POSTANOWIENIE TK, P 28/13</vt:lpstr>
      <vt:lpstr>POSTANOWIENIE TK, P 47/13</vt:lpstr>
      <vt:lpstr>PYTANIA PRAWNE SR W GRUDZIĄDZU i BRODNICY</vt:lpstr>
      <vt:lpstr>PYTANIA PRAWNE SR POZNAŃ NOWE MIASTO I WILDA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 Ura (WKB)</dc:creator>
  <cp:lastModifiedBy>Magdalena Pawłowska (WKB)</cp:lastModifiedBy>
  <cp:revision>938</cp:revision>
  <cp:lastPrinted>2015-07-03T10:47:07Z</cp:lastPrinted>
  <dcterms:modified xsi:type="dcterms:W3CDTF">2018-04-26T07:02:34Z</dcterms:modified>
</cp:coreProperties>
</file>