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7" r:id="rId2"/>
    <p:sldId id="272" r:id="rId3"/>
    <p:sldId id="344" r:id="rId4"/>
    <p:sldId id="326" r:id="rId5"/>
    <p:sldId id="370" r:id="rId6"/>
    <p:sldId id="407" r:id="rId7"/>
    <p:sldId id="371" r:id="rId8"/>
    <p:sldId id="341" r:id="rId9"/>
    <p:sldId id="392" r:id="rId10"/>
    <p:sldId id="391" r:id="rId11"/>
    <p:sldId id="34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7D2"/>
    <a:srgbClr val="3AAA35"/>
    <a:srgbClr val="DB0909"/>
    <a:srgbClr val="C4D5E5"/>
    <a:srgbClr val="1E3D60"/>
    <a:srgbClr val="2A5789"/>
    <a:srgbClr val="39608A"/>
    <a:srgbClr val="3A608B"/>
    <a:srgbClr val="00E4FE"/>
    <a:srgbClr val="A9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 autoAdjust="0"/>
    <p:restoredTop sz="95741" autoAdjust="0"/>
  </p:normalViewPr>
  <p:slideViewPr>
    <p:cSldViewPr snapToGrid="0">
      <p:cViewPr varScale="1">
        <p:scale>
          <a:sx n="82" d="100"/>
          <a:sy n="82" d="100"/>
        </p:scale>
        <p:origin x="882" y="84"/>
      </p:cViewPr>
      <p:guideLst>
        <p:guide orient="horz" pos="754"/>
        <p:guide pos="393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95A7A-7D38-4C08-A0D8-2499A4ACD25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52122-13C7-40F4-BAA7-CCC4CAB3527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2122-13C7-40F4-BAA7-CCC4CAB3527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27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2122-13C7-40F4-BAA7-CCC4CAB3527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58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2122-13C7-40F4-BAA7-CCC4CAB3527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81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2122-13C7-40F4-BAA7-CCC4CAB3527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96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2122-13C7-40F4-BAA7-CCC4CAB3527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65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0883-E994-478F-84D6-DCF6A2EE808E}" type="datetimeFigureOut">
              <a:rPr lang="pl-PL" smtClean="0"/>
              <a:pPr/>
              <a:t>14.05.2023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E86E-C00A-4F92-ACCF-BF4F79BF5B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uro@dise.org.p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1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043038E-AB9F-8A70-E06E-AA230B3D5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839" y="3453319"/>
            <a:ext cx="11154323" cy="2641856"/>
          </a:xfrm>
          <a:noFill/>
        </p:spPr>
        <p:txBody>
          <a:bodyPr>
            <a:normAutofit/>
          </a:bodyPr>
          <a:lstStyle/>
          <a:p>
            <a:br>
              <a:rPr lang="pl-PL" sz="2800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2000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Remigiusz Nowakowski – prezes DISE</a:t>
            </a:r>
            <a:endParaRPr lang="pl-PL" sz="2800" spc="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5566" y="5892699"/>
            <a:ext cx="4535204" cy="50938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GAZTERM 2023</a:t>
            </a:r>
          </a:p>
          <a:p>
            <a:pPr algn="l"/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Międzyzdroje, 15.05.2023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A64C59-2855-B894-6B21-A2E790A69786}"/>
              </a:ext>
            </a:extLst>
          </p:cNvPr>
          <p:cNvSpPr txBox="1"/>
          <p:nvPr/>
        </p:nvSpPr>
        <p:spPr>
          <a:xfrm>
            <a:off x="0" y="700141"/>
            <a:ext cx="227957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RAPORT</a:t>
            </a:r>
          </a:p>
        </p:txBody>
      </p:sp>
      <p:pic>
        <p:nvPicPr>
          <p:cNvPr id="8" name="Obraz 7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55602E3E-1539-EAEC-0F70-2DEA95385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21" y="5635256"/>
            <a:ext cx="1621607" cy="612452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FC33129E-945A-644D-424F-45E7AAA8CB7D}"/>
              </a:ext>
            </a:extLst>
          </p:cNvPr>
          <p:cNvCxnSpPr>
            <a:cxnSpLocks/>
          </p:cNvCxnSpPr>
          <p:nvPr/>
        </p:nvCxnSpPr>
        <p:spPr>
          <a:xfrm>
            <a:off x="5025957" y="4466057"/>
            <a:ext cx="2140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38C37EE2-DB59-5307-A98C-7D7C0FB32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425" y="1790701"/>
            <a:ext cx="9201150" cy="2300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40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Rekomendacje i wnioski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117B3448-D0CD-A79D-70DC-4DD5F92C15B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7D8D90D4-E419-8094-99F9-BF6D54CE7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A2C6F50-BBA0-2DDC-FFCD-AA83558294E3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D53E24-23A0-0EE3-D118-289A0CBC13F8}"/>
              </a:ext>
            </a:extLst>
          </p:cNvPr>
          <p:cNvSpPr txBox="1"/>
          <p:nvPr/>
        </p:nvSpPr>
        <p:spPr>
          <a:xfrm>
            <a:off x="279142" y="1616502"/>
            <a:ext cx="727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i="0" u="none" strike="noStrike" dirty="0">
                <a:solidFill>
                  <a:schemeClr val="bg1"/>
                </a:solidFill>
              </a:rPr>
              <a:t>Wspólnym wnioskiem dla wszystkich krajów UE jest </a:t>
            </a:r>
            <a:r>
              <a:rPr lang="pl-PL" sz="2000" b="1" i="0" u="none" strike="noStrike" dirty="0">
                <a:solidFill>
                  <a:schemeClr val="bg1"/>
                </a:solidFill>
              </a:rPr>
              <a:t>pilne zwiększenie efektywności energetycznej i wygenerowanie możliwie największych oszczędności w wykorzystaniu energii</a:t>
            </a:r>
            <a:r>
              <a:rPr lang="pl-PL" sz="2000" i="0" u="none" strike="noStrike" dirty="0">
                <a:solidFill>
                  <a:schemeClr val="bg1"/>
                </a:solidFill>
              </a:rPr>
              <a:t>, w tym tej pochodzącej z wykorzystania gazu ziemnego, a także przyspieszenie inwestycji w rozwój OZE.</a:t>
            </a:r>
            <a:endParaRPr lang="pl-PL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C66FB4-CC0F-3B02-8DBF-A595C2BFE217}"/>
              </a:ext>
            </a:extLst>
          </p:cNvPr>
          <p:cNvCxnSpPr>
            <a:cxnSpLocks/>
          </p:cNvCxnSpPr>
          <p:nvPr/>
        </p:nvCxnSpPr>
        <p:spPr>
          <a:xfrm>
            <a:off x="417316" y="3711561"/>
            <a:ext cx="1085495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35E2A80-4AE5-AC00-3137-63B4096A3072}"/>
              </a:ext>
            </a:extLst>
          </p:cNvPr>
          <p:cNvSpPr txBox="1"/>
          <p:nvPr/>
        </p:nvSpPr>
        <p:spPr>
          <a:xfrm>
            <a:off x="279142" y="3940603"/>
            <a:ext cx="73760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indent="-3420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  <a:cs typeface="Times New Roman" panose="02020603050405020304" pitchFamily="18" charset="0"/>
              </a:rPr>
              <a:t>W perspektywie krótkoterminowej należy dążyć do </a:t>
            </a:r>
            <a:r>
              <a:rPr lang="pl-PL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pełnego wyeliminowania rosyjskiego gazu z rynku europejskiego i dywersyfikacji dostaw tego surowca</a:t>
            </a:r>
            <a:r>
              <a:rPr lang="pl-PL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 Działanie to będzie w dużej mierze oparte o dostawy z USA i Norwegii. </a:t>
            </a:r>
            <a:r>
              <a:rPr lang="pl-PL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Współpraca z alternatywnymi partnerami nie oznacza jednak całkowitego wyeliminowania </a:t>
            </a:r>
            <a:r>
              <a:rPr lang="pl-PL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ryzyk</a:t>
            </a:r>
            <a:r>
              <a:rPr lang="pl-PL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geopolitycznych oraz rynkowych</a:t>
            </a:r>
            <a:r>
              <a:rPr lang="pl-PL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A77829F-DDFE-13C6-48EF-9ADED5A47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71" y="1448761"/>
            <a:ext cx="1842398" cy="2052050"/>
          </a:xfrm>
          <a:prstGeom prst="rect">
            <a:avLst/>
          </a:prstGeom>
        </p:spPr>
      </p:pic>
      <p:pic>
        <p:nvPicPr>
          <p:cNvPr id="15" name="Obraz 14" descr="Obraz zawierający tekst, znak, grafika wektorowa&#10;&#10;Opis wygenerowany automatycznie">
            <a:extLst>
              <a:ext uri="{FF2B5EF4-FFF2-40B4-BE49-F238E27FC236}">
                <a16:creationId xmlns:a16="http://schemas.microsoft.com/office/drawing/2014/main" id="{5E8CCF11-5FAD-BE34-6127-647C05BF1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27" y="4131861"/>
            <a:ext cx="1875487" cy="18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Obraz 1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38D60AE5-3AC9-3EC3-5E5C-ADC8D7337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63" y="1871330"/>
            <a:ext cx="2522474" cy="952693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id="{117B3448-D0CD-A79D-70DC-4DD5F92C15B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6A00CD-65E6-D5B7-90CC-1DEBB43ECC16}"/>
              </a:ext>
            </a:extLst>
          </p:cNvPr>
          <p:cNvSpPr txBox="1"/>
          <p:nvPr/>
        </p:nvSpPr>
        <p:spPr>
          <a:xfrm>
            <a:off x="3047114" y="3232321"/>
            <a:ext cx="6097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Dolnośląski Instytut Studiów Energetycznych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Aleja Kasztanowa 3a-5, 53-125 Wrocław 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tel. </a:t>
            </a:r>
            <a:r>
              <a:rPr lang="pl-PL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+48 50</a:t>
            </a:r>
            <a:r>
              <a:rPr lang="pl-PL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7 055 499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biuro@dise.org.pl</a:t>
            </a:r>
            <a:endParaRPr lang="pl-PL" sz="2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www.dise.energy</a:t>
            </a:r>
          </a:p>
        </p:txBody>
      </p:sp>
    </p:spTree>
    <p:extLst>
      <p:ext uri="{BB962C8B-B14F-4D97-AF65-F5344CB8AC3E}">
        <p14:creationId xmlns:p14="http://schemas.microsoft.com/office/powerpoint/2010/main" val="177989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CA1695A-352F-EC08-A8A3-4EFFAFE0B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Implikacje kryzysu gazowego 2021-2022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34519E-F904-21F6-9476-4B6A35DBC22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C92008FD-C352-FA50-F37F-04F2314B44D6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8D4AA3F9-61C8-9192-E600-11BE293E9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06AD11EB-FA4D-485C-F170-8D0783EC9288}"/>
              </a:ext>
            </a:extLst>
          </p:cNvPr>
          <p:cNvGrpSpPr/>
          <p:nvPr/>
        </p:nvGrpSpPr>
        <p:grpSpPr>
          <a:xfrm>
            <a:off x="121121" y="1325905"/>
            <a:ext cx="8645509" cy="2346767"/>
            <a:chOff x="381002" y="1860699"/>
            <a:chExt cx="11153773" cy="3899939"/>
          </a:xfrm>
        </p:grpSpPr>
        <p:pic>
          <p:nvPicPr>
            <p:cNvPr id="30" name="Obraz 29" descr="Obraz zawierający tekst, zegar&#10;&#10;Opis wygenerowany automatycznie">
              <a:extLst>
                <a:ext uri="{FF2B5EF4-FFF2-40B4-BE49-F238E27FC236}">
                  <a16:creationId xmlns:a16="http://schemas.microsoft.com/office/drawing/2014/main" id="{1085A0AC-C44F-D77B-FDF4-117C4EBC4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510" y="3555791"/>
              <a:ext cx="648072" cy="474199"/>
            </a:xfrm>
            <a:prstGeom prst="rect">
              <a:avLst/>
            </a:prstGeom>
          </p:spPr>
        </p:pic>
        <p:pic>
          <p:nvPicPr>
            <p:cNvPr id="31" name="Obraz 30" descr="Obraz zawierający tekst, zegar&#10;&#10;Opis wygenerowany automatycznie">
              <a:extLst>
                <a:ext uri="{FF2B5EF4-FFF2-40B4-BE49-F238E27FC236}">
                  <a16:creationId xmlns:a16="http://schemas.microsoft.com/office/drawing/2014/main" id="{8CE02E7B-7010-CE59-EB44-CDA442C3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6" y="3555791"/>
              <a:ext cx="648072" cy="474199"/>
            </a:xfrm>
            <a:prstGeom prst="rect">
              <a:avLst/>
            </a:prstGeom>
          </p:spPr>
        </p:pic>
        <p:pic>
          <p:nvPicPr>
            <p:cNvPr id="32" name="Obraz 31" descr="Obraz zawierający tekst, zegar&#10;&#10;Opis wygenerowany automatycznie">
              <a:extLst>
                <a:ext uri="{FF2B5EF4-FFF2-40B4-BE49-F238E27FC236}">
                  <a16:creationId xmlns:a16="http://schemas.microsoft.com/office/drawing/2014/main" id="{717BB2B4-615A-854C-1B72-C5F6939AC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009" y="3555791"/>
              <a:ext cx="648072" cy="474199"/>
            </a:xfrm>
            <a:prstGeom prst="rect">
              <a:avLst/>
            </a:prstGeom>
          </p:spPr>
        </p:pic>
        <p:pic>
          <p:nvPicPr>
            <p:cNvPr id="33" name="Obraz 32" descr="Obraz zawierający tekst, zegar&#10;&#10;Opis wygenerowany automatycznie">
              <a:extLst>
                <a:ext uri="{FF2B5EF4-FFF2-40B4-BE49-F238E27FC236}">
                  <a16:creationId xmlns:a16="http://schemas.microsoft.com/office/drawing/2014/main" id="{D797A324-2D18-7E7B-E8A3-13F3343C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071" y="3555791"/>
              <a:ext cx="648072" cy="474199"/>
            </a:xfrm>
            <a:prstGeom prst="rect">
              <a:avLst/>
            </a:prstGeom>
          </p:spPr>
        </p:pic>
        <p:pic>
          <p:nvPicPr>
            <p:cNvPr id="49" name="Obraz 48">
              <a:extLst>
                <a:ext uri="{FF2B5EF4-FFF2-40B4-BE49-F238E27FC236}">
                  <a16:creationId xmlns:a16="http://schemas.microsoft.com/office/drawing/2014/main" id="{AC7E4F77-9340-D6A7-D2DA-4EA37EAF8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70730" y="4469216"/>
              <a:ext cx="1151336" cy="1291422"/>
            </a:xfrm>
            <a:prstGeom prst="rect">
              <a:avLst/>
            </a:prstGeom>
          </p:spPr>
        </p:pic>
        <p:pic>
          <p:nvPicPr>
            <p:cNvPr id="53" name="Obraz 52">
              <a:extLst>
                <a:ext uri="{FF2B5EF4-FFF2-40B4-BE49-F238E27FC236}">
                  <a16:creationId xmlns:a16="http://schemas.microsoft.com/office/drawing/2014/main" id="{E6A35F95-450A-419E-B081-82907DB68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0228" y="1892596"/>
              <a:ext cx="865307" cy="1044513"/>
            </a:xfrm>
            <a:prstGeom prst="rect">
              <a:avLst/>
            </a:prstGeom>
          </p:spPr>
        </p:pic>
        <p:pic>
          <p:nvPicPr>
            <p:cNvPr id="55" name="Obraz 54">
              <a:extLst>
                <a:ext uri="{FF2B5EF4-FFF2-40B4-BE49-F238E27FC236}">
                  <a16:creationId xmlns:a16="http://schemas.microsoft.com/office/drawing/2014/main" id="{DAF20194-F9CB-6029-B148-3CD3FAED9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6849" y="4426686"/>
              <a:ext cx="1188089" cy="1159801"/>
            </a:xfrm>
            <a:prstGeom prst="rect">
              <a:avLst/>
            </a:prstGeom>
          </p:spPr>
        </p:pic>
        <p:pic>
          <p:nvPicPr>
            <p:cNvPr id="58" name="Obraz 57">
              <a:extLst>
                <a:ext uri="{FF2B5EF4-FFF2-40B4-BE49-F238E27FC236}">
                  <a16:creationId xmlns:a16="http://schemas.microsoft.com/office/drawing/2014/main" id="{A2EE0E26-60A7-014C-F1F4-90D737B1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6951" y="1860699"/>
              <a:ext cx="1144286" cy="1148316"/>
            </a:xfrm>
            <a:prstGeom prst="rect">
              <a:avLst/>
            </a:prstGeom>
          </p:spPr>
        </p:pic>
        <p:pic>
          <p:nvPicPr>
            <p:cNvPr id="64" name="Obraz 63">
              <a:extLst>
                <a:ext uri="{FF2B5EF4-FFF2-40B4-BE49-F238E27FC236}">
                  <a16:creationId xmlns:a16="http://schemas.microsoft.com/office/drawing/2014/main" id="{A06721AF-05DF-6838-E805-FF83C58C7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4707" y="4479852"/>
              <a:ext cx="1359786" cy="1238916"/>
            </a:xfrm>
            <a:prstGeom prst="rect">
              <a:avLst/>
            </a:prstGeom>
          </p:spPr>
        </p:pic>
        <p:sp>
          <p:nvSpPr>
            <p:cNvPr id="5" name="Łza 4">
              <a:extLst>
                <a:ext uri="{FF2B5EF4-FFF2-40B4-BE49-F238E27FC236}">
                  <a16:creationId xmlns:a16="http://schemas.microsoft.com/office/drawing/2014/main" id="{A1F028A0-8FF1-5E34-0B88-B33D5E607E94}"/>
                </a:ext>
              </a:extLst>
            </p:cNvPr>
            <p:cNvSpPr/>
            <p:nvPr/>
          </p:nvSpPr>
          <p:spPr>
            <a:xfrm>
              <a:off x="381002" y="2514601"/>
              <a:ext cx="1714498" cy="1714498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pl-PL" sz="1200" b="1" dirty="0">
                  <a:solidFill>
                    <a:srgbClr val="043060"/>
                  </a:solidFill>
                </a:rPr>
                <a:t>Ograniczenie podaży gazu</a:t>
              </a:r>
            </a:p>
          </p:txBody>
        </p:sp>
        <p:sp>
          <p:nvSpPr>
            <p:cNvPr id="7" name="Łza 6">
              <a:extLst>
                <a:ext uri="{FF2B5EF4-FFF2-40B4-BE49-F238E27FC236}">
                  <a16:creationId xmlns:a16="http://schemas.microsoft.com/office/drawing/2014/main" id="{098D3314-E714-8F94-6B91-2D2F80B35B12}"/>
                </a:ext>
              </a:extLst>
            </p:cNvPr>
            <p:cNvSpPr/>
            <p:nvPr/>
          </p:nvSpPr>
          <p:spPr>
            <a:xfrm>
              <a:off x="2714627" y="3228976"/>
              <a:ext cx="1714498" cy="1714498"/>
            </a:xfrm>
            <a:prstGeom prst="teardrop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pl-PL" sz="1200" b="1" dirty="0">
                  <a:solidFill>
                    <a:srgbClr val="043060"/>
                  </a:solidFill>
                </a:rPr>
                <a:t>Niespotykany w historii  wzrost cen gazu</a:t>
              </a:r>
            </a:p>
          </p:txBody>
        </p:sp>
        <p:sp>
          <p:nvSpPr>
            <p:cNvPr id="8" name="Łza 7">
              <a:extLst>
                <a:ext uri="{FF2B5EF4-FFF2-40B4-BE49-F238E27FC236}">
                  <a16:creationId xmlns:a16="http://schemas.microsoft.com/office/drawing/2014/main" id="{48DC900F-891C-71E1-7ABE-74DFE924AC1C}"/>
                </a:ext>
              </a:extLst>
            </p:cNvPr>
            <p:cNvSpPr/>
            <p:nvPr/>
          </p:nvSpPr>
          <p:spPr>
            <a:xfrm>
              <a:off x="5124452" y="2514601"/>
              <a:ext cx="1714498" cy="1714498"/>
            </a:xfrm>
            <a:prstGeom prst="teardrop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pl-PL" sz="1200" b="1" dirty="0">
                  <a:solidFill>
                    <a:srgbClr val="043060"/>
                  </a:solidFill>
                </a:rPr>
                <a:t>Wzrost cen energii elektrycznej</a:t>
              </a:r>
            </a:p>
          </p:txBody>
        </p:sp>
        <p:sp>
          <p:nvSpPr>
            <p:cNvPr id="9" name="Łza 8">
              <a:extLst>
                <a:ext uri="{FF2B5EF4-FFF2-40B4-BE49-F238E27FC236}">
                  <a16:creationId xmlns:a16="http://schemas.microsoft.com/office/drawing/2014/main" id="{266960A8-8AA3-ED6E-E648-C9B345DA9C61}"/>
                </a:ext>
              </a:extLst>
            </p:cNvPr>
            <p:cNvSpPr/>
            <p:nvPr/>
          </p:nvSpPr>
          <p:spPr>
            <a:xfrm>
              <a:off x="7467602" y="3228976"/>
              <a:ext cx="1714498" cy="1714498"/>
            </a:xfrm>
            <a:prstGeom prst="teardrop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pl-PL" sz="1200" b="1" dirty="0">
                  <a:solidFill>
                    <a:srgbClr val="043060"/>
                  </a:solidFill>
                </a:rPr>
                <a:t>Inflacja</a:t>
              </a:r>
            </a:p>
            <a:p>
              <a:pPr lvl="0" algn="ctr"/>
              <a:r>
                <a:rPr lang="pl-PL" sz="1200" b="1" dirty="0">
                  <a:solidFill>
                    <a:srgbClr val="043060"/>
                  </a:solidFill>
                </a:rPr>
                <a:t>w całej UE</a:t>
              </a:r>
            </a:p>
          </p:txBody>
        </p:sp>
        <p:sp>
          <p:nvSpPr>
            <p:cNvPr id="11" name="Łza 10">
              <a:extLst>
                <a:ext uri="{FF2B5EF4-FFF2-40B4-BE49-F238E27FC236}">
                  <a16:creationId xmlns:a16="http://schemas.microsoft.com/office/drawing/2014/main" id="{35AEAAE4-9601-A155-5401-75A7EA608075}"/>
                </a:ext>
              </a:extLst>
            </p:cNvPr>
            <p:cNvSpPr/>
            <p:nvPr/>
          </p:nvSpPr>
          <p:spPr>
            <a:xfrm>
              <a:off x="9820277" y="2514601"/>
              <a:ext cx="1714498" cy="1714498"/>
            </a:xfrm>
            <a:prstGeom prst="teardrop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pl-PL" sz="1200" b="1" dirty="0">
                  <a:solidFill>
                    <a:srgbClr val="043060"/>
                  </a:solidFill>
                </a:rPr>
                <a:t>Recesja?</a:t>
              </a:r>
            </a:p>
          </p:txBody>
        </p: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3D1E03-1631-8B57-D46C-C94325B1FA70}"/>
              </a:ext>
            </a:extLst>
          </p:cNvPr>
          <p:cNvSpPr txBox="1"/>
          <p:nvPr/>
        </p:nvSpPr>
        <p:spPr>
          <a:xfrm>
            <a:off x="167997" y="6336446"/>
            <a:ext cx="745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Źródło: https://www.theice.com/products/27996665/Dutch-TTF-Natural-Gas-Futures/data?marketId=5493476&amp;span=3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87DC840-ECC4-AB81-1497-54EA0FE0A3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49" y="3872009"/>
            <a:ext cx="8798424" cy="2423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85CB80C-7B2E-2B16-AC8C-FF4D840BC2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74" y="2566132"/>
            <a:ext cx="2945429" cy="2652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3B4284-0CA3-24EA-46C4-C4B1E9B6D94B}"/>
              </a:ext>
            </a:extLst>
          </p:cNvPr>
          <p:cNvSpPr txBox="1"/>
          <p:nvPr/>
        </p:nvSpPr>
        <p:spPr>
          <a:xfrm>
            <a:off x="169548" y="3723703"/>
            <a:ext cx="3154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Notowania cen gazu na TTF [EUR/MWh]</a:t>
            </a:r>
            <a:endParaRPr lang="pl-PL" sz="10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7EB87E9-5D2C-D361-266B-9E51AE63C6E5}"/>
              </a:ext>
            </a:extLst>
          </p:cNvPr>
          <p:cNvSpPr txBox="1"/>
          <p:nvPr/>
        </p:nvSpPr>
        <p:spPr>
          <a:xfrm>
            <a:off x="9232574" y="2367242"/>
            <a:ext cx="27609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Czy inflacja przerodzi się w recesję?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00561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4524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1437E97-1EDB-413D-3327-1446A2960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54" y="1014861"/>
            <a:ext cx="9659256" cy="5433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Ryzyko luki popytowo-podażowej w UE</a:t>
            </a:r>
            <a:endParaRPr lang="pl-PL" sz="2400" b="1" dirty="0">
              <a:solidFill>
                <a:srgbClr val="6AD6F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34519E-F904-21F6-9476-4B6A35DBC229}"/>
              </a:ext>
            </a:extLst>
          </p:cNvPr>
          <p:cNvSpPr/>
          <p:nvPr/>
        </p:nvSpPr>
        <p:spPr>
          <a:xfrm rot="10800000">
            <a:off x="0" y="6761876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38D60AE5-3AC9-3EC3-5E5C-ADC8D73374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25" y="6267316"/>
            <a:ext cx="894185" cy="337718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0D44FCB-1036-49CA-FF73-3841C1618A82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C5D9313-C105-B702-8472-7F40E359172E}"/>
              </a:ext>
            </a:extLst>
          </p:cNvPr>
          <p:cNvGrpSpPr>
            <a:grpSpLocks noChangeAspect="1"/>
          </p:cNvGrpSpPr>
          <p:nvPr/>
        </p:nvGrpSpPr>
        <p:grpSpPr>
          <a:xfrm>
            <a:off x="210560" y="5009546"/>
            <a:ext cx="833593" cy="833593"/>
            <a:chOff x="333154" y="4926419"/>
            <a:chExt cx="1041991" cy="1041991"/>
          </a:xfrm>
        </p:grpSpPr>
        <p:sp>
          <p:nvSpPr>
            <p:cNvPr id="28" name="Łza 27">
              <a:extLst>
                <a:ext uri="{FF2B5EF4-FFF2-40B4-BE49-F238E27FC236}">
                  <a16:creationId xmlns:a16="http://schemas.microsoft.com/office/drawing/2014/main" id="{2B0D146E-BD59-52C3-E503-320320845A28}"/>
                </a:ext>
              </a:extLst>
            </p:cNvPr>
            <p:cNvSpPr/>
            <p:nvPr/>
          </p:nvSpPr>
          <p:spPr>
            <a:xfrm>
              <a:off x="333154" y="4926419"/>
              <a:ext cx="1041991" cy="1041991"/>
            </a:xfrm>
            <a:prstGeom prst="teardrop">
              <a:avLst/>
            </a:prstGeom>
            <a:noFill/>
            <a:ln>
              <a:solidFill>
                <a:srgbClr val="2F5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B64CA820-DB90-AD51-5847-A622FE31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022" y="5080302"/>
              <a:ext cx="671208" cy="671208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95E505C3-A45F-063C-BB05-09621F510288}"/>
              </a:ext>
            </a:extLst>
          </p:cNvPr>
          <p:cNvGrpSpPr>
            <a:grpSpLocks noChangeAspect="1"/>
          </p:cNvGrpSpPr>
          <p:nvPr/>
        </p:nvGrpSpPr>
        <p:grpSpPr>
          <a:xfrm>
            <a:off x="208412" y="2114913"/>
            <a:ext cx="833593" cy="833593"/>
            <a:chOff x="340242" y="1616149"/>
            <a:chExt cx="1041991" cy="1041991"/>
          </a:xfrm>
        </p:grpSpPr>
        <p:sp>
          <p:nvSpPr>
            <p:cNvPr id="25" name="Łza 24">
              <a:extLst>
                <a:ext uri="{FF2B5EF4-FFF2-40B4-BE49-F238E27FC236}">
                  <a16:creationId xmlns:a16="http://schemas.microsoft.com/office/drawing/2014/main" id="{473C2CBA-1F9A-2A1B-0019-98DA7540F873}"/>
                </a:ext>
              </a:extLst>
            </p:cNvPr>
            <p:cNvSpPr/>
            <p:nvPr/>
          </p:nvSpPr>
          <p:spPr>
            <a:xfrm>
              <a:off x="340242" y="1616149"/>
              <a:ext cx="1041991" cy="1041991"/>
            </a:xfrm>
            <a:prstGeom prst="teardrop">
              <a:avLst/>
            </a:prstGeom>
            <a:noFill/>
            <a:ln>
              <a:solidFill>
                <a:srgbClr val="2F5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84481C1A-76D5-D7C1-BFAE-FDF635FF0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86" y="1749356"/>
              <a:ext cx="654691" cy="65469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FDFE5AE-80F7-8057-8669-C911639B4C79}"/>
              </a:ext>
            </a:extLst>
          </p:cNvPr>
          <p:cNvSpPr txBox="1"/>
          <p:nvPr/>
        </p:nvSpPr>
        <p:spPr>
          <a:xfrm>
            <a:off x="9790248" y="2545509"/>
            <a:ext cx="22107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6AD6F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Luka podażowa w 2025 r. może wynieść nawet 59–98 mld m³</a:t>
            </a:r>
            <a:endParaRPr lang="pl-PL" sz="1600" dirty="0"/>
          </a:p>
          <a:p>
            <a:endParaRPr lang="pl-PL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(wartości ujemne) w przypadku </a:t>
            </a:r>
            <a:br>
              <a:rPr lang="pl-P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braku podaży z Rosji, 2014 – 2025 (mld m³ /rok)</a:t>
            </a:r>
            <a:br>
              <a:rPr lang="pl-PL" sz="16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pl-PL" sz="16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9C856-D5F9-46BD-A4CF-7F1427380C8C}"/>
              </a:ext>
            </a:extLst>
          </p:cNvPr>
          <p:cNvSpPr txBox="1"/>
          <p:nvPr/>
        </p:nvSpPr>
        <p:spPr>
          <a:xfrm>
            <a:off x="1188720" y="6004286"/>
            <a:ext cx="61036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b="0" i="0" u="none" strike="noStrike" baseline="0" dirty="0">
                <a:solidFill>
                  <a:schemeClr val="bg1"/>
                </a:solidFill>
                <a:latin typeface="Roboto-Light"/>
              </a:rPr>
              <a:t>Źródło: Opracowanie własne na podstawie danych Eurostatu i ENTSO-G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6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Reakcja UE - </a:t>
            </a:r>
            <a:r>
              <a:rPr lang="pl-P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REPowerUE</a:t>
            </a:r>
            <a:endParaRPr lang="pl-P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Grafika 17" descr="Kursor z wypełnieniem pełnym">
            <a:extLst>
              <a:ext uri="{FF2B5EF4-FFF2-40B4-BE49-F238E27FC236}">
                <a16:creationId xmlns:a16="http://schemas.microsoft.com/office/drawing/2014/main" id="{9778B590-7FB8-6E1F-396A-D8FC23954220}"/>
              </a:ext>
            </a:extLst>
          </p:cNvPr>
          <p:cNvSpPr/>
          <p:nvPr/>
        </p:nvSpPr>
        <p:spPr>
          <a:xfrm flipH="1">
            <a:off x="894271" y="1619905"/>
            <a:ext cx="329645" cy="329865"/>
          </a:xfrm>
          <a:custGeom>
            <a:avLst/>
            <a:gdLst>
              <a:gd name="connsiteX0" fmla="*/ 329646 w 329645"/>
              <a:gd name="connsiteY0" fmla="*/ 277441 h 329865"/>
              <a:gd name="connsiteX1" fmla="*/ 210659 w 329645"/>
              <a:gd name="connsiteY1" fmla="*/ 158512 h 329865"/>
              <a:gd name="connsiteX2" fmla="*/ 315509 w 329645"/>
              <a:gd name="connsiteY2" fmla="*/ 120755 h 329865"/>
              <a:gd name="connsiteX3" fmla="*/ 321907 w 329645"/>
              <a:gd name="connsiteY3" fmla="*/ 107656 h 329865"/>
              <a:gd name="connsiteX4" fmla="*/ 315509 w 329645"/>
              <a:gd name="connsiteY4" fmla="*/ 101257 h 329865"/>
              <a:gd name="connsiteX5" fmla="*/ 13387 w 329645"/>
              <a:gd name="connsiteY5" fmla="*/ 530 h 329865"/>
              <a:gd name="connsiteX6" fmla="*/ 10030 w 329645"/>
              <a:gd name="connsiteY6" fmla="*/ 0 h 329865"/>
              <a:gd name="connsiteX7" fmla="*/ 10030 w 329645"/>
              <a:gd name="connsiteY7" fmla="*/ 0 h 329865"/>
              <a:gd name="connsiteX8" fmla="*/ 2 w 329645"/>
              <a:gd name="connsiteY8" fmla="*/ 10467 h 329865"/>
              <a:gd name="connsiteX9" fmla="*/ 546 w 329645"/>
              <a:gd name="connsiteY9" fmla="*/ 13548 h 329865"/>
              <a:gd name="connsiteX10" fmla="*/ 101037 w 329645"/>
              <a:gd name="connsiteY10" fmla="*/ 315964 h 329865"/>
              <a:gd name="connsiteX11" fmla="*/ 114191 w 329645"/>
              <a:gd name="connsiteY11" fmla="*/ 322249 h 329865"/>
              <a:gd name="connsiteX12" fmla="*/ 120476 w 329645"/>
              <a:gd name="connsiteY12" fmla="*/ 315964 h 329865"/>
              <a:gd name="connsiteX13" fmla="*/ 158293 w 329645"/>
              <a:gd name="connsiteY13" fmla="*/ 210996 h 329865"/>
              <a:gd name="connsiteX14" fmla="*/ 277162 w 329645"/>
              <a:gd name="connsiteY14" fmla="*/ 329866 h 3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45" h="329865">
                <a:moveTo>
                  <a:pt x="329646" y="277441"/>
                </a:moveTo>
                <a:lnTo>
                  <a:pt x="210659" y="158512"/>
                </a:lnTo>
                <a:lnTo>
                  <a:pt x="315509" y="120755"/>
                </a:lnTo>
                <a:cubicBezTo>
                  <a:pt x="320893" y="118904"/>
                  <a:pt x="323758" y="113040"/>
                  <a:pt x="321907" y="107656"/>
                </a:cubicBezTo>
                <a:cubicBezTo>
                  <a:pt x="320875" y="104651"/>
                  <a:pt x="318514" y="102290"/>
                  <a:pt x="315509" y="101257"/>
                </a:cubicBezTo>
                <a:lnTo>
                  <a:pt x="13387" y="530"/>
                </a:lnTo>
                <a:cubicBezTo>
                  <a:pt x="12304" y="173"/>
                  <a:pt x="11170" y="-6"/>
                  <a:pt x="10030" y="0"/>
                </a:cubicBezTo>
                <a:lnTo>
                  <a:pt x="10030" y="0"/>
                </a:lnTo>
                <a:cubicBezTo>
                  <a:pt x="4370" y="121"/>
                  <a:pt x="-119" y="4807"/>
                  <a:pt x="2" y="10467"/>
                </a:cubicBezTo>
                <a:cubicBezTo>
                  <a:pt x="25" y="11516"/>
                  <a:pt x="208" y="12555"/>
                  <a:pt x="546" y="13548"/>
                </a:cubicBezTo>
                <a:lnTo>
                  <a:pt x="101037" y="315964"/>
                </a:lnTo>
                <a:cubicBezTo>
                  <a:pt x="102934" y="321332"/>
                  <a:pt x="108823" y="324146"/>
                  <a:pt x="114191" y="322249"/>
                </a:cubicBezTo>
                <a:cubicBezTo>
                  <a:pt x="117128" y="321211"/>
                  <a:pt x="119438" y="318901"/>
                  <a:pt x="120476" y="315964"/>
                </a:cubicBezTo>
                <a:lnTo>
                  <a:pt x="158293" y="210996"/>
                </a:lnTo>
                <a:lnTo>
                  <a:pt x="277162" y="32986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5" name="Grafika 18" descr="Kursor z wypełnieniem pełnym">
            <a:extLst>
              <a:ext uri="{FF2B5EF4-FFF2-40B4-BE49-F238E27FC236}">
                <a16:creationId xmlns:a16="http://schemas.microsoft.com/office/drawing/2014/main" id="{A00ACF09-E658-9DDF-BBDA-6D424E6BF354}"/>
              </a:ext>
            </a:extLst>
          </p:cNvPr>
          <p:cNvSpPr/>
          <p:nvPr/>
        </p:nvSpPr>
        <p:spPr>
          <a:xfrm flipH="1">
            <a:off x="894271" y="2337789"/>
            <a:ext cx="329645" cy="329865"/>
          </a:xfrm>
          <a:custGeom>
            <a:avLst/>
            <a:gdLst>
              <a:gd name="connsiteX0" fmla="*/ 329646 w 329645"/>
              <a:gd name="connsiteY0" fmla="*/ 277441 h 329865"/>
              <a:gd name="connsiteX1" fmla="*/ 210659 w 329645"/>
              <a:gd name="connsiteY1" fmla="*/ 158512 h 329865"/>
              <a:gd name="connsiteX2" fmla="*/ 315509 w 329645"/>
              <a:gd name="connsiteY2" fmla="*/ 120755 h 329865"/>
              <a:gd name="connsiteX3" fmla="*/ 321907 w 329645"/>
              <a:gd name="connsiteY3" fmla="*/ 107656 h 329865"/>
              <a:gd name="connsiteX4" fmla="*/ 315509 w 329645"/>
              <a:gd name="connsiteY4" fmla="*/ 101257 h 329865"/>
              <a:gd name="connsiteX5" fmla="*/ 13387 w 329645"/>
              <a:gd name="connsiteY5" fmla="*/ 530 h 329865"/>
              <a:gd name="connsiteX6" fmla="*/ 10030 w 329645"/>
              <a:gd name="connsiteY6" fmla="*/ 0 h 329865"/>
              <a:gd name="connsiteX7" fmla="*/ 10030 w 329645"/>
              <a:gd name="connsiteY7" fmla="*/ 0 h 329865"/>
              <a:gd name="connsiteX8" fmla="*/ 2 w 329645"/>
              <a:gd name="connsiteY8" fmla="*/ 10467 h 329865"/>
              <a:gd name="connsiteX9" fmla="*/ 546 w 329645"/>
              <a:gd name="connsiteY9" fmla="*/ 13548 h 329865"/>
              <a:gd name="connsiteX10" fmla="*/ 101037 w 329645"/>
              <a:gd name="connsiteY10" fmla="*/ 315964 h 329865"/>
              <a:gd name="connsiteX11" fmla="*/ 114191 w 329645"/>
              <a:gd name="connsiteY11" fmla="*/ 322249 h 329865"/>
              <a:gd name="connsiteX12" fmla="*/ 120476 w 329645"/>
              <a:gd name="connsiteY12" fmla="*/ 315964 h 329865"/>
              <a:gd name="connsiteX13" fmla="*/ 158293 w 329645"/>
              <a:gd name="connsiteY13" fmla="*/ 210996 h 329865"/>
              <a:gd name="connsiteX14" fmla="*/ 277162 w 329645"/>
              <a:gd name="connsiteY14" fmla="*/ 329866 h 3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45" h="329865">
                <a:moveTo>
                  <a:pt x="329646" y="277441"/>
                </a:moveTo>
                <a:lnTo>
                  <a:pt x="210659" y="158512"/>
                </a:lnTo>
                <a:lnTo>
                  <a:pt x="315509" y="120755"/>
                </a:lnTo>
                <a:cubicBezTo>
                  <a:pt x="320893" y="118904"/>
                  <a:pt x="323758" y="113040"/>
                  <a:pt x="321907" y="107656"/>
                </a:cubicBezTo>
                <a:cubicBezTo>
                  <a:pt x="320875" y="104651"/>
                  <a:pt x="318514" y="102290"/>
                  <a:pt x="315509" y="101257"/>
                </a:cubicBezTo>
                <a:lnTo>
                  <a:pt x="13387" y="530"/>
                </a:lnTo>
                <a:cubicBezTo>
                  <a:pt x="12304" y="173"/>
                  <a:pt x="11170" y="-6"/>
                  <a:pt x="10030" y="0"/>
                </a:cubicBezTo>
                <a:lnTo>
                  <a:pt x="10030" y="0"/>
                </a:lnTo>
                <a:cubicBezTo>
                  <a:pt x="4370" y="121"/>
                  <a:pt x="-119" y="4807"/>
                  <a:pt x="2" y="10467"/>
                </a:cubicBezTo>
                <a:cubicBezTo>
                  <a:pt x="25" y="11516"/>
                  <a:pt x="208" y="12555"/>
                  <a:pt x="546" y="13548"/>
                </a:cubicBezTo>
                <a:lnTo>
                  <a:pt x="101037" y="315964"/>
                </a:lnTo>
                <a:cubicBezTo>
                  <a:pt x="102934" y="321332"/>
                  <a:pt x="108823" y="324146"/>
                  <a:pt x="114191" y="322249"/>
                </a:cubicBezTo>
                <a:cubicBezTo>
                  <a:pt x="117128" y="321211"/>
                  <a:pt x="119438" y="318901"/>
                  <a:pt x="120476" y="315964"/>
                </a:cubicBezTo>
                <a:lnTo>
                  <a:pt x="158293" y="210996"/>
                </a:lnTo>
                <a:lnTo>
                  <a:pt x="277162" y="32986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6" name="Grafika 19" descr="Kursor z wypełnieniem pełnym">
            <a:extLst>
              <a:ext uri="{FF2B5EF4-FFF2-40B4-BE49-F238E27FC236}">
                <a16:creationId xmlns:a16="http://schemas.microsoft.com/office/drawing/2014/main" id="{6901CEF5-ACFC-74D3-C88B-D80A6FFDF4A0}"/>
              </a:ext>
            </a:extLst>
          </p:cNvPr>
          <p:cNvSpPr/>
          <p:nvPr/>
        </p:nvSpPr>
        <p:spPr>
          <a:xfrm flipH="1">
            <a:off x="894271" y="3332398"/>
            <a:ext cx="329645" cy="329865"/>
          </a:xfrm>
          <a:custGeom>
            <a:avLst/>
            <a:gdLst>
              <a:gd name="connsiteX0" fmla="*/ 329646 w 329645"/>
              <a:gd name="connsiteY0" fmla="*/ 277441 h 329865"/>
              <a:gd name="connsiteX1" fmla="*/ 210659 w 329645"/>
              <a:gd name="connsiteY1" fmla="*/ 158512 h 329865"/>
              <a:gd name="connsiteX2" fmla="*/ 315509 w 329645"/>
              <a:gd name="connsiteY2" fmla="*/ 120755 h 329865"/>
              <a:gd name="connsiteX3" fmla="*/ 321907 w 329645"/>
              <a:gd name="connsiteY3" fmla="*/ 107656 h 329865"/>
              <a:gd name="connsiteX4" fmla="*/ 315509 w 329645"/>
              <a:gd name="connsiteY4" fmla="*/ 101257 h 329865"/>
              <a:gd name="connsiteX5" fmla="*/ 13387 w 329645"/>
              <a:gd name="connsiteY5" fmla="*/ 530 h 329865"/>
              <a:gd name="connsiteX6" fmla="*/ 10030 w 329645"/>
              <a:gd name="connsiteY6" fmla="*/ 0 h 329865"/>
              <a:gd name="connsiteX7" fmla="*/ 10030 w 329645"/>
              <a:gd name="connsiteY7" fmla="*/ 0 h 329865"/>
              <a:gd name="connsiteX8" fmla="*/ 2 w 329645"/>
              <a:gd name="connsiteY8" fmla="*/ 10467 h 329865"/>
              <a:gd name="connsiteX9" fmla="*/ 546 w 329645"/>
              <a:gd name="connsiteY9" fmla="*/ 13548 h 329865"/>
              <a:gd name="connsiteX10" fmla="*/ 101037 w 329645"/>
              <a:gd name="connsiteY10" fmla="*/ 315964 h 329865"/>
              <a:gd name="connsiteX11" fmla="*/ 114191 w 329645"/>
              <a:gd name="connsiteY11" fmla="*/ 322249 h 329865"/>
              <a:gd name="connsiteX12" fmla="*/ 120476 w 329645"/>
              <a:gd name="connsiteY12" fmla="*/ 315964 h 329865"/>
              <a:gd name="connsiteX13" fmla="*/ 158293 w 329645"/>
              <a:gd name="connsiteY13" fmla="*/ 210996 h 329865"/>
              <a:gd name="connsiteX14" fmla="*/ 277162 w 329645"/>
              <a:gd name="connsiteY14" fmla="*/ 329866 h 3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45" h="329865">
                <a:moveTo>
                  <a:pt x="329646" y="277441"/>
                </a:moveTo>
                <a:lnTo>
                  <a:pt x="210659" y="158512"/>
                </a:lnTo>
                <a:lnTo>
                  <a:pt x="315509" y="120755"/>
                </a:lnTo>
                <a:cubicBezTo>
                  <a:pt x="320893" y="118904"/>
                  <a:pt x="323758" y="113040"/>
                  <a:pt x="321907" y="107656"/>
                </a:cubicBezTo>
                <a:cubicBezTo>
                  <a:pt x="320875" y="104651"/>
                  <a:pt x="318514" y="102290"/>
                  <a:pt x="315509" y="101257"/>
                </a:cubicBezTo>
                <a:lnTo>
                  <a:pt x="13387" y="530"/>
                </a:lnTo>
                <a:cubicBezTo>
                  <a:pt x="12304" y="173"/>
                  <a:pt x="11170" y="-6"/>
                  <a:pt x="10030" y="0"/>
                </a:cubicBezTo>
                <a:lnTo>
                  <a:pt x="10030" y="0"/>
                </a:lnTo>
                <a:cubicBezTo>
                  <a:pt x="4370" y="121"/>
                  <a:pt x="-119" y="4807"/>
                  <a:pt x="2" y="10467"/>
                </a:cubicBezTo>
                <a:cubicBezTo>
                  <a:pt x="25" y="11516"/>
                  <a:pt x="208" y="12555"/>
                  <a:pt x="546" y="13548"/>
                </a:cubicBezTo>
                <a:lnTo>
                  <a:pt x="101037" y="315964"/>
                </a:lnTo>
                <a:cubicBezTo>
                  <a:pt x="102934" y="321332"/>
                  <a:pt x="108823" y="324146"/>
                  <a:pt x="114191" y="322249"/>
                </a:cubicBezTo>
                <a:cubicBezTo>
                  <a:pt x="117128" y="321211"/>
                  <a:pt x="119438" y="318901"/>
                  <a:pt x="120476" y="315964"/>
                </a:cubicBezTo>
                <a:lnTo>
                  <a:pt x="158293" y="210996"/>
                </a:lnTo>
                <a:lnTo>
                  <a:pt x="277162" y="32986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7" name="Grafika 20" descr="Kursor z wypełnieniem pełnym">
            <a:extLst>
              <a:ext uri="{FF2B5EF4-FFF2-40B4-BE49-F238E27FC236}">
                <a16:creationId xmlns:a16="http://schemas.microsoft.com/office/drawing/2014/main" id="{2E0D98DA-7810-CFD1-244C-B1386F3C9090}"/>
              </a:ext>
            </a:extLst>
          </p:cNvPr>
          <p:cNvSpPr/>
          <p:nvPr/>
        </p:nvSpPr>
        <p:spPr>
          <a:xfrm flipH="1">
            <a:off x="894271" y="4375134"/>
            <a:ext cx="329645" cy="329865"/>
          </a:xfrm>
          <a:custGeom>
            <a:avLst/>
            <a:gdLst>
              <a:gd name="connsiteX0" fmla="*/ 329646 w 329645"/>
              <a:gd name="connsiteY0" fmla="*/ 277441 h 329865"/>
              <a:gd name="connsiteX1" fmla="*/ 210659 w 329645"/>
              <a:gd name="connsiteY1" fmla="*/ 158512 h 329865"/>
              <a:gd name="connsiteX2" fmla="*/ 315509 w 329645"/>
              <a:gd name="connsiteY2" fmla="*/ 120755 h 329865"/>
              <a:gd name="connsiteX3" fmla="*/ 321907 w 329645"/>
              <a:gd name="connsiteY3" fmla="*/ 107656 h 329865"/>
              <a:gd name="connsiteX4" fmla="*/ 315509 w 329645"/>
              <a:gd name="connsiteY4" fmla="*/ 101257 h 329865"/>
              <a:gd name="connsiteX5" fmla="*/ 13387 w 329645"/>
              <a:gd name="connsiteY5" fmla="*/ 530 h 329865"/>
              <a:gd name="connsiteX6" fmla="*/ 10030 w 329645"/>
              <a:gd name="connsiteY6" fmla="*/ 0 h 329865"/>
              <a:gd name="connsiteX7" fmla="*/ 10030 w 329645"/>
              <a:gd name="connsiteY7" fmla="*/ 0 h 329865"/>
              <a:gd name="connsiteX8" fmla="*/ 2 w 329645"/>
              <a:gd name="connsiteY8" fmla="*/ 10467 h 329865"/>
              <a:gd name="connsiteX9" fmla="*/ 546 w 329645"/>
              <a:gd name="connsiteY9" fmla="*/ 13548 h 329865"/>
              <a:gd name="connsiteX10" fmla="*/ 101037 w 329645"/>
              <a:gd name="connsiteY10" fmla="*/ 315964 h 329865"/>
              <a:gd name="connsiteX11" fmla="*/ 114191 w 329645"/>
              <a:gd name="connsiteY11" fmla="*/ 322249 h 329865"/>
              <a:gd name="connsiteX12" fmla="*/ 120476 w 329645"/>
              <a:gd name="connsiteY12" fmla="*/ 315964 h 329865"/>
              <a:gd name="connsiteX13" fmla="*/ 158293 w 329645"/>
              <a:gd name="connsiteY13" fmla="*/ 210996 h 329865"/>
              <a:gd name="connsiteX14" fmla="*/ 277162 w 329645"/>
              <a:gd name="connsiteY14" fmla="*/ 329866 h 3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45" h="329865">
                <a:moveTo>
                  <a:pt x="329646" y="277441"/>
                </a:moveTo>
                <a:lnTo>
                  <a:pt x="210659" y="158512"/>
                </a:lnTo>
                <a:lnTo>
                  <a:pt x="315509" y="120755"/>
                </a:lnTo>
                <a:cubicBezTo>
                  <a:pt x="320893" y="118904"/>
                  <a:pt x="323758" y="113040"/>
                  <a:pt x="321907" y="107656"/>
                </a:cubicBezTo>
                <a:cubicBezTo>
                  <a:pt x="320875" y="104651"/>
                  <a:pt x="318514" y="102290"/>
                  <a:pt x="315509" y="101257"/>
                </a:cubicBezTo>
                <a:lnTo>
                  <a:pt x="13387" y="530"/>
                </a:lnTo>
                <a:cubicBezTo>
                  <a:pt x="12304" y="173"/>
                  <a:pt x="11170" y="-6"/>
                  <a:pt x="10030" y="0"/>
                </a:cubicBezTo>
                <a:lnTo>
                  <a:pt x="10030" y="0"/>
                </a:lnTo>
                <a:cubicBezTo>
                  <a:pt x="4370" y="121"/>
                  <a:pt x="-119" y="4807"/>
                  <a:pt x="2" y="10467"/>
                </a:cubicBezTo>
                <a:cubicBezTo>
                  <a:pt x="25" y="11516"/>
                  <a:pt x="208" y="12555"/>
                  <a:pt x="546" y="13548"/>
                </a:cubicBezTo>
                <a:lnTo>
                  <a:pt x="101037" y="315964"/>
                </a:lnTo>
                <a:cubicBezTo>
                  <a:pt x="102934" y="321332"/>
                  <a:pt x="108823" y="324146"/>
                  <a:pt x="114191" y="322249"/>
                </a:cubicBezTo>
                <a:cubicBezTo>
                  <a:pt x="117128" y="321211"/>
                  <a:pt x="119438" y="318901"/>
                  <a:pt x="120476" y="315964"/>
                </a:cubicBezTo>
                <a:lnTo>
                  <a:pt x="158293" y="210996"/>
                </a:lnTo>
                <a:lnTo>
                  <a:pt x="277162" y="32986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8" name="Grafika 21" descr="Kursor z wypełnieniem pełnym">
            <a:extLst>
              <a:ext uri="{FF2B5EF4-FFF2-40B4-BE49-F238E27FC236}">
                <a16:creationId xmlns:a16="http://schemas.microsoft.com/office/drawing/2014/main" id="{0BF88844-04D7-B923-94BC-37BCFA74738C}"/>
              </a:ext>
            </a:extLst>
          </p:cNvPr>
          <p:cNvSpPr/>
          <p:nvPr/>
        </p:nvSpPr>
        <p:spPr>
          <a:xfrm flipH="1">
            <a:off x="894270" y="5393806"/>
            <a:ext cx="329645" cy="329865"/>
          </a:xfrm>
          <a:custGeom>
            <a:avLst/>
            <a:gdLst>
              <a:gd name="connsiteX0" fmla="*/ 329646 w 329645"/>
              <a:gd name="connsiteY0" fmla="*/ 277441 h 329865"/>
              <a:gd name="connsiteX1" fmla="*/ 210659 w 329645"/>
              <a:gd name="connsiteY1" fmla="*/ 158512 h 329865"/>
              <a:gd name="connsiteX2" fmla="*/ 315509 w 329645"/>
              <a:gd name="connsiteY2" fmla="*/ 120755 h 329865"/>
              <a:gd name="connsiteX3" fmla="*/ 321907 w 329645"/>
              <a:gd name="connsiteY3" fmla="*/ 107656 h 329865"/>
              <a:gd name="connsiteX4" fmla="*/ 315509 w 329645"/>
              <a:gd name="connsiteY4" fmla="*/ 101257 h 329865"/>
              <a:gd name="connsiteX5" fmla="*/ 13387 w 329645"/>
              <a:gd name="connsiteY5" fmla="*/ 530 h 329865"/>
              <a:gd name="connsiteX6" fmla="*/ 10030 w 329645"/>
              <a:gd name="connsiteY6" fmla="*/ 0 h 329865"/>
              <a:gd name="connsiteX7" fmla="*/ 10030 w 329645"/>
              <a:gd name="connsiteY7" fmla="*/ 0 h 329865"/>
              <a:gd name="connsiteX8" fmla="*/ 2 w 329645"/>
              <a:gd name="connsiteY8" fmla="*/ 10467 h 329865"/>
              <a:gd name="connsiteX9" fmla="*/ 546 w 329645"/>
              <a:gd name="connsiteY9" fmla="*/ 13548 h 329865"/>
              <a:gd name="connsiteX10" fmla="*/ 101037 w 329645"/>
              <a:gd name="connsiteY10" fmla="*/ 315964 h 329865"/>
              <a:gd name="connsiteX11" fmla="*/ 114191 w 329645"/>
              <a:gd name="connsiteY11" fmla="*/ 322249 h 329865"/>
              <a:gd name="connsiteX12" fmla="*/ 120476 w 329645"/>
              <a:gd name="connsiteY12" fmla="*/ 315964 h 329865"/>
              <a:gd name="connsiteX13" fmla="*/ 158293 w 329645"/>
              <a:gd name="connsiteY13" fmla="*/ 210996 h 329865"/>
              <a:gd name="connsiteX14" fmla="*/ 277162 w 329645"/>
              <a:gd name="connsiteY14" fmla="*/ 329866 h 32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45" h="329865">
                <a:moveTo>
                  <a:pt x="329646" y="277441"/>
                </a:moveTo>
                <a:lnTo>
                  <a:pt x="210659" y="158512"/>
                </a:lnTo>
                <a:lnTo>
                  <a:pt x="315509" y="120755"/>
                </a:lnTo>
                <a:cubicBezTo>
                  <a:pt x="320893" y="118904"/>
                  <a:pt x="323758" y="113040"/>
                  <a:pt x="321907" y="107656"/>
                </a:cubicBezTo>
                <a:cubicBezTo>
                  <a:pt x="320875" y="104651"/>
                  <a:pt x="318514" y="102290"/>
                  <a:pt x="315509" y="101257"/>
                </a:cubicBezTo>
                <a:lnTo>
                  <a:pt x="13387" y="530"/>
                </a:lnTo>
                <a:cubicBezTo>
                  <a:pt x="12304" y="173"/>
                  <a:pt x="11170" y="-6"/>
                  <a:pt x="10030" y="0"/>
                </a:cubicBezTo>
                <a:lnTo>
                  <a:pt x="10030" y="0"/>
                </a:lnTo>
                <a:cubicBezTo>
                  <a:pt x="4370" y="121"/>
                  <a:pt x="-119" y="4807"/>
                  <a:pt x="2" y="10467"/>
                </a:cubicBezTo>
                <a:cubicBezTo>
                  <a:pt x="25" y="11516"/>
                  <a:pt x="208" y="12555"/>
                  <a:pt x="546" y="13548"/>
                </a:cubicBezTo>
                <a:lnTo>
                  <a:pt x="101037" y="315964"/>
                </a:lnTo>
                <a:cubicBezTo>
                  <a:pt x="102934" y="321332"/>
                  <a:pt x="108823" y="324146"/>
                  <a:pt x="114191" y="322249"/>
                </a:cubicBezTo>
                <a:cubicBezTo>
                  <a:pt x="117128" y="321211"/>
                  <a:pt x="119438" y="318901"/>
                  <a:pt x="120476" y="315964"/>
                </a:cubicBezTo>
                <a:lnTo>
                  <a:pt x="158293" y="210996"/>
                </a:lnTo>
                <a:lnTo>
                  <a:pt x="277162" y="329866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58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6656C1A-4F23-C794-B969-5478EFE4C649}"/>
              </a:ext>
            </a:extLst>
          </p:cNvPr>
          <p:cNvSpPr/>
          <p:nvPr/>
        </p:nvSpPr>
        <p:spPr>
          <a:xfrm>
            <a:off x="649705" y="5123504"/>
            <a:ext cx="10932695" cy="818147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D53E24-23A0-0EE3-D118-289A0CBC13F8}"/>
              </a:ext>
            </a:extLst>
          </p:cNvPr>
          <p:cNvSpPr txBox="1"/>
          <p:nvPr/>
        </p:nvSpPr>
        <p:spPr>
          <a:xfrm>
            <a:off x="1568739" y="1479399"/>
            <a:ext cx="926407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Ocena sytuacji i reakcja UE została wyrażona w </a:t>
            </a:r>
            <a:r>
              <a:rPr lang="pl-PL" sz="22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REPowerUE</a:t>
            </a:r>
            <a:r>
              <a:rPr lang="pl-PL" sz="2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pl-PL" sz="2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pl-PL" sz="2200" dirty="0">
                <a:solidFill>
                  <a:schemeClr val="bg1"/>
                </a:solidFill>
                <a:latin typeface="+mj-lt"/>
              </a:rPr>
              <a:t>Oszczędność energii,</a:t>
            </a:r>
          </a:p>
          <a:p>
            <a:endParaRPr lang="pl-PL" sz="2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pl-PL" sz="2200" dirty="0">
                <a:solidFill>
                  <a:schemeClr val="bg1"/>
                </a:solidFill>
                <a:latin typeface="+mj-lt"/>
              </a:rPr>
              <a:t>D</a:t>
            </a:r>
            <a:r>
              <a:rPr lang="pl-PL" sz="2200" b="0" i="0" u="none" strike="noStrike" dirty="0">
                <a:solidFill>
                  <a:schemeClr val="bg1"/>
                </a:solidFill>
                <a:effectLst/>
                <a:latin typeface="+mj-lt"/>
              </a:rPr>
              <a:t>ywersyfikacja kierunków dostaw surowców </a:t>
            </a:r>
            <a:r>
              <a:rPr lang="pl-PL" sz="2200" b="0" i="0" u="none" strike="noStrike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- w</a:t>
            </a:r>
            <a:r>
              <a:rPr lang="pl-PL" sz="2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krótkim horyzoncie czasowym zmiana struktury importu (wzrost dostaw LNG) już przynosi pozytywne efekty.</a:t>
            </a:r>
          </a:p>
          <a:p>
            <a:endParaRPr lang="pl-PL" sz="2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pl-PL" sz="2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Przyspieszenie transformacji w kierunku czystej energii -w średniej perspektywie czasowej wzmocnieniu bezpieczeństwa służyć powinno rozwiniecie rodzimej produkcji gazów odnawialnych. </a:t>
            </a:r>
          </a:p>
          <a:p>
            <a:endParaRPr lang="pl-PL" sz="2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pl-PL" sz="2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Proces dekarbonizacji powinien służyć także celom związanym z umacnianiem </a:t>
            </a:r>
          </a:p>
          <a:p>
            <a:r>
              <a:rPr lang="pl-PL" sz="2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odporności (bezpieczeństwa) energetycznej UE. 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117B3448-D0CD-A79D-70DC-4DD5F92C15B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73569D4-AAEC-6C0D-A318-07181E94A869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A2C9464B-378F-7A3E-C9DA-FBC8DFEF1119}"/>
              </a:ext>
            </a:extLst>
          </p:cNvPr>
          <p:cNvCxnSpPr>
            <a:cxnSpLocks/>
          </p:cNvCxnSpPr>
          <p:nvPr/>
        </p:nvCxnSpPr>
        <p:spPr>
          <a:xfrm>
            <a:off x="1395984" y="5049165"/>
            <a:ext cx="944108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33AD4DEF-D601-184B-C4CB-829B216C10C5}"/>
              </a:ext>
            </a:extLst>
          </p:cNvPr>
          <p:cNvCxnSpPr>
            <a:cxnSpLocks/>
          </p:cNvCxnSpPr>
          <p:nvPr/>
        </p:nvCxnSpPr>
        <p:spPr>
          <a:xfrm>
            <a:off x="1395984" y="3727101"/>
            <a:ext cx="944108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A11F3125-FCBC-588D-03F3-02A51A19A4D3}"/>
              </a:ext>
            </a:extLst>
          </p:cNvPr>
          <p:cNvCxnSpPr>
            <a:cxnSpLocks/>
          </p:cNvCxnSpPr>
          <p:nvPr/>
        </p:nvCxnSpPr>
        <p:spPr>
          <a:xfrm>
            <a:off x="1395984" y="2692340"/>
            <a:ext cx="944108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5C75EF01-2B62-A09B-2422-F18B26C8EF02}"/>
              </a:ext>
            </a:extLst>
          </p:cNvPr>
          <p:cNvCxnSpPr>
            <a:cxnSpLocks/>
          </p:cNvCxnSpPr>
          <p:nvPr/>
        </p:nvCxnSpPr>
        <p:spPr>
          <a:xfrm>
            <a:off x="1395984" y="2033469"/>
            <a:ext cx="944108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8D04F6C-FC7C-B097-0C33-7DF40BC78D88}"/>
              </a:ext>
            </a:extLst>
          </p:cNvPr>
          <p:cNvCxnSpPr>
            <a:cxnSpLocks/>
          </p:cNvCxnSpPr>
          <p:nvPr/>
        </p:nvCxnSpPr>
        <p:spPr>
          <a:xfrm>
            <a:off x="1395984" y="6004011"/>
            <a:ext cx="944108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519CFA36-72D2-2F4F-2A85-D7EB0B059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Krótkoterminowe efekty działań zaradczych – znaczne obniżenie konsumpcji gazu</a:t>
            </a:r>
            <a:endParaRPr lang="pl-PL" sz="2000" b="1" dirty="0">
              <a:solidFill>
                <a:srgbClr val="6AD6F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34519E-F904-21F6-9476-4B6A35DBC22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65C5C8E6-3725-A54F-F149-74D4DB47F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BE0A3EC-068D-843C-3817-B293879FF30A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FCD41F3-DBE7-D12E-676E-066155CAE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80" y="1662545"/>
            <a:ext cx="7458979" cy="467641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B18DB63-0C97-9F36-79E2-E61FA0CCBB50}"/>
              </a:ext>
            </a:extLst>
          </p:cNvPr>
          <p:cNvSpPr txBox="1"/>
          <p:nvPr/>
        </p:nvSpPr>
        <p:spPr>
          <a:xfrm>
            <a:off x="2358189" y="1299412"/>
            <a:ext cx="627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Zmniejszenie zużycia gazu ziemnego ( sierpień – listopad 2022 r.)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E830DDB-3F3F-8E9F-0E23-096F83569D59}"/>
              </a:ext>
            </a:extLst>
          </p:cNvPr>
          <p:cNvSpPr txBox="1"/>
          <p:nvPr/>
        </p:nvSpPr>
        <p:spPr>
          <a:xfrm>
            <a:off x="2266750" y="6312295"/>
            <a:ext cx="61036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b="0" i="0" u="none" strike="noStrike" baseline="0" dirty="0">
                <a:solidFill>
                  <a:schemeClr val="bg1"/>
                </a:solidFill>
                <a:latin typeface="Roboto-Light"/>
              </a:rPr>
              <a:t>Źródło: Eurostat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4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Potencjał odbiorczy LNG w EU</a:t>
            </a:r>
            <a:endParaRPr lang="pl-PL" sz="2800" b="1" dirty="0">
              <a:solidFill>
                <a:srgbClr val="6AD6F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34519E-F904-21F6-9476-4B6A35DBC22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65C5C8E6-3725-A54F-F149-74D4DB47F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BE0A3EC-068D-843C-3817-B293879FF30A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57C320F-D649-5D55-04AE-4E5CD9D4D8B3}"/>
              </a:ext>
            </a:extLst>
          </p:cNvPr>
          <p:cNvSpPr txBox="1"/>
          <p:nvPr/>
        </p:nvSpPr>
        <p:spPr>
          <a:xfrm>
            <a:off x="7767628" y="1399098"/>
            <a:ext cx="41794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lang="pl-P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dolności odbiorcze terminali LNG w UE na styczeń 2023 r. zwiększyły się do ok. 180 mld m</a:t>
            </a:r>
            <a:r>
              <a:rPr lang="pl-PL" sz="1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Raport bazuje na danych z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</a:t>
            </a:r>
            <a:r>
              <a:rPr lang="pl-P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okresie grudzień 2022 - styczeń 2023 przybyło 3 terminale FSRU 3 (2 w Niemczech i 1 w Finlandii).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pl-P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aka jest dynamika zmian</a:t>
            </a:r>
            <a:r>
              <a:rPr lang="pl-P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EBDC94A-EACC-3C1F-294C-55F02E7DE7ED}"/>
              </a:ext>
            </a:extLst>
          </p:cNvPr>
          <p:cNvSpPr txBox="1"/>
          <p:nvPr/>
        </p:nvSpPr>
        <p:spPr>
          <a:xfrm>
            <a:off x="5211076" y="4043113"/>
            <a:ext cx="179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Zdolności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odbiorcze 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ok. 180 mld m</a:t>
            </a:r>
            <a:r>
              <a:rPr lang="pl-PL" sz="1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7D723A82-D7C7-4BA1-B6B8-D34F8CEF2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730" y="5092790"/>
            <a:ext cx="1196839" cy="1090453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9D769F1A-1E9B-53C1-4DC6-374E60FD7292}"/>
              </a:ext>
            </a:extLst>
          </p:cNvPr>
          <p:cNvGrpSpPr/>
          <p:nvPr/>
        </p:nvGrpSpPr>
        <p:grpSpPr>
          <a:xfrm>
            <a:off x="403123" y="1450407"/>
            <a:ext cx="7043621" cy="4748262"/>
            <a:chOff x="403123" y="1450407"/>
            <a:chExt cx="7043621" cy="4748262"/>
          </a:xfrm>
        </p:grpSpPr>
        <p:pic>
          <p:nvPicPr>
            <p:cNvPr id="17" name="Obraz 16" descr="Obraz zawierający mapa&#10;&#10;Opis wygenerowany automatycznie">
              <a:extLst>
                <a:ext uri="{FF2B5EF4-FFF2-40B4-BE49-F238E27FC236}">
                  <a16:creationId xmlns:a16="http://schemas.microsoft.com/office/drawing/2014/main" id="{DC9CAB40-9EBE-3EE3-8BB8-D0EEF9D80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8"/>
            <a:stretch/>
          </p:blipFill>
          <p:spPr>
            <a:xfrm>
              <a:off x="403123" y="1450407"/>
              <a:ext cx="7043621" cy="4748262"/>
            </a:xfrm>
            <a:prstGeom prst="rect">
              <a:avLst/>
            </a:prstGeom>
          </p:spPr>
        </p:pic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D92A4E8E-D188-6646-17E9-5E890F0CEF69}"/>
                </a:ext>
              </a:extLst>
            </p:cNvPr>
            <p:cNvSpPr/>
            <p:nvPr/>
          </p:nvSpPr>
          <p:spPr>
            <a:xfrm>
              <a:off x="5189019" y="1722922"/>
              <a:ext cx="1799924" cy="17999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809BAA36-5971-B544-1397-7947EA70EA8D}"/>
                </a:ext>
              </a:extLst>
            </p:cNvPr>
            <p:cNvSpPr txBox="1"/>
            <p:nvPr/>
          </p:nvSpPr>
          <p:spPr>
            <a:xfrm>
              <a:off x="5212681" y="2052288"/>
              <a:ext cx="176663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200" dirty="0">
                  <a:solidFill>
                    <a:schemeClr val="bg1"/>
                  </a:solidFill>
                </a:rPr>
                <a:t>Liczba </a:t>
              </a:r>
            </a:p>
            <a:p>
              <a:pPr algn="ctr"/>
              <a:r>
                <a:rPr lang="pl-PL" sz="2200" dirty="0">
                  <a:solidFill>
                    <a:schemeClr val="bg1"/>
                  </a:solidFill>
                </a:rPr>
                <a:t>terminali LNG</a:t>
              </a:r>
            </a:p>
            <a:p>
              <a:pPr algn="ctr"/>
              <a:r>
                <a:rPr lang="pl-PL" sz="3200" dirty="0">
                  <a:solidFill>
                    <a:schemeClr val="bg1"/>
                  </a:solidFill>
                </a:rPr>
                <a:t>25</a:t>
              </a:r>
              <a:endParaRPr lang="pl-PL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7E16B7E2-61DB-C533-203C-552FE45ED970}"/>
                </a:ext>
              </a:extLst>
            </p:cNvPr>
            <p:cNvSpPr/>
            <p:nvPr/>
          </p:nvSpPr>
          <p:spPr>
            <a:xfrm>
              <a:off x="5216291" y="3694496"/>
              <a:ext cx="1799924" cy="179992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C069D13E-D121-03F4-912E-3F64889277CD}"/>
                </a:ext>
              </a:extLst>
            </p:cNvPr>
            <p:cNvSpPr txBox="1"/>
            <p:nvPr/>
          </p:nvSpPr>
          <p:spPr>
            <a:xfrm>
              <a:off x="5211076" y="4043113"/>
              <a:ext cx="17971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Zdolności </a:t>
              </a:r>
            </a:p>
            <a:p>
              <a:pPr algn="ctr"/>
              <a:r>
                <a:rPr lang="pl-PL" dirty="0">
                  <a:solidFill>
                    <a:schemeClr val="bg1"/>
                  </a:solidFill>
                </a:rPr>
                <a:t>odbiorcze </a:t>
              </a:r>
            </a:p>
            <a:p>
              <a:pPr algn="ctr"/>
              <a:r>
                <a:rPr lang="pl-PL" sz="1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ok. 180 mld m</a:t>
              </a:r>
              <a:r>
                <a:rPr lang="pl-PL" sz="180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  <a:endPara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02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Porównanie LCOE elektrowni gazowych w 2030 r. </a:t>
            </a:r>
            <a:b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LCOE odnawialnych źródeł energii w warunkach polskich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34519E-F904-21F6-9476-4B6A35DBC22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09B68AAA-1C5B-2367-544B-F8E5AB3E0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BFB30C0-AA94-CBCB-6151-E5ECD2B49C04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B8C1ABD-059B-29EF-00D6-BB31D7D9156E}"/>
              </a:ext>
            </a:extLst>
          </p:cNvPr>
          <p:cNvSpPr txBox="1"/>
          <p:nvPr/>
        </p:nvSpPr>
        <p:spPr>
          <a:xfrm>
            <a:off x="1236722" y="6048873"/>
            <a:ext cx="61052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b="0" i="0" u="none" strike="noStrike" baseline="0" dirty="0">
                <a:solidFill>
                  <a:schemeClr val="bg1"/>
                </a:solidFill>
                <a:latin typeface="Roboto-Light"/>
              </a:rPr>
              <a:t>Źródło: Opracowanie własne (* przy kursie 4,75 EUR/PLN)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2B4382-29AC-6BAE-3A2D-68EBA2A79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448" y="1674344"/>
            <a:ext cx="10457104" cy="4193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7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 ziemny pozostanie „paliwem przejściowym”</a:t>
            </a:r>
            <a:b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transformacji energetycznej w Polsce na kolejne 10 lat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D53E24-23A0-0EE3-D118-289A0CBC13F8}"/>
              </a:ext>
            </a:extLst>
          </p:cNvPr>
          <p:cNvSpPr txBox="1"/>
          <p:nvPr/>
        </p:nvSpPr>
        <p:spPr>
          <a:xfrm>
            <a:off x="263253" y="1384474"/>
            <a:ext cx="745032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700" b="1" u="sng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 perspektywie średnioterminowej </a:t>
            </a: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udział gazu ziemnego w produkcji </a:t>
            </a:r>
            <a:b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energii elektrycznej w Polsce będzie rósł w kolejnych latach i może wynieść </a:t>
            </a:r>
            <a:b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 najmniej 34 </a:t>
            </a:r>
            <a:r>
              <a:rPr lang="pl-PL" sz="17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TWh</a:t>
            </a: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perspektywie do 2035 r. (w porównaniu do 13,4 </a:t>
            </a:r>
            <a:r>
              <a:rPr lang="pl-PL" sz="17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TWh</a:t>
            </a: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b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 2021 r). </a:t>
            </a: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Dla scenariusza wysokich cen uprawnień do emisji CO2 PEP2040 zakłada osiągnięcie poziomu ok. 67 </a:t>
            </a:r>
            <a:r>
              <a:rPr lang="pl-PL" sz="17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TWh</a:t>
            </a: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generacji energii elektrycznej z gazu.</a:t>
            </a:r>
            <a:endParaRPr lang="pl-PL" sz="17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117B3448-D0CD-A79D-70DC-4DD5F92C15B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91A5AE1A-29E2-FDF8-99CB-09850AF0B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935ACE6-B7E9-85C9-E295-C620067A4E75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776F2219-8A73-5CC1-B40B-3F1EBC8E1728}"/>
              </a:ext>
            </a:extLst>
          </p:cNvPr>
          <p:cNvCxnSpPr>
            <a:cxnSpLocks/>
          </p:cNvCxnSpPr>
          <p:nvPr/>
        </p:nvCxnSpPr>
        <p:spPr>
          <a:xfrm>
            <a:off x="689348" y="2915850"/>
            <a:ext cx="684197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957F962-B242-EDE7-A835-80BD77FEA39E}"/>
              </a:ext>
            </a:extLst>
          </p:cNvPr>
          <p:cNvCxnSpPr>
            <a:cxnSpLocks/>
          </p:cNvCxnSpPr>
          <p:nvPr/>
        </p:nvCxnSpPr>
        <p:spPr>
          <a:xfrm>
            <a:off x="689348" y="4382700"/>
            <a:ext cx="688302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2807736B-A51B-9D10-E3AA-D1D6E8629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7" y="4535077"/>
            <a:ext cx="3529885" cy="1433853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935B563-374C-AE76-3FEB-C752218C8E2C}"/>
              </a:ext>
            </a:extLst>
          </p:cNvPr>
          <p:cNvSpPr txBox="1"/>
          <p:nvPr/>
        </p:nvSpPr>
        <p:spPr>
          <a:xfrm>
            <a:off x="263253" y="3086040"/>
            <a:ext cx="634542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Tendencja ta będzie wynikała głównie z </a:t>
            </a: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rosnącego zapotrzebowania na energię elektryczną </a:t>
            </a: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 gospodarce </a:t>
            </a:r>
            <a:b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(trend elektryfikacji) oraz szybkiego </a:t>
            </a: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wycofywania starszych </a:t>
            </a:r>
            <a:b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bloków węglowych po 2025 </a:t>
            </a: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BE89C1B-852D-40E2-6D6B-DD0FE986CF1D}"/>
              </a:ext>
            </a:extLst>
          </p:cNvPr>
          <p:cNvSpPr txBox="1"/>
          <p:nvPr/>
        </p:nvSpPr>
        <p:spPr>
          <a:xfrm>
            <a:off x="263253" y="4501098"/>
            <a:ext cx="7183623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Biorąc pod uwagę paradygmat klimatyczny i wynikającą z niego walkę </a:t>
            </a:r>
            <a:b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 emisyjnością gospodarki, </a:t>
            </a: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gaz ziemny pozostaje (w przypadku Polski) wyborem „mniejszego zła” względem wysokoemisyjnej energetyki węglowej. Rekomenduje się, w szczególności w elektroenergetyce, wykorzystanie technologii OCGT w celu wsparcia potrzeb bilansowych </a:t>
            </a:r>
            <a:b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1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KSE i zapewnienia współpracy z dynamicznie rozwijającymi się źródłami odnawialnymi.</a:t>
            </a:r>
          </a:p>
        </p:txBody>
      </p:sp>
      <p:pic>
        <p:nvPicPr>
          <p:cNvPr id="34" name="Obraz 33" descr="Obraz zawierający tekst&#10;&#10;Opis wygenerowany automatycznie">
            <a:extLst>
              <a:ext uri="{FF2B5EF4-FFF2-40B4-BE49-F238E27FC236}">
                <a16:creationId xmlns:a16="http://schemas.microsoft.com/office/drawing/2014/main" id="{8A7B03A3-D908-BDC8-1F8A-B1F5FE22D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10" y="2940218"/>
            <a:ext cx="3773978" cy="1205075"/>
          </a:xfrm>
          <a:prstGeom prst="rect">
            <a:avLst/>
          </a:prstGeom>
        </p:spPr>
      </p:pic>
      <p:pic>
        <p:nvPicPr>
          <p:cNvPr id="36" name="Obraz 35" descr="Obraz zawierający tekst, grafika wektorowa, clipart&#10;&#10;Opis wygenerowany automatycznie">
            <a:extLst>
              <a:ext uri="{FF2B5EF4-FFF2-40B4-BE49-F238E27FC236}">
                <a16:creationId xmlns:a16="http://schemas.microsoft.com/office/drawing/2014/main" id="{56CD7B53-92CE-05FE-6EA6-C0D6EEB44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47" y="1289627"/>
            <a:ext cx="2987299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4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158B2F-0DAE-5B5F-A714-B96D5080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CC0245-4DFA-4046-9B0C-386D9E5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1A427C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 ziemny w następnej dekadzie, czym go zastąpić?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D53E24-23A0-0EE3-D118-289A0CBC13F8}"/>
              </a:ext>
            </a:extLst>
          </p:cNvPr>
          <p:cNvSpPr txBox="1"/>
          <p:nvPr/>
        </p:nvSpPr>
        <p:spPr>
          <a:xfrm>
            <a:off x="274451" y="1515103"/>
            <a:ext cx="75646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Redukcja zapotrzebowania na gaz ziemny w Europie jest możliwa </a:t>
            </a:r>
            <a:b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 niezbędna, aby zmniejszyć ryzyko pogłębienia się kryzysu energetycznego oraz zapewnić osiągnięcie celów klimatycznych UE. </a:t>
            </a:r>
            <a:b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endParaRPr lang="pl-P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 okresie 2035-2050 udział gazu ziemnego w produkcji energii elektrycznej w Polsce powinien systematycznie spadać na rzecz wykorzystania OZE </a:t>
            </a:r>
            <a:b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 technologiami magazynowania energii, </a:t>
            </a:r>
            <a:r>
              <a:rPr lang="pl-PL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biometanu</a:t>
            </a: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oraz zielonego wodoru, a także </a:t>
            </a:r>
            <a:r>
              <a:rPr lang="pl-PL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bezemisyjnych</a:t>
            </a: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technologii jądrowych. Nowe bloki gazowe powinny być wyposażone w urządzenia typu „dual </a:t>
            </a:r>
            <a:r>
              <a:rPr lang="pl-PL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fuel</a:t>
            </a: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”, umożliwiające spalanie obok gazu ziemnego również gazów zdekarbonizowanych.</a:t>
            </a:r>
            <a:b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endParaRPr lang="pl-P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Zmniejszenie zapotrzebowania na gaz umożliwi również szybsze wdrażanie środków efektywności energetycznej i czystego ciepłownictwa opartego m.in. na pompach ciepła.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117B3448-D0CD-A79D-70DC-4DD5F92C15B9}"/>
              </a:ext>
            </a:extLst>
          </p:cNvPr>
          <p:cNvSpPr/>
          <p:nvPr/>
        </p:nvSpPr>
        <p:spPr>
          <a:xfrm rot="10800000">
            <a:off x="0" y="6597352"/>
            <a:ext cx="12192000" cy="260648"/>
          </a:xfrm>
          <a:prstGeom prst="rect">
            <a:avLst/>
          </a:prstGeom>
          <a:gradFill>
            <a:gsLst>
              <a:gs pos="0">
                <a:srgbClr val="39A935">
                  <a:alpha val="0"/>
                </a:srgbClr>
              </a:gs>
              <a:gs pos="100000">
                <a:srgbClr val="39A9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91A5AE1A-29E2-FDF8-99CB-09850AF0B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6112008"/>
            <a:ext cx="894185" cy="337718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935ACE6-B7E9-85C9-E295-C620067A4E75}"/>
              </a:ext>
            </a:extLst>
          </p:cNvPr>
          <p:cNvCxnSpPr/>
          <p:nvPr/>
        </p:nvCxnSpPr>
        <p:spPr>
          <a:xfrm>
            <a:off x="0" y="1178279"/>
            <a:ext cx="12192000" cy="0"/>
          </a:xfrm>
          <a:prstGeom prst="line">
            <a:avLst/>
          </a:prstGeom>
          <a:ln w="19050">
            <a:solidFill>
              <a:srgbClr val="2F5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776F2219-8A73-5CC1-B40B-3F1EBC8E1728}"/>
              </a:ext>
            </a:extLst>
          </p:cNvPr>
          <p:cNvCxnSpPr>
            <a:cxnSpLocks/>
          </p:cNvCxnSpPr>
          <p:nvPr/>
        </p:nvCxnSpPr>
        <p:spPr>
          <a:xfrm>
            <a:off x="689347" y="4837179"/>
            <a:ext cx="70272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957F962-B242-EDE7-A835-80BD77FEA39E}"/>
              </a:ext>
            </a:extLst>
          </p:cNvPr>
          <p:cNvCxnSpPr>
            <a:cxnSpLocks/>
          </p:cNvCxnSpPr>
          <p:nvPr/>
        </p:nvCxnSpPr>
        <p:spPr>
          <a:xfrm>
            <a:off x="689348" y="2627379"/>
            <a:ext cx="702590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8E09B45D-F495-5327-235C-3EFB7BE70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130" y="4649397"/>
            <a:ext cx="1876922" cy="143338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0DF71D9-58C5-A673-349C-4B6BF6851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27" y="1319607"/>
            <a:ext cx="1661276" cy="137195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9C85AC2-9319-A197-12F8-6304A9046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29" y="3147461"/>
            <a:ext cx="1840773" cy="9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52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6126</TotalTime>
  <Words>741</Words>
  <Application>Microsoft Office PowerPoint</Application>
  <PresentationFormat>Panoramiczny</PresentationFormat>
  <Paragraphs>76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Roboto-Light</vt:lpstr>
      <vt:lpstr>Verdana</vt:lpstr>
      <vt:lpstr>Wingdings</vt:lpstr>
      <vt:lpstr>Motyw pakietu Office</vt:lpstr>
      <vt:lpstr> Remigiusz Nowakowski – prezes DISE</vt:lpstr>
      <vt:lpstr>Implikacje kryzysu gazowego 2021-2022</vt:lpstr>
      <vt:lpstr>Ryzyko luki popytowo-podażowej w UE</vt:lpstr>
      <vt:lpstr>Reakcja UE - REPowerUE</vt:lpstr>
      <vt:lpstr>Krótkoterminowe efekty działań zaradczych – znaczne obniżenie konsumpcji gazu</vt:lpstr>
      <vt:lpstr>Potencjał odbiorczy LNG w EU</vt:lpstr>
      <vt:lpstr>Porównanie LCOE elektrowni gazowych w 2030 r.  z LCOE odnawialnych źródeł energii w warunkach polskich</vt:lpstr>
      <vt:lpstr>Gaz ziemny pozostanie „paliwem przejściowym” w transformacji energetycznej w Polsce na kolejne 10 lat</vt:lpstr>
      <vt:lpstr>Gaz ziemny w następnej dekadzie, czym go zastąpić?</vt:lpstr>
      <vt:lpstr>Rekomendacje i wnioski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Państwa postsowieckie w polityce zagranicznej i bezpieczeństwa FR</dc:title>
  <dc:creator>Maria</dc:creator>
  <cp:lastModifiedBy>Remigiusz Nowakowski</cp:lastModifiedBy>
  <cp:revision>325</cp:revision>
  <dcterms:created xsi:type="dcterms:W3CDTF">2013-11-15T22:29:36Z</dcterms:created>
  <dcterms:modified xsi:type="dcterms:W3CDTF">2023-05-14T10:28:14Z</dcterms:modified>
</cp:coreProperties>
</file>