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8" r:id="rId2"/>
    <p:sldId id="293" r:id="rId3"/>
    <p:sldId id="295" r:id="rId4"/>
    <p:sldId id="298" r:id="rId5"/>
    <p:sldId id="316" r:id="rId6"/>
    <p:sldId id="307" r:id="rId7"/>
    <p:sldId id="259" r:id="rId8"/>
    <p:sldId id="303" r:id="rId9"/>
    <p:sldId id="317" r:id="rId10"/>
    <p:sldId id="280" r:id="rId11"/>
    <p:sldId id="313" r:id="rId12"/>
    <p:sldId id="312" r:id="rId13"/>
    <p:sldId id="31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12CBE6-98F7-72D0-8799-19FAA6992879}" name="Kamiński Tomasz" initials="KT" userId="S::tkaminski@gazoprojekt.pl::fd464275-38eb-42b0-8361-ae254a6d75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3" autoAdjust="0"/>
    <p:restoredTop sz="87745" autoAdjust="0"/>
  </p:normalViewPr>
  <p:slideViewPr>
    <p:cSldViewPr snapToGrid="0">
      <p:cViewPr varScale="1">
        <p:scale>
          <a:sx n="100" d="100"/>
          <a:sy n="100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6F48A-5C1C-493C-9EF3-9A73598B155B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9341023C-27C3-4DA0-8222-55C3152FA38C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spc="-90" baseline="0" dirty="0">
              <a:latin typeface="Arial" panose="020B0604020202020204" pitchFamily="34" charset="0"/>
              <a:cs typeface="Arial" panose="020B0604020202020204" pitchFamily="34" charset="0"/>
            </a:rPr>
            <a:t>Optymalizacja</a:t>
          </a:r>
        </a:p>
      </dgm:t>
    </dgm:pt>
    <dgm:pt modelId="{5D3EF47C-D075-41CD-B0B3-B8DA086C2185}" type="parTrans" cxnId="{79B05F50-1952-42C0-BED2-4325B86C5FDC}">
      <dgm:prSet/>
      <dgm:spPr/>
      <dgm:t>
        <a:bodyPr/>
        <a:lstStyle/>
        <a:p>
          <a:endParaRPr lang="pl-PL"/>
        </a:p>
      </dgm:t>
    </dgm:pt>
    <dgm:pt modelId="{440B2F59-D337-41EF-945C-2630D253601B}" type="sibTrans" cxnId="{79B05F50-1952-42C0-BED2-4325B86C5FDC}">
      <dgm:prSet/>
      <dgm:spPr/>
      <dgm:t>
        <a:bodyPr/>
        <a:lstStyle/>
        <a:p>
          <a:endParaRPr lang="pl-PL"/>
        </a:p>
      </dgm:t>
    </dgm:pt>
    <dgm:pt modelId="{E95DBEE2-0BAD-4571-9DED-41124B03E1A9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dirty="0">
              <a:latin typeface="Arial" panose="020B0604020202020204" pitchFamily="34" charset="0"/>
              <a:cs typeface="Arial" panose="020B0604020202020204" pitchFamily="34" charset="0"/>
            </a:rPr>
            <a:t>Bezpieczeństwo</a:t>
          </a:r>
        </a:p>
      </dgm:t>
    </dgm:pt>
    <dgm:pt modelId="{676D71AB-9303-4F5C-9938-E7F867EC116E}" type="parTrans" cxnId="{AFAA7EA0-DC0E-4304-9D9A-57FC4AE84A16}">
      <dgm:prSet/>
      <dgm:spPr/>
      <dgm:t>
        <a:bodyPr/>
        <a:lstStyle/>
        <a:p>
          <a:endParaRPr lang="pl-PL"/>
        </a:p>
      </dgm:t>
    </dgm:pt>
    <dgm:pt modelId="{49C38D84-A4CB-4DD2-AE51-44CD68DA48DF}" type="sibTrans" cxnId="{AFAA7EA0-DC0E-4304-9D9A-57FC4AE84A16}">
      <dgm:prSet/>
      <dgm:spPr/>
      <dgm:t>
        <a:bodyPr/>
        <a:lstStyle/>
        <a:p>
          <a:endParaRPr lang="pl-PL"/>
        </a:p>
      </dgm:t>
    </dgm:pt>
    <dgm:pt modelId="{4AEA8626-68B6-4829-9220-8677417E6BFA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dirty="0">
              <a:latin typeface="Arial" panose="020B0604020202020204" pitchFamily="34" charset="0"/>
              <a:cs typeface="Arial" panose="020B0604020202020204" pitchFamily="34" charset="0"/>
            </a:rPr>
            <a:t>Środowisko</a:t>
          </a:r>
        </a:p>
      </dgm:t>
    </dgm:pt>
    <dgm:pt modelId="{A3EB2450-57D7-4CE7-8700-1F9E13033960}" type="parTrans" cxnId="{C32C3479-D636-4D07-82EB-EC8D489EA4EC}">
      <dgm:prSet/>
      <dgm:spPr/>
      <dgm:t>
        <a:bodyPr/>
        <a:lstStyle/>
        <a:p>
          <a:endParaRPr lang="pl-PL"/>
        </a:p>
      </dgm:t>
    </dgm:pt>
    <dgm:pt modelId="{6172AEEF-BE7B-4C9E-B716-60F187C8CBAA}" type="sibTrans" cxnId="{C32C3479-D636-4D07-82EB-EC8D489EA4EC}">
      <dgm:prSet/>
      <dgm:spPr/>
      <dgm:t>
        <a:bodyPr/>
        <a:lstStyle/>
        <a:p>
          <a:endParaRPr lang="pl-PL"/>
        </a:p>
      </dgm:t>
    </dgm:pt>
    <dgm:pt modelId="{CA9DDBE5-47FF-4662-9FD3-33B49413049F}" type="pres">
      <dgm:prSet presAssocID="{FD36F48A-5C1C-493C-9EF3-9A73598B155B}" presName="compositeShape" presStyleCnt="0">
        <dgm:presLayoutVars>
          <dgm:chMax val="7"/>
          <dgm:dir/>
          <dgm:resizeHandles val="exact"/>
        </dgm:presLayoutVars>
      </dgm:prSet>
      <dgm:spPr/>
    </dgm:pt>
    <dgm:pt modelId="{9A9C52D6-2A84-4BB6-B861-57E04DBFA8BB}" type="pres">
      <dgm:prSet presAssocID="{FD36F48A-5C1C-493C-9EF3-9A73598B155B}" presName="wedge1" presStyleLbl="node1" presStyleIdx="0" presStyleCnt="3" custAng="0"/>
      <dgm:spPr/>
    </dgm:pt>
    <dgm:pt modelId="{24D28CFB-F0EF-4BBC-B6EA-7ED0F6B1A430}" type="pres">
      <dgm:prSet presAssocID="{FD36F48A-5C1C-493C-9EF3-9A73598B155B}" presName="dummy1a" presStyleCnt="0"/>
      <dgm:spPr/>
    </dgm:pt>
    <dgm:pt modelId="{A12A15CE-BB2D-439B-A5FC-6755007DF6A3}" type="pres">
      <dgm:prSet presAssocID="{FD36F48A-5C1C-493C-9EF3-9A73598B155B}" presName="dummy1b" presStyleCnt="0"/>
      <dgm:spPr/>
    </dgm:pt>
    <dgm:pt modelId="{169F05F2-DAC3-4E6A-A331-76AB1A843680}" type="pres">
      <dgm:prSet presAssocID="{FD36F48A-5C1C-493C-9EF3-9A73598B155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1DAE13E-5FF7-45B7-8193-379808D47BAD}" type="pres">
      <dgm:prSet presAssocID="{FD36F48A-5C1C-493C-9EF3-9A73598B155B}" presName="wedge2" presStyleLbl="node1" presStyleIdx="1" presStyleCnt="3" custAng="0"/>
      <dgm:spPr/>
    </dgm:pt>
    <dgm:pt modelId="{CE530CA2-5B95-40C5-B4C7-5A9D08A896B2}" type="pres">
      <dgm:prSet presAssocID="{FD36F48A-5C1C-493C-9EF3-9A73598B155B}" presName="dummy2a" presStyleCnt="0"/>
      <dgm:spPr/>
    </dgm:pt>
    <dgm:pt modelId="{4FF61C78-15BE-41C4-9413-9EF28FA80FDE}" type="pres">
      <dgm:prSet presAssocID="{FD36F48A-5C1C-493C-9EF3-9A73598B155B}" presName="dummy2b" presStyleCnt="0"/>
      <dgm:spPr/>
    </dgm:pt>
    <dgm:pt modelId="{46DA2EF8-8211-400E-98CE-7B50670BD06D}" type="pres">
      <dgm:prSet presAssocID="{FD36F48A-5C1C-493C-9EF3-9A73598B155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FEFA8E8-2B44-46FA-984C-EA4A2092659D}" type="pres">
      <dgm:prSet presAssocID="{FD36F48A-5C1C-493C-9EF3-9A73598B155B}" presName="wedge3" presStyleLbl="node1" presStyleIdx="2" presStyleCnt="3" custAng="0"/>
      <dgm:spPr/>
    </dgm:pt>
    <dgm:pt modelId="{E0C1EC5A-F308-4695-A71F-06CC06E90487}" type="pres">
      <dgm:prSet presAssocID="{FD36F48A-5C1C-493C-9EF3-9A73598B155B}" presName="dummy3a" presStyleCnt="0"/>
      <dgm:spPr/>
    </dgm:pt>
    <dgm:pt modelId="{102B2F97-B403-4375-BEF3-6B6DCDA89AA0}" type="pres">
      <dgm:prSet presAssocID="{FD36F48A-5C1C-493C-9EF3-9A73598B155B}" presName="dummy3b" presStyleCnt="0"/>
      <dgm:spPr/>
    </dgm:pt>
    <dgm:pt modelId="{E943B51B-D2C3-47CA-8101-E590B7EF2960}" type="pres">
      <dgm:prSet presAssocID="{FD36F48A-5C1C-493C-9EF3-9A73598B155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B487318-34DA-43EA-9DFE-9A38D408D831}" type="pres">
      <dgm:prSet presAssocID="{440B2F59-D337-41EF-945C-2630D253601B}" presName="arrowWedge1" presStyleLbl="fgSibTrans2D1" presStyleIdx="0" presStyleCnt="3"/>
      <dgm:spPr>
        <a:solidFill>
          <a:srgbClr val="FF6300"/>
        </a:solidFill>
      </dgm:spPr>
    </dgm:pt>
    <dgm:pt modelId="{DCBBE722-FCF5-4499-BB5C-090E093A271F}" type="pres">
      <dgm:prSet presAssocID="{49C38D84-A4CB-4DD2-AE51-44CD68DA48DF}" presName="arrowWedge2" presStyleLbl="fgSibTrans2D1" presStyleIdx="1" presStyleCnt="3"/>
      <dgm:spPr>
        <a:solidFill>
          <a:srgbClr val="FF6300"/>
        </a:solidFill>
      </dgm:spPr>
    </dgm:pt>
    <dgm:pt modelId="{D5469F20-8B86-47FC-9545-58CA89D4699C}" type="pres">
      <dgm:prSet presAssocID="{6172AEEF-BE7B-4C9E-B716-60F187C8CBAA}" presName="arrowWedge3" presStyleLbl="fgSibTrans2D1" presStyleIdx="2" presStyleCnt="3" custAng="0"/>
      <dgm:spPr>
        <a:solidFill>
          <a:srgbClr val="FF6300"/>
        </a:solidFill>
      </dgm:spPr>
    </dgm:pt>
  </dgm:ptLst>
  <dgm:cxnLst>
    <dgm:cxn modelId="{1D1BBD06-9A11-4386-A3B4-080F64509342}" type="presOf" srcId="{E95DBEE2-0BAD-4571-9DED-41124B03E1A9}" destId="{11DAE13E-5FF7-45B7-8193-379808D47BAD}" srcOrd="0" destOrd="0" presId="urn:microsoft.com/office/officeart/2005/8/layout/cycle8"/>
    <dgm:cxn modelId="{A552D748-3845-40DF-A897-2F863B2813C8}" type="presOf" srcId="{E95DBEE2-0BAD-4571-9DED-41124B03E1A9}" destId="{46DA2EF8-8211-400E-98CE-7B50670BD06D}" srcOrd="1" destOrd="0" presId="urn:microsoft.com/office/officeart/2005/8/layout/cycle8"/>
    <dgm:cxn modelId="{79B05F50-1952-42C0-BED2-4325B86C5FDC}" srcId="{FD36F48A-5C1C-493C-9EF3-9A73598B155B}" destId="{9341023C-27C3-4DA0-8222-55C3152FA38C}" srcOrd="0" destOrd="0" parTransId="{5D3EF47C-D075-41CD-B0B3-B8DA086C2185}" sibTransId="{440B2F59-D337-41EF-945C-2630D253601B}"/>
    <dgm:cxn modelId="{06B97174-8C1A-4A04-9D58-D52F3E087F29}" type="presOf" srcId="{4AEA8626-68B6-4829-9220-8677417E6BFA}" destId="{9FEFA8E8-2B44-46FA-984C-EA4A2092659D}" srcOrd="0" destOrd="0" presId="urn:microsoft.com/office/officeart/2005/8/layout/cycle8"/>
    <dgm:cxn modelId="{C32C3479-D636-4D07-82EB-EC8D489EA4EC}" srcId="{FD36F48A-5C1C-493C-9EF3-9A73598B155B}" destId="{4AEA8626-68B6-4829-9220-8677417E6BFA}" srcOrd="2" destOrd="0" parTransId="{A3EB2450-57D7-4CE7-8700-1F9E13033960}" sibTransId="{6172AEEF-BE7B-4C9E-B716-60F187C8CBAA}"/>
    <dgm:cxn modelId="{F6FB5F98-BB59-4271-AC5B-41457D4158CA}" type="presOf" srcId="{9341023C-27C3-4DA0-8222-55C3152FA38C}" destId="{169F05F2-DAC3-4E6A-A331-76AB1A843680}" srcOrd="1" destOrd="0" presId="urn:microsoft.com/office/officeart/2005/8/layout/cycle8"/>
    <dgm:cxn modelId="{AFAA7EA0-DC0E-4304-9D9A-57FC4AE84A16}" srcId="{FD36F48A-5C1C-493C-9EF3-9A73598B155B}" destId="{E95DBEE2-0BAD-4571-9DED-41124B03E1A9}" srcOrd="1" destOrd="0" parTransId="{676D71AB-9303-4F5C-9938-E7F867EC116E}" sibTransId="{49C38D84-A4CB-4DD2-AE51-44CD68DA48DF}"/>
    <dgm:cxn modelId="{F037C0B6-D626-4C4A-93ED-58E4A9ECD2B3}" type="presOf" srcId="{9341023C-27C3-4DA0-8222-55C3152FA38C}" destId="{9A9C52D6-2A84-4BB6-B861-57E04DBFA8BB}" srcOrd="0" destOrd="0" presId="urn:microsoft.com/office/officeart/2005/8/layout/cycle8"/>
    <dgm:cxn modelId="{8878D4E3-EA0C-4BBA-8FA1-CF4CFBFA7DDB}" type="presOf" srcId="{4AEA8626-68B6-4829-9220-8677417E6BFA}" destId="{E943B51B-D2C3-47CA-8101-E590B7EF2960}" srcOrd="1" destOrd="0" presId="urn:microsoft.com/office/officeart/2005/8/layout/cycle8"/>
    <dgm:cxn modelId="{6A5FEFF6-9D1B-48C0-9502-2A57A777B8BB}" type="presOf" srcId="{FD36F48A-5C1C-493C-9EF3-9A73598B155B}" destId="{CA9DDBE5-47FF-4662-9FD3-33B49413049F}" srcOrd="0" destOrd="0" presId="urn:microsoft.com/office/officeart/2005/8/layout/cycle8"/>
    <dgm:cxn modelId="{E9266895-45A2-4426-A2D6-DE679E51F8F6}" type="presParOf" srcId="{CA9DDBE5-47FF-4662-9FD3-33B49413049F}" destId="{9A9C52D6-2A84-4BB6-B861-57E04DBFA8BB}" srcOrd="0" destOrd="0" presId="urn:microsoft.com/office/officeart/2005/8/layout/cycle8"/>
    <dgm:cxn modelId="{27069F9C-EE34-4835-A5B9-64CB2DCC4E8A}" type="presParOf" srcId="{CA9DDBE5-47FF-4662-9FD3-33B49413049F}" destId="{24D28CFB-F0EF-4BBC-B6EA-7ED0F6B1A430}" srcOrd="1" destOrd="0" presId="urn:microsoft.com/office/officeart/2005/8/layout/cycle8"/>
    <dgm:cxn modelId="{5E07999E-1F6F-4222-B90F-651625A6F4CA}" type="presParOf" srcId="{CA9DDBE5-47FF-4662-9FD3-33B49413049F}" destId="{A12A15CE-BB2D-439B-A5FC-6755007DF6A3}" srcOrd="2" destOrd="0" presId="urn:microsoft.com/office/officeart/2005/8/layout/cycle8"/>
    <dgm:cxn modelId="{FEB9DFE7-6844-4BF5-80F6-902BF333BB48}" type="presParOf" srcId="{CA9DDBE5-47FF-4662-9FD3-33B49413049F}" destId="{169F05F2-DAC3-4E6A-A331-76AB1A843680}" srcOrd="3" destOrd="0" presId="urn:microsoft.com/office/officeart/2005/8/layout/cycle8"/>
    <dgm:cxn modelId="{5C9C8057-1D89-451E-9026-0A2538332D5B}" type="presParOf" srcId="{CA9DDBE5-47FF-4662-9FD3-33B49413049F}" destId="{11DAE13E-5FF7-45B7-8193-379808D47BAD}" srcOrd="4" destOrd="0" presId="urn:microsoft.com/office/officeart/2005/8/layout/cycle8"/>
    <dgm:cxn modelId="{05DCFAFD-0E16-468E-847B-2DF0179B3340}" type="presParOf" srcId="{CA9DDBE5-47FF-4662-9FD3-33B49413049F}" destId="{CE530CA2-5B95-40C5-B4C7-5A9D08A896B2}" srcOrd="5" destOrd="0" presId="urn:microsoft.com/office/officeart/2005/8/layout/cycle8"/>
    <dgm:cxn modelId="{3D80ADC2-FD0F-487A-97DD-433A7912DD98}" type="presParOf" srcId="{CA9DDBE5-47FF-4662-9FD3-33B49413049F}" destId="{4FF61C78-15BE-41C4-9413-9EF28FA80FDE}" srcOrd="6" destOrd="0" presId="urn:microsoft.com/office/officeart/2005/8/layout/cycle8"/>
    <dgm:cxn modelId="{9CA10889-02A5-4025-B973-296E55CED83E}" type="presParOf" srcId="{CA9DDBE5-47FF-4662-9FD3-33B49413049F}" destId="{46DA2EF8-8211-400E-98CE-7B50670BD06D}" srcOrd="7" destOrd="0" presId="urn:microsoft.com/office/officeart/2005/8/layout/cycle8"/>
    <dgm:cxn modelId="{3FFC4F0D-922B-4825-A643-2AEE9A68B0DB}" type="presParOf" srcId="{CA9DDBE5-47FF-4662-9FD3-33B49413049F}" destId="{9FEFA8E8-2B44-46FA-984C-EA4A2092659D}" srcOrd="8" destOrd="0" presId="urn:microsoft.com/office/officeart/2005/8/layout/cycle8"/>
    <dgm:cxn modelId="{336398AC-ADE4-420B-AD6F-67EF82214A6E}" type="presParOf" srcId="{CA9DDBE5-47FF-4662-9FD3-33B49413049F}" destId="{E0C1EC5A-F308-4695-A71F-06CC06E90487}" srcOrd="9" destOrd="0" presId="urn:microsoft.com/office/officeart/2005/8/layout/cycle8"/>
    <dgm:cxn modelId="{B0D00C0F-9D6B-4441-8AB3-03288B4585D3}" type="presParOf" srcId="{CA9DDBE5-47FF-4662-9FD3-33B49413049F}" destId="{102B2F97-B403-4375-BEF3-6B6DCDA89AA0}" srcOrd="10" destOrd="0" presId="urn:microsoft.com/office/officeart/2005/8/layout/cycle8"/>
    <dgm:cxn modelId="{1D439EE5-2839-40DF-9E8F-BA9A4CEFE6F8}" type="presParOf" srcId="{CA9DDBE5-47FF-4662-9FD3-33B49413049F}" destId="{E943B51B-D2C3-47CA-8101-E590B7EF2960}" srcOrd="11" destOrd="0" presId="urn:microsoft.com/office/officeart/2005/8/layout/cycle8"/>
    <dgm:cxn modelId="{D0D84156-463A-4E5C-8CFA-2E361B88ED6A}" type="presParOf" srcId="{CA9DDBE5-47FF-4662-9FD3-33B49413049F}" destId="{AB487318-34DA-43EA-9DFE-9A38D408D831}" srcOrd="12" destOrd="0" presId="urn:microsoft.com/office/officeart/2005/8/layout/cycle8"/>
    <dgm:cxn modelId="{981FFDB2-8506-4DA0-ABF6-0E174736AD94}" type="presParOf" srcId="{CA9DDBE5-47FF-4662-9FD3-33B49413049F}" destId="{DCBBE722-FCF5-4499-BB5C-090E093A271F}" srcOrd="13" destOrd="0" presId="urn:microsoft.com/office/officeart/2005/8/layout/cycle8"/>
    <dgm:cxn modelId="{99EC54D2-060A-461E-B207-EEABD4810FDD}" type="presParOf" srcId="{CA9DDBE5-47FF-4662-9FD3-33B49413049F}" destId="{D5469F20-8B86-47FC-9545-58CA89D4699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B35CE-BA9C-4EBD-B0F7-086A1495343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E02C1710-933C-4449-AD77-117BDADFF7E9}">
      <dgm:prSet/>
      <dgm:spPr/>
      <dgm:t>
        <a:bodyPr/>
        <a:lstStyle/>
        <a:p>
          <a:endParaRPr lang="pl-PL" dirty="0">
            <a:solidFill>
              <a:schemeClr val="accent4">
                <a:lumMod val="75000"/>
              </a:schemeClr>
            </a:solidFill>
          </a:endParaRPr>
        </a:p>
      </dgm:t>
    </dgm:pt>
    <dgm:pt modelId="{1F10C883-4184-4CF3-9D8F-26972454079E}" type="parTrans" cxnId="{EC48A04D-C95B-4910-92AA-93C682FAFE9D}">
      <dgm:prSet/>
      <dgm:spPr/>
      <dgm:t>
        <a:bodyPr/>
        <a:lstStyle/>
        <a:p>
          <a:endParaRPr lang="pl-PL"/>
        </a:p>
      </dgm:t>
    </dgm:pt>
    <dgm:pt modelId="{2727472A-625E-4CB5-8EDE-62952EF85BAA}" type="sibTrans" cxnId="{EC48A04D-C95B-4910-92AA-93C682FAFE9D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1000"/>
                    </a14:imgEffect>
                  </a14:imgLayer>
                </a14:imgProps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pl-PL"/>
        </a:p>
      </dgm:t>
    </dgm:pt>
    <dgm:pt modelId="{B573F02D-4CCE-4FA9-A002-73D983A6462B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9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Ramowa konwencja Narodów Zjednoczonych w sprawie klimatu</a:t>
          </a:r>
        </a:p>
        <a:p>
          <a:pPr>
            <a:spcAft>
              <a:spcPct val="35000"/>
            </a:spcAft>
          </a:pPr>
          <a:r>
            <a:rPr lang="pl-PL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Nowy Jork, 1992 r.</a:t>
          </a:r>
        </a:p>
      </dgm:t>
    </dgm:pt>
    <dgm:pt modelId="{A624225C-47EE-4C03-936F-8155E6AB10FD}" type="parTrans" cxnId="{107B3F0C-E464-4DAC-92CA-BA11669078C8}">
      <dgm:prSet/>
      <dgm:spPr/>
      <dgm:t>
        <a:bodyPr/>
        <a:lstStyle/>
        <a:p>
          <a:endParaRPr lang="pl-PL"/>
        </a:p>
      </dgm:t>
    </dgm:pt>
    <dgm:pt modelId="{CA0F71AA-53FE-4D2F-B8A0-F1CE5DA7708A}" type="sibTrans" cxnId="{107B3F0C-E464-4DAC-92CA-BA11669078C8}">
      <dgm:prSet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endParaRPr lang="pl-PL"/>
        </a:p>
      </dgm:t>
    </dgm:pt>
    <dgm:pt modelId="{69078245-D374-4E97-993D-9A77255D8358}">
      <dgm:prSet phldrT="[Tekst]" custT="1"/>
      <dgm:spPr>
        <a:noFill/>
        <a:ln>
          <a:noFill/>
        </a:ln>
        <a:effectLst/>
      </dgm:spPr>
      <dgm:t>
        <a:bodyPr spcFirstLastPara="0" vert="horz" wrap="square" lIns="72390" tIns="0" rIns="72390" bIns="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rgbClr val="A5A5A5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Porozumienie Paryskie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Paryż, 2015 r.</a:t>
          </a:r>
          <a:endParaRPr lang="pl-PL" sz="1600" kern="1200" dirty="0">
            <a:solidFill>
              <a:srgbClr val="A5A5A5">
                <a:lumMod val="60000"/>
                <a:lumOff val="40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BEAEDAD-4EA4-4214-8B39-861A6E37E23D}" type="parTrans" cxnId="{41765837-7A5B-471D-8A5B-B4591A51285C}">
      <dgm:prSet/>
      <dgm:spPr/>
      <dgm:t>
        <a:bodyPr/>
        <a:lstStyle/>
        <a:p>
          <a:endParaRPr lang="pl-PL"/>
        </a:p>
      </dgm:t>
    </dgm:pt>
    <dgm:pt modelId="{8D72A08A-546A-4DD1-9C72-C95E5E4CB0C0}" type="sibTrans" cxnId="{41765837-7A5B-471D-8A5B-B4591A51285C}">
      <dgm:prSet/>
      <dgm:spPr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EB4AB8B2-0E8E-449C-93B5-9A9AB3AA9CF6}">
      <dgm:prSet phldrT="[Tekst]" custT="1"/>
      <dgm:spPr>
        <a:noFill/>
        <a:ln>
          <a:noFill/>
        </a:ln>
        <a:effectLst/>
      </dgm:spPr>
      <dgm:t>
        <a:bodyPr spcFirstLastPara="0" vert="horz" wrap="square" lIns="72390" tIns="0" rIns="72390" bIns="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rgbClr val="A5A5A5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Dyrektywa 2003/87/WE ustanawiająca system handlu przydziałami emisji gazów cieplarnianych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Październik 2003 r. (w Polsce: Ustawa z 2015 r.)</a:t>
          </a:r>
          <a:endParaRPr lang="pl-PL" sz="1600" kern="1200" dirty="0">
            <a:solidFill>
              <a:srgbClr val="A5A5A5">
                <a:lumMod val="60000"/>
                <a:lumOff val="40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0CD8D33-F78E-4231-BF24-A998AE59BEF3}" type="parTrans" cxnId="{95609545-82E4-454F-AF94-378E51EA22CB}">
      <dgm:prSet/>
      <dgm:spPr/>
      <dgm:t>
        <a:bodyPr/>
        <a:lstStyle/>
        <a:p>
          <a:endParaRPr lang="pl-PL"/>
        </a:p>
      </dgm:t>
    </dgm:pt>
    <dgm:pt modelId="{84B93482-9339-44D5-9693-CF7D3D7D826B}" type="sibTrans" cxnId="{95609545-82E4-454F-AF94-378E51EA22CB}">
      <dgm:prSet/>
      <dgm:spPr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FD41B89E-88FD-406A-8C85-E81173204DED}">
      <dgm:prSet custT="1"/>
      <dgm:spPr>
        <a:noFill/>
        <a:ln>
          <a:noFill/>
        </a:ln>
        <a:effectLst/>
      </dgm:spPr>
      <dgm:t>
        <a:bodyPr spcFirstLastPara="0" vert="horz" wrap="square" lIns="72390" tIns="0" rIns="72390" bIns="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rgbClr val="A5A5A5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Komunikat: Europejski Zielony Ład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Grudzień 2019 r.</a:t>
          </a:r>
        </a:p>
      </dgm:t>
    </dgm:pt>
    <dgm:pt modelId="{374DA618-FC1D-4690-B7E1-8C0CB0B23A94}" type="parTrans" cxnId="{FB35D8D0-8C85-4A7F-B775-0F5B4FF1BC7D}">
      <dgm:prSet/>
      <dgm:spPr/>
      <dgm:t>
        <a:bodyPr/>
        <a:lstStyle/>
        <a:p>
          <a:endParaRPr lang="pl-PL"/>
        </a:p>
      </dgm:t>
    </dgm:pt>
    <dgm:pt modelId="{A1E4B2AF-0EB1-4ACE-9D9C-DA6EBC810EE1}" type="sibTrans" cxnId="{FB35D8D0-8C85-4A7F-B775-0F5B4FF1BC7D}">
      <dgm:prSet/>
      <dgm:spPr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F00FE1EB-E59A-47A5-BB87-DBFD739A8632}">
      <dgm:prSet custT="1"/>
      <dgm:spPr>
        <a:noFill/>
        <a:ln>
          <a:noFill/>
        </a:ln>
        <a:effectLst/>
      </dgm:spPr>
      <dgm:t>
        <a:bodyPr spcFirstLastPara="0" vert="horz" wrap="square" lIns="72390" tIns="0" rIns="72390" bIns="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rgbClr val="A5A5A5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Komunikat KE: Fit for 55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Lipiec 2021 r. (przedstawienie pakietu)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Kwiecień 2023 r. (przyjęcie kolejnych 5 aktów w ramach pakietu)</a:t>
          </a:r>
        </a:p>
      </dgm:t>
    </dgm:pt>
    <dgm:pt modelId="{013238B6-AFB9-4A29-BEE5-0FC972B9CFD0}" type="parTrans" cxnId="{D6F2B709-0C41-46A8-B24C-C3564FA4C9CE}">
      <dgm:prSet/>
      <dgm:spPr/>
      <dgm:t>
        <a:bodyPr/>
        <a:lstStyle/>
        <a:p>
          <a:endParaRPr lang="pl-PL"/>
        </a:p>
      </dgm:t>
    </dgm:pt>
    <dgm:pt modelId="{70763751-8BED-47CC-AEF4-7D0F0A8C5168}" type="sibTrans" cxnId="{D6F2B709-0C41-46A8-B24C-C3564FA4C9CE}">
      <dgm:prSet/>
      <dgm:spPr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DB367E70-8570-4B93-B496-5E301A8728F6}" type="pres">
      <dgm:prSet presAssocID="{CC1B35CE-BA9C-4EBD-B0F7-086A14953439}" presName="Name0" presStyleCnt="0">
        <dgm:presLayoutVars>
          <dgm:chMax val="7"/>
          <dgm:chPref val="7"/>
          <dgm:dir/>
        </dgm:presLayoutVars>
      </dgm:prSet>
      <dgm:spPr/>
    </dgm:pt>
    <dgm:pt modelId="{C18F0F7E-3AD8-47AF-927B-CD3FD9D68100}" type="pres">
      <dgm:prSet presAssocID="{CC1B35CE-BA9C-4EBD-B0F7-086A14953439}" presName="Name1" presStyleCnt="0"/>
      <dgm:spPr/>
    </dgm:pt>
    <dgm:pt modelId="{51BB3F93-8B44-4894-84CC-E8264D11ECDA}" type="pres">
      <dgm:prSet presAssocID="{2727472A-625E-4CB5-8EDE-62952EF85BAA}" presName="picture_1" presStyleCnt="0"/>
      <dgm:spPr/>
    </dgm:pt>
    <dgm:pt modelId="{09580CFA-6B04-4E99-8FFF-C22246EFE416}" type="pres">
      <dgm:prSet presAssocID="{2727472A-625E-4CB5-8EDE-62952EF85BAA}" presName="pictureRepeatNode" presStyleLbl="alignImgPlace1" presStyleIdx="0" presStyleCnt="6" custScaleX="86162" custScaleY="86162" custLinFactNeighborX="9247" custLinFactNeighborY="583"/>
      <dgm:spPr/>
    </dgm:pt>
    <dgm:pt modelId="{35B9656D-9064-47A7-B328-08AA9ACA7312}" type="pres">
      <dgm:prSet presAssocID="{E02C1710-933C-4449-AD77-117BDADFF7E9}" presName="text_1" presStyleLbl="node1" presStyleIdx="0" presStyleCnt="0" custScaleY="51192">
        <dgm:presLayoutVars>
          <dgm:bulletEnabled val="1"/>
        </dgm:presLayoutVars>
      </dgm:prSet>
      <dgm:spPr/>
    </dgm:pt>
    <dgm:pt modelId="{8C29202C-2AC9-4CBC-A72E-D7CE69C10D01}" type="pres">
      <dgm:prSet presAssocID="{CA0F71AA-53FE-4D2F-B8A0-F1CE5DA7708A}" presName="picture_2" presStyleCnt="0"/>
      <dgm:spPr/>
    </dgm:pt>
    <dgm:pt modelId="{4BCCC6B3-1EDE-4E28-8416-65DCD8ED5756}" type="pres">
      <dgm:prSet presAssocID="{CA0F71AA-53FE-4D2F-B8A0-F1CE5DA7708A}" presName="pictureRepeatNode" presStyleLbl="alignImgPlace1" presStyleIdx="1" presStyleCnt="6" custScaleX="99310" custLinFactNeighborX="-40115" custLinFactNeighborY="5555"/>
      <dgm:spPr/>
    </dgm:pt>
    <dgm:pt modelId="{10EE3EED-25B2-41EB-AA8D-520A3C82FD9A}" type="pres">
      <dgm:prSet presAssocID="{B573F02D-4CCE-4FA9-A002-73D983A6462B}" presName="line_2" presStyleLbl="parChTrans1D1" presStyleIdx="0" presStyleCnt="5"/>
      <dgm:spPr/>
    </dgm:pt>
    <dgm:pt modelId="{BE777955-74C8-474C-B367-50EEFCD24324}" type="pres">
      <dgm:prSet presAssocID="{B573F02D-4CCE-4FA9-A002-73D983A6462B}" presName="textparent_2" presStyleLbl="node1" presStyleIdx="0" presStyleCnt="0"/>
      <dgm:spPr/>
    </dgm:pt>
    <dgm:pt modelId="{A16C1B5D-DFD8-4657-B79D-F475C75B1F71}" type="pres">
      <dgm:prSet presAssocID="{B573F02D-4CCE-4FA9-A002-73D983A6462B}" presName="text_2" presStyleLbl="revTx" presStyleIdx="0" presStyleCnt="5" custFlipVert="0" custScaleX="2000000" custScaleY="93381" custLinFactNeighborX="-94996" custLinFactNeighborY="1159">
        <dgm:presLayoutVars>
          <dgm:bulletEnabled val="1"/>
        </dgm:presLayoutVars>
      </dgm:prSet>
      <dgm:spPr/>
    </dgm:pt>
    <dgm:pt modelId="{847980A8-8774-4B7B-BE1E-7D9A5BE3533A}" type="pres">
      <dgm:prSet presAssocID="{8D72A08A-546A-4DD1-9C72-C95E5E4CB0C0}" presName="picture_3" presStyleCnt="0"/>
      <dgm:spPr/>
    </dgm:pt>
    <dgm:pt modelId="{C0D0180E-D745-47DC-82AF-DBC88744062F}" type="pres">
      <dgm:prSet presAssocID="{8D72A08A-546A-4DD1-9C72-C95E5E4CB0C0}" presName="pictureRepeatNode" presStyleLbl="alignImgPlace1" presStyleIdx="2" presStyleCnt="6" custLinFactNeighborX="-37785" custLinFactNeighborY="-3275"/>
      <dgm:spPr>
        <a:xfrm>
          <a:off x="5784007" y="820309"/>
          <a:ext cx="894314" cy="894314"/>
        </a:xfrm>
        <a:prstGeom prst="ellipse">
          <a:avLst/>
        </a:prstGeom>
      </dgm:spPr>
    </dgm:pt>
    <dgm:pt modelId="{D7D69796-3F4B-4ACE-B23C-3556F7D2CD63}" type="pres">
      <dgm:prSet presAssocID="{69078245-D374-4E97-993D-9A77255D8358}" presName="line_3" presStyleLbl="parChTrans1D1" presStyleIdx="1" presStyleCnt="5"/>
      <dgm:spPr/>
    </dgm:pt>
    <dgm:pt modelId="{9A9A88CC-962F-4DEE-A2CC-F46A067682D6}" type="pres">
      <dgm:prSet presAssocID="{69078245-D374-4E97-993D-9A77255D8358}" presName="textparent_3" presStyleLbl="node1" presStyleIdx="0" presStyleCnt="0"/>
      <dgm:spPr/>
    </dgm:pt>
    <dgm:pt modelId="{3305355F-3657-409E-9ABC-276A2E5F88D1}" type="pres">
      <dgm:prSet presAssocID="{69078245-D374-4E97-993D-9A77255D8358}" presName="text_3" presStyleLbl="revTx" presStyleIdx="1" presStyleCnt="5" custScaleX="205457" custScaleY="71425" custLinFactNeighborX="-1047" custLinFactNeighborY="10320">
        <dgm:presLayoutVars>
          <dgm:bulletEnabled val="1"/>
        </dgm:presLayoutVars>
      </dgm:prSet>
      <dgm:spPr>
        <a:xfrm>
          <a:off x="7016238" y="849598"/>
          <a:ext cx="3246300" cy="894314"/>
        </a:xfrm>
        <a:prstGeom prst="rect">
          <a:avLst/>
        </a:prstGeom>
      </dgm:spPr>
    </dgm:pt>
    <dgm:pt modelId="{9D83FF48-041C-47CE-97D4-5B12C58B2D11}" type="pres">
      <dgm:prSet presAssocID="{84B93482-9339-44D5-9693-CF7D3D7D826B}" presName="picture_4" presStyleCnt="0"/>
      <dgm:spPr/>
    </dgm:pt>
    <dgm:pt modelId="{F79C6365-9C11-46A4-AE5D-A6126ADFDDE3}" type="pres">
      <dgm:prSet presAssocID="{84B93482-9339-44D5-9693-CF7D3D7D826B}" presName="pictureRepeatNode" presStyleLbl="alignImgPlace1" presStyleIdx="3" presStyleCnt="6" custLinFactNeighborX="-37785" custLinFactNeighborY="-3275"/>
      <dgm:spPr>
        <a:xfrm>
          <a:off x="5502298" y="2007760"/>
          <a:ext cx="894314" cy="894314"/>
        </a:xfrm>
        <a:prstGeom prst="ellipse">
          <a:avLst/>
        </a:prstGeom>
      </dgm:spPr>
    </dgm:pt>
    <dgm:pt modelId="{2C09200E-0A48-4763-96E1-EC9D23E83A3E}" type="pres">
      <dgm:prSet presAssocID="{EB4AB8B2-0E8E-449C-93B5-9A9AB3AA9CF6}" presName="line_4" presStyleLbl="parChTrans1D1" presStyleIdx="2" presStyleCnt="5"/>
      <dgm:spPr/>
    </dgm:pt>
    <dgm:pt modelId="{B4E19BB5-4BF8-48A3-B5B9-309B8DEE2F5C}" type="pres">
      <dgm:prSet presAssocID="{EB4AB8B2-0E8E-449C-93B5-9A9AB3AA9CF6}" presName="textparent_4" presStyleLbl="node1" presStyleIdx="0" presStyleCnt="0"/>
      <dgm:spPr/>
    </dgm:pt>
    <dgm:pt modelId="{6ACAD4C3-13AD-46C8-AFEE-1C1BD68C7AE1}" type="pres">
      <dgm:prSet presAssocID="{EB4AB8B2-0E8E-449C-93B5-9A9AB3AA9CF6}" presName="text_4" presStyleLbl="revTx" presStyleIdx="2" presStyleCnt="5" custScaleX="115844" custLinFactNeighborX="-1155">
        <dgm:presLayoutVars>
          <dgm:bulletEnabled val="1"/>
        </dgm:presLayoutVars>
      </dgm:prSet>
      <dgm:spPr>
        <a:xfrm>
          <a:off x="6734529" y="2037049"/>
          <a:ext cx="4024870" cy="894314"/>
        </a:xfrm>
        <a:prstGeom prst="rect">
          <a:avLst/>
        </a:prstGeom>
      </dgm:spPr>
    </dgm:pt>
    <dgm:pt modelId="{4E684A94-68FC-4857-8494-D18C58F3A93A}" type="pres">
      <dgm:prSet presAssocID="{A1E4B2AF-0EB1-4ACE-9D9C-DA6EBC810EE1}" presName="picture_5" presStyleCnt="0"/>
      <dgm:spPr/>
    </dgm:pt>
    <dgm:pt modelId="{BBAA1D2E-036E-4A54-B1CD-323A33FEF221}" type="pres">
      <dgm:prSet presAssocID="{A1E4B2AF-0EB1-4ACE-9D9C-DA6EBC810EE1}" presName="pictureRepeatNode" presStyleLbl="alignImgPlace1" presStyleIdx="4" presStyleCnt="6" custLinFactNeighborX="-37785" custLinFactNeighborY="-3275"/>
      <dgm:spPr>
        <a:xfrm>
          <a:off x="5784007" y="3195211"/>
          <a:ext cx="894314" cy="894314"/>
        </a:xfrm>
        <a:prstGeom prst="ellipse">
          <a:avLst/>
        </a:prstGeom>
      </dgm:spPr>
    </dgm:pt>
    <dgm:pt modelId="{BC1ADFF3-D58B-4E19-8FCF-C89EF1EAA750}" type="pres">
      <dgm:prSet presAssocID="{FD41B89E-88FD-406A-8C85-E81173204DED}" presName="line_5" presStyleLbl="parChTrans1D1" presStyleIdx="3" presStyleCnt="5"/>
      <dgm:spPr/>
    </dgm:pt>
    <dgm:pt modelId="{0B7774E4-433B-41FB-A16A-A5CDEC160E93}" type="pres">
      <dgm:prSet presAssocID="{FD41B89E-88FD-406A-8C85-E81173204DED}" presName="textparent_5" presStyleLbl="node1" presStyleIdx="0" presStyleCnt="0"/>
      <dgm:spPr/>
    </dgm:pt>
    <dgm:pt modelId="{915D57DC-4621-403B-B76E-0B205264ABCF}" type="pres">
      <dgm:prSet presAssocID="{FD41B89E-88FD-406A-8C85-E81173204DED}" presName="text_5" presStyleLbl="revTx" presStyleIdx="3" presStyleCnt="5" custScaleX="356381" custLinFactNeighborY="-7777">
        <dgm:presLayoutVars>
          <dgm:bulletEnabled val="1"/>
        </dgm:presLayoutVars>
      </dgm:prSet>
      <dgm:spPr>
        <a:xfrm>
          <a:off x="7016238" y="3224500"/>
          <a:ext cx="3561619" cy="894314"/>
        </a:xfrm>
        <a:prstGeom prst="rect">
          <a:avLst/>
        </a:prstGeom>
      </dgm:spPr>
    </dgm:pt>
    <dgm:pt modelId="{D3A80655-8325-4B04-87FD-BAF2CBFC5B9B}" type="pres">
      <dgm:prSet presAssocID="{70763751-8BED-47CC-AEF4-7D0F0A8C5168}" presName="picture_6" presStyleCnt="0"/>
      <dgm:spPr/>
    </dgm:pt>
    <dgm:pt modelId="{0CA2A6C6-A244-4B42-81A4-E91B02BF7C6E}" type="pres">
      <dgm:prSet presAssocID="{70763751-8BED-47CC-AEF4-7D0F0A8C5168}" presName="pictureRepeatNode" presStyleLbl="alignImgPlace1" presStyleIdx="5" presStyleCnt="6" custLinFactNeighborX="-37785" custLinFactNeighborY="-3275"/>
      <dgm:spPr>
        <a:xfrm>
          <a:off x="6564544" y="4044809"/>
          <a:ext cx="894314" cy="894314"/>
        </a:xfrm>
        <a:prstGeom prst="ellipse">
          <a:avLst/>
        </a:prstGeom>
      </dgm:spPr>
    </dgm:pt>
    <dgm:pt modelId="{069B5AB6-0BA2-4F90-B83A-9E3B6F8C798B}" type="pres">
      <dgm:prSet presAssocID="{F00FE1EB-E59A-47A5-BB87-DBFD739A8632}" presName="line_6" presStyleLbl="parChTrans1D1" presStyleIdx="4" presStyleCnt="5"/>
      <dgm:spPr/>
    </dgm:pt>
    <dgm:pt modelId="{7FDAF03D-8EA2-4161-9B9F-BD4E25F103CE}" type="pres">
      <dgm:prSet presAssocID="{F00FE1EB-E59A-47A5-BB87-DBFD739A8632}" presName="textparent_6" presStyleLbl="node1" presStyleIdx="0" presStyleCnt="0"/>
      <dgm:spPr/>
    </dgm:pt>
    <dgm:pt modelId="{724C3554-83CD-4CF1-9F9F-DAFA6C0275E5}" type="pres">
      <dgm:prSet presAssocID="{F00FE1EB-E59A-47A5-BB87-DBFD739A8632}" presName="text_6" presStyleLbl="revTx" presStyleIdx="4" presStyleCnt="5" custScaleX="226056">
        <dgm:presLayoutVars>
          <dgm:bulletEnabled val="1"/>
        </dgm:presLayoutVars>
      </dgm:prSet>
      <dgm:spPr>
        <a:xfrm>
          <a:off x="7796775" y="4074098"/>
          <a:ext cx="2849450" cy="894314"/>
        </a:xfrm>
        <a:prstGeom prst="rect">
          <a:avLst/>
        </a:prstGeom>
      </dgm:spPr>
    </dgm:pt>
  </dgm:ptLst>
  <dgm:cxnLst>
    <dgm:cxn modelId="{64367102-1C6A-4BA9-98E1-1F22812CF2E4}" type="presOf" srcId="{70763751-8BED-47CC-AEF4-7D0F0A8C5168}" destId="{0CA2A6C6-A244-4B42-81A4-E91B02BF7C6E}" srcOrd="0" destOrd="0" presId="urn:microsoft.com/office/officeart/2008/layout/CircularPictureCallout"/>
    <dgm:cxn modelId="{D6F2B709-0C41-46A8-B24C-C3564FA4C9CE}" srcId="{CC1B35CE-BA9C-4EBD-B0F7-086A14953439}" destId="{F00FE1EB-E59A-47A5-BB87-DBFD739A8632}" srcOrd="5" destOrd="0" parTransId="{013238B6-AFB9-4A29-BEE5-0FC972B9CFD0}" sibTransId="{70763751-8BED-47CC-AEF4-7D0F0A8C5168}"/>
    <dgm:cxn modelId="{107B3F0C-E464-4DAC-92CA-BA11669078C8}" srcId="{CC1B35CE-BA9C-4EBD-B0F7-086A14953439}" destId="{B573F02D-4CCE-4FA9-A002-73D983A6462B}" srcOrd="1" destOrd="0" parTransId="{A624225C-47EE-4C03-936F-8155E6AB10FD}" sibTransId="{CA0F71AA-53FE-4D2F-B8A0-F1CE5DA7708A}"/>
    <dgm:cxn modelId="{4E370A0D-B037-4D93-922E-1E1D1EB4493E}" type="presOf" srcId="{EB4AB8B2-0E8E-449C-93B5-9A9AB3AA9CF6}" destId="{6ACAD4C3-13AD-46C8-AFEE-1C1BD68C7AE1}" srcOrd="0" destOrd="0" presId="urn:microsoft.com/office/officeart/2008/layout/CircularPictureCallout"/>
    <dgm:cxn modelId="{1C0A3D13-7248-4A10-8600-675063549CBD}" type="presOf" srcId="{8D72A08A-546A-4DD1-9C72-C95E5E4CB0C0}" destId="{C0D0180E-D745-47DC-82AF-DBC88744062F}" srcOrd="0" destOrd="0" presId="urn:microsoft.com/office/officeart/2008/layout/CircularPictureCallout"/>
    <dgm:cxn modelId="{4DFCEB14-A30E-4D82-A4C7-D8B48ADB8A17}" type="presOf" srcId="{B573F02D-4CCE-4FA9-A002-73D983A6462B}" destId="{A16C1B5D-DFD8-4657-B79D-F475C75B1F71}" srcOrd="0" destOrd="0" presId="urn:microsoft.com/office/officeart/2008/layout/CircularPictureCallout"/>
    <dgm:cxn modelId="{F809452F-1A77-45C0-8BEF-92BA1D67824C}" type="presOf" srcId="{CC1B35CE-BA9C-4EBD-B0F7-086A14953439}" destId="{DB367E70-8570-4B93-B496-5E301A8728F6}" srcOrd="0" destOrd="0" presId="urn:microsoft.com/office/officeart/2008/layout/CircularPictureCallout"/>
    <dgm:cxn modelId="{41765837-7A5B-471D-8A5B-B4591A51285C}" srcId="{CC1B35CE-BA9C-4EBD-B0F7-086A14953439}" destId="{69078245-D374-4E97-993D-9A77255D8358}" srcOrd="2" destOrd="0" parTransId="{9BEAEDAD-4EA4-4214-8B39-861A6E37E23D}" sibTransId="{8D72A08A-546A-4DD1-9C72-C95E5E4CB0C0}"/>
    <dgm:cxn modelId="{3DE1AB3F-CD8B-498E-BD05-59BAEDBCC529}" type="presOf" srcId="{A1E4B2AF-0EB1-4ACE-9D9C-DA6EBC810EE1}" destId="{BBAA1D2E-036E-4A54-B1CD-323A33FEF221}" srcOrd="0" destOrd="0" presId="urn:microsoft.com/office/officeart/2008/layout/CircularPictureCallout"/>
    <dgm:cxn modelId="{95609545-82E4-454F-AF94-378E51EA22CB}" srcId="{CC1B35CE-BA9C-4EBD-B0F7-086A14953439}" destId="{EB4AB8B2-0E8E-449C-93B5-9A9AB3AA9CF6}" srcOrd="3" destOrd="0" parTransId="{50CD8D33-F78E-4231-BF24-A998AE59BEF3}" sibTransId="{84B93482-9339-44D5-9693-CF7D3D7D826B}"/>
    <dgm:cxn modelId="{EC48A04D-C95B-4910-92AA-93C682FAFE9D}" srcId="{CC1B35CE-BA9C-4EBD-B0F7-086A14953439}" destId="{E02C1710-933C-4449-AD77-117BDADFF7E9}" srcOrd="0" destOrd="0" parTransId="{1F10C883-4184-4CF3-9D8F-26972454079E}" sibTransId="{2727472A-625E-4CB5-8EDE-62952EF85BAA}"/>
    <dgm:cxn modelId="{B671DC7A-C585-4CB0-8152-197A901FAD71}" type="presOf" srcId="{FD41B89E-88FD-406A-8C85-E81173204DED}" destId="{915D57DC-4621-403B-B76E-0B205264ABCF}" srcOrd="0" destOrd="0" presId="urn:microsoft.com/office/officeart/2008/layout/CircularPictureCallout"/>
    <dgm:cxn modelId="{D2A94392-7542-4BD1-8901-8FBC7A640A46}" type="presOf" srcId="{CA0F71AA-53FE-4D2F-B8A0-F1CE5DA7708A}" destId="{4BCCC6B3-1EDE-4E28-8416-65DCD8ED5756}" srcOrd="0" destOrd="0" presId="urn:microsoft.com/office/officeart/2008/layout/CircularPictureCallout"/>
    <dgm:cxn modelId="{CD1D1F94-018A-44CF-9D54-5DCF1803AB4C}" type="presOf" srcId="{69078245-D374-4E97-993D-9A77255D8358}" destId="{3305355F-3657-409E-9ABC-276A2E5F88D1}" srcOrd="0" destOrd="0" presId="urn:microsoft.com/office/officeart/2008/layout/CircularPictureCallout"/>
    <dgm:cxn modelId="{8BA5EA98-010B-4152-B92D-E0D4758E7B87}" type="presOf" srcId="{E02C1710-933C-4449-AD77-117BDADFF7E9}" destId="{35B9656D-9064-47A7-B328-08AA9ACA7312}" srcOrd="0" destOrd="0" presId="urn:microsoft.com/office/officeart/2008/layout/CircularPictureCallout"/>
    <dgm:cxn modelId="{9EE4BCAF-F23E-4031-982C-3601D894172D}" type="presOf" srcId="{84B93482-9339-44D5-9693-CF7D3D7D826B}" destId="{F79C6365-9C11-46A4-AE5D-A6126ADFDDE3}" srcOrd="0" destOrd="0" presId="urn:microsoft.com/office/officeart/2008/layout/CircularPictureCallout"/>
    <dgm:cxn modelId="{1CCAD2BE-CE54-4F10-A8BD-CF0B53580121}" type="presOf" srcId="{F00FE1EB-E59A-47A5-BB87-DBFD739A8632}" destId="{724C3554-83CD-4CF1-9F9F-DAFA6C0275E5}" srcOrd="0" destOrd="0" presId="urn:microsoft.com/office/officeart/2008/layout/CircularPictureCallout"/>
    <dgm:cxn modelId="{FB35D8D0-8C85-4A7F-B775-0F5B4FF1BC7D}" srcId="{CC1B35CE-BA9C-4EBD-B0F7-086A14953439}" destId="{FD41B89E-88FD-406A-8C85-E81173204DED}" srcOrd="4" destOrd="0" parTransId="{374DA618-FC1D-4690-B7E1-8C0CB0B23A94}" sibTransId="{A1E4B2AF-0EB1-4ACE-9D9C-DA6EBC810EE1}"/>
    <dgm:cxn modelId="{9CAFBFDB-A58C-459D-909A-5977A1962845}" type="presOf" srcId="{2727472A-625E-4CB5-8EDE-62952EF85BAA}" destId="{09580CFA-6B04-4E99-8FFF-C22246EFE416}" srcOrd="0" destOrd="0" presId="urn:microsoft.com/office/officeart/2008/layout/CircularPictureCallout"/>
    <dgm:cxn modelId="{6DAC8D2D-4A63-4D02-A6C4-DC941DD0E600}" type="presParOf" srcId="{DB367E70-8570-4B93-B496-5E301A8728F6}" destId="{C18F0F7E-3AD8-47AF-927B-CD3FD9D68100}" srcOrd="0" destOrd="0" presId="urn:microsoft.com/office/officeart/2008/layout/CircularPictureCallout"/>
    <dgm:cxn modelId="{2E9399A9-8613-4431-B3F3-2591D0F28CB3}" type="presParOf" srcId="{C18F0F7E-3AD8-47AF-927B-CD3FD9D68100}" destId="{51BB3F93-8B44-4894-84CC-E8264D11ECDA}" srcOrd="0" destOrd="0" presId="urn:microsoft.com/office/officeart/2008/layout/CircularPictureCallout"/>
    <dgm:cxn modelId="{A5A40F1E-09CF-44D7-90A4-31D335004CFD}" type="presParOf" srcId="{51BB3F93-8B44-4894-84CC-E8264D11ECDA}" destId="{09580CFA-6B04-4E99-8FFF-C22246EFE416}" srcOrd="0" destOrd="0" presId="urn:microsoft.com/office/officeart/2008/layout/CircularPictureCallout"/>
    <dgm:cxn modelId="{0880CFDC-C629-4517-BBBD-121D36DB1802}" type="presParOf" srcId="{C18F0F7E-3AD8-47AF-927B-CD3FD9D68100}" destId="{35B9656D-9064-47A7-B328-08AA9ACA7312}" srcOrd="1" destOrd="0" presId="urn:microsoft.com/office/officeart/2008/layout/CircularPictureCallout"/>
    <dgm:cxn modelId="{E0BBED91-BC32-42DE-AA79-278EDAEE709D}" type="presParOf" srcId="{C18F0F7E-3AD8-47AF-927B-CD3FD9D68100}" destId="{8C29202C-2AC9-4CBC-A72E-D7CE69C10D01}" srcOrd="2" destOrd="0" presId="urn:microsoft.com/office/officeart/2008/layout/CircularPictureCallout"/>
    <dgm:cxn modelId="{BA2508AE-AC0D-4C14-AC6F-CB67116CA42B}" type="presParOf" srcId="{8C29202C-2AC9-4CBC-A72E-D7CE69C10D01}" destId="{4BCCC6B3-1EDE-4E28-8416-65DCD8ED5756}" srcOrd="0" destOrd="0" presId="urn:microsoft.com/office/officeart/2008/layout/CircularPictureCallout"/>
    <dgm:cxn modelId="{1689BDDA-A63E-4580-9910-26FDCC005D5F}" type="presParOf" srcId="{C18F0F7E-3AD8-47AF-927B-CD3FD9D68100}" destId="{10EE3EED-25B2-41EB-AA8D-520A3C82FD9A}" srcOrd="3" destOrd="0" presId="urn:microsoft.com/office/officeart/2008/layout/CircularPictureCallout"/>
    <dgm:cxn modelId="{04A61AC8-11DC-4597-824C-16716EAEB92A}" type="presParOf" srcId="{C18F0F7E-3AD8-47AF-927B-CD3FD9D68100}" destId="{BE777955-74C8-474C-B367-50EEFCD24324}" srcOrd="4" destOrd="0" presId="urn:microsoft.com/office/officeart/2008/layout/CircularPictureCallout"/>
    <dgm:cxn modelId="{FCD1651D-D9D4-4F6A-8F84-DF8B30EAF9A9}" type="presParOf" srcId="{BE777955-74C8-474C-B367-50EEFCD24324}" destId="{A16C1B5D-DFD8-4657-B79D-F475C75B1F71}" srcOrd="0" destOrd="0" presId="urn:microsoft.com/office/officeart/2008/layout/CircularPictureCallout"/>
    <dgm:cxn modelId="{F0039736-1ECB-4B4E-BA63-E3B0617C844F}" type="presParOf" srcId="{C18F0F7E-3AD8-47AF-927B-CD3FD9D68100}" destId="{847980A8-8774-4B7B-BE1E-7D9A5BE3533A}" srcOrd="5" destOrd="0" presId="urn:microsoft.com/office/officeart/2008/layout/CircularPictureCallout"/>
    <dgm:cxn modelId="{D5956BEA-A4C4-473A-96AE-0FBA03FE1E7E}" type="presParOf" srcId="{847980A8-8774-4B7B-BE1E-7D9A5BE3533A}" destId="{C0D0180E-D745-47DC-82AF-DBC88744062F}" srcOrd="0" destOrd="0" presId="urn:microsoft.com/office/officeart/2008/layout/CircularPictureCallout"/>
    <dgm:cxn modelId="{E396D01B-CFC1-490C-9621-4F2B31326872}" type="presParOf" srcId="{C18F0F7E-3AD8-47AF-927B-CD3FD9D68100}" destId="{D7D69796-3F4B-4ACE-B23C-3556F7D2CD63}" srcOrd="6" destOrd="0" presId="urn:microsoft.com/office/officeart/2008/layout/CircularPictureCallout"/>
    <dgm:cxn modelId="{0E21623D-BC24-4798-9B6B-7754102347B6}" type="presParOf" srcId="{C18F0F7E-3AD8-47AF-927B-CD3FD9D68100}" destId="{9A9A88CC-962F-4DEE-A2CC-F46A067682D6}" srcOrd="7" destOrd="0" presId="urn:microsoft.com/office/officeart/2008/layout/CircularPictureCallout"/>
    <dgm:cxn modelId="{16F7FC65-8FEB-4102-978C-6FB261F8B18A}" type="presParOf" srcId="{9A9A88CC-962F-4DEE-A2CC-F46A067682D6}" destId="{3305355F-3657-409E-9ABC-276A2E5F88D1}" srcOrd="0" destOrd="0" presId="urn:microsoft.com/office/officeart/2008/layout/CircularPictureCallout"/>
    <dgm:cxn modelId="{805D74C6-A82E-43AA-8B4D-C65676721307}" type="presParOf" srcId="{C18F0F7E-3AD8-47AF-927B-CD3FD9D68100}" destId="{9D83FF48-041C-47CE-97D4-5B12C58B2D11}" srcOrd="8" destOrd="0" presId="urn:microsoft.com/office/officeart/2008/layout/CircularPictureCallout"/>
    <dgm:cxn modelId="{34A351A5-3A31-457F-83EE-3F926B1B1D1E}" type="presParOf" srcId="{9D83FF48-041C-47CE-97D4-5B12C58B2D11}" destId="{F79C6365-9C11-46A4-AE5D-A6126ADFDDE3}" srcOrd="0" destOrd="0" presId="urn:microsoft.com/office/officeart/2008/layout/CircularPictureCallout"/>
    <dgm:cxn modelId="{469922BB-9FBD-47C9-9261-91C2BB161915}" type="presParOf" srcId="{C18F0F7E-3AD8-47AF-927B-CD3FD9D68100}" destId="{2C09200E-0A48-4763-96E1-EC9D23E83A3E}" srcOrd="9" destOrd="0" presId="urn:microsoft.com/office/officeart/2008/layout/CircularPictureCallout"/>
    <dgm:cxn modelId="{D1A9FB98-16CB-45CA-A637-37C757DEABB9}" type="presParOf" srcId="{C18F0F7E-3AD8-47AF-927B-CD3FD9D68100}" destId="{B4E19BB5-4BF8-48A3-B5B9-309B8DEE2F5C}" srcOrd="10" destOrd="0" presId="urn:microsoft.com/office/officeart/2008/layout/CircularPictureCallout"/>
    <dgm:cxn modelId="{C75DE527-FE80-46A8-9FE4-431B60351F8F}" type="presParOf" srcId="{B4E19BB5-4BF8-48A3-B5B9-309B8DEE2F5C}" destId="{6ACAD4C3-13AD-46C8-AFEE-1C1BD68C7AE1}" srcOrd="0" destOrd="0" presId="urn:microsoft.com/office/officeart/2008/layout/CircularPictureCallout"/>
    <dgm:cxn modelId="{A6DF5156-5BA0-41E9-B5C9-83053539A6EA}" type="presParOf" srcId="{C18F0F7E-3AD8-47AF-927B-CD3FD9D68100}" destId="{4E684A94-68FC-4857-8494-D18C58F3A93A}" srcOrd="11" destOrd="0" presId="urn:microsoft.com/office/officeart/2008/layout/CircularPictureCallout"/>
    <dgm:cxn modelId="{5DF78346-B2E0-43BE-B71A-2AFD694F3D59}" type="presParOf" srcId="{4E684A94-68FC-4857-8494-D18C58F3A93A}" destId="{BBAA1D2E-036E-4A54-B1CD-323A33FEF221}" srcOrd="0" destOrd="0" presId="urn:microsoft.com/office/officeart/2008/layout/CircularPictureCallout"/>
    <dgm:cxn modelId="{62E295E2-080B-4924-B5E9-AC8D8927B41A}" type="presParOf" srcId="{C18F0F7E-3AD8-47AF-927B-CD3FD9D68100}" destId="{BC1ADFF3-D58B-4E19-8FCF-C89EF1EAA750}" srcOrd="12" destOrd="0" presId="urn:microsoft.com/office/officeart/2008/layout/CircularPictureCallout"/>
    <dgm:cxn modelId="{ADED1966-051B-45FA-9FC8-DF8724B79020}" type="presParOf" srcId="{C18F0F7E-3AD8-47AF-927B-CD3FD9D68100}" destId="{0B7774E4-433B-41FB-A16A-A5CDEC160E93}" srcOrd="13" destOrd="0" presId="urn:microsoft.com/office/officeart/2008/layout/CircularPictureCallout"/>
    <dgm:cxn modelId="{3450FA5A-58E5-40F4-87BD-4922F7863D8D}" type="presParOf" srcId="{0B7774E4-433B-41FB-A16A-A5CDEC160E93}" destId="{915D57DC-4621-403B-B76E-0B205264ABCF}" srcOrd="0" destOrd="0" presId="urn:microsoft.com/office/officeart/2008/layout/CircularPictureCallout"/>
    <dgm:cxn modelId="{AFC075CB-21EC-4DE5-970E-F9F3086E0A98}" type="presParOf" srcId="{C18F0F7E-3AD8-47AF-927B-CD3FD9D68100}" destId="{D3A80655-8325-4B04-87FD-BAF2CBFC5B9B}" srcOrd="14" destOrd="0" presId="urn:microsoft.com/office/officeart/2008/layout/CircularPictureCallout"/>
    <dgm:cxn modelId="{C5B5198F-DDAC-4EE9-9C40-94A8DBE605FD}" type="presParOf" srcId="{D3A80655-8325-4B04-87FD-BAF2CBFC5B9B}" destId="{0CA2A6C6-A244-4B42-81A4-E91B02BF7C6E}" srcOrd="0" destOrd="0" presId="urn:microsoft.com/office/officeart/2008/layout/CircularPictureCallout"/>
    <dgm:cxn modelId="{8A5C9471-A095-44EE-A2AA-211BDEA7A63C}" type="presParOf" srcId="{C18F0F7E-3AD8-47AF-927B-CD3FD9D68100}" destId="{069B5AB6-0BA2-4F90-B83A-9E3B6F8C798B}" srcOrd="15" destOrd="0" presId="urn:microsoft.com/office/officeart/2008/layout/CircularPictureCallout"/>
    <dgm:cxn modelId="{81260336-6111-4DDF-8DAD-F9A7132A4657}" type="presParOf" srcId="{C18F0F7E-3AD8-47AF-927B-CD3FD9D68100}" destId="{7FDAF03D-8EA2-4161-9B9F-BD4E25F103CE}" srcOrd="16" destOrd="0" presId="urn:microsoft.com/office/officeart/2008/layout/CircularPictureCallout"/>
    <dgm:cxn modelId="{3E952D94-EFB9-489D-AE9B-37D58E6A2566}" type="presParOf" srcId="{7FDAF03D-8EA2-4161-9B9F-BD4E25F103CE}" destId="{724C3554-83CD-4CF1-9F9F-DAFA6C0275E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AB6F1-698E-46F9-9D55-D0C38D38F3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0E9563C1-261F-48BA-B8AE-551BD241E6AB}">
      <dgm:prSet phldrT="[Tekst]" custT="1"/>
      <dgm:spPr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48000" tIns="171450" rIns="320040" bIns="171450" numCol="1" spcCol="1270" anchor="ctr" anchorCtr="0"/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CELÓW PSW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WODÓR W ENERGETYCE I CIEPŁOWNICTWIE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–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WODÓR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PALIWEM W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TRANSPORCIE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–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DEKARBONIZACJA PRZEMYSŁU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–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PRODUKCJA W NOWYCH INSTALACJACH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–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PRZESYŁ, DYSTRYBUCJA, MAGAZYNOWANIE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–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STABILNE OTOCZENIE REGULACYJNE</a:t>
          </a:r>
          <a:endParaRPr lang="pl-PL" sz="11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C37DC9A-082D-4CCF-A1A6-FE218F1EEB57}" type="parTrans" cxnId="{FA6A675B-0722-4DEB-B38E-70D8F715045F}">
      <dgm:prSet/>
      <dgm:spPr/>
      <dgm:t>
        <a:bodyPr/>
        <a:lstStyle/>
        <a:p>
          <a:endParaRPr lang="pl-PL"/>
        </a:p>
      </dgm:t>
    </dgm:pt>
    <dgm:pt modelId="{90A0554F-B4C8-41A4-A76B-A204985FC78D}" type="sibTrans" cxnId="{FA6A675B-0722-4DEB-B38E-70D8F715045F}">
      <dgm:prSet/>
      <dgm:spPr/>
      <dgm:t>
        <a:bodyPr/>
        <a:lstStyle/>
        <a:p>
          <a:endParaRPr lang="pl-PL"/>
        </a:p>
      </dgm:t>
    </dgm:pt>
    <dgm:pt modelId="{96333B12-E335-45B6-831B-AF4DB564905C}">
      <dgm:prSet phldrT="[Tekst]" custT="1"/>
      <dgm:spPr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576000" tIns="171450" rIns="0" bIns="171450" numCol="1" spcCol="1270" anchor="ctr" anchorCtr="0"/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PRIORYTET DLA WODORU Z OZE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50 MW </a:t>
          </a:r>
          <a:r>
            <a:rPr lang="pt-BR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DO 2025 r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 /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2 GW </a:t>
          </a:r>
          <a:r>
            <a:rPr lang="pt-BR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DO 20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30</a:t>
          </a:r>
          <a:r>
            <a:rPr lang="pt-BR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r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 ZAINSTALOWANEJ MOCY INSTALACJI DO PRODUKCJI WODORU I JEGO POCHODNYCH </a:t>
          </a:r>
          <a:b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Z 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NISKOEMISYJNYCH ŹRÓDEŁ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W TYM W SZCZEGÓLNOŚCI INSTALACJI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ELEKTROLIZERÓW</a:t>
          </a:r>
        </a:p>
      </dgm:t>
    </dgm:pt>
    <dgm:pt modelId="{12AA6EB7-294C-4374-9C07-C02671958A13}" type="parTrans" cxnId="{1C5A0D96-46E3-447D-B21D-2F33E08C8DBC}">
      <dgm:prSet/>
      <dgm:spPr/>
      <dgm:t>
        <a:bodyPr/>
        <a:lstStyle/>
        <a:p>
          <a:endParaRPr lang="pl-PL"/>
        </a:p>
      </dgm:t>
    </dgm:pt>
    <dgm:pt modelId="{847EF6C0-5895-4610-ADC1-4600787EF6DB}" type="sibTrans" cxnId="{1C5A0D96-46E3-447D-B21D-2F33E08C8DBC}">
      <dgm:prSet/>
      <dgm:spPr/>
      <dgm:t>
        <a:bodyPr/>
        <a:lstStyle/>
        <a:p>
          <a:endParaRPr lang="pl-PL"/>
        </a:p>
      </dgm:t>
    </dgm:pt>
    <dgm:pt modelId="{11B48D58-07BE-4EA5-B387-84FDF3E1C54C}">
      <dgm:prSet phldrT="[Tekst]" custT="1"/>
      <dgm:spPr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12000" tIns="171450" rIns="320040" bIns="171450" numCol="1" spcCol="1270" anchor="ctr" anchorCtr="0"/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POROZUMIENIE SEKTOROWE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NOWY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MODEL WSPÓŁPRACY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ADMINISTRACJI Z BIZNESEM I NAUKĄ, KLUCZOWY INSTRUMENT WYKONAWCZY POLSKIEJ STRATEGII WODOROWEJ</a:t>
          </a:r>
        </a:p>
      </dgm:t>
    </dgm:pt>
    <dgm:pt modelId="{0B5E4717-1A65-468E-890F-034FA412E67E}" type="parTrans" cxnId="{8617DCDE-B8B9-48F7-A33D-E8B7E92C7D3E}">
      <dgm:prSet/>
      <dgm:spPr/>
      <dgm:t>
        <a:bodyPr/>
        <a:lstStyle/>
        <a:p>
          <a:endParaRPr lang="pl-PL"/>
        </a:p>
      </dgm:t>
    </dgm:pt>
    <dgm:pt modelId="{694CC14B-FD9C-4E46-B010-6BD706560BD9}" type="sibTrans" cxnId="{8617DCDE-B8B9-48F7-A33D-E8B7E92C7D3E}">
      <dgm:prSet/>
      <dgm:spPr/>
      <dgm:t>
        <a:bodyPr/>
        <a:lstStyle/>
        <a:p>
          <a:endParaRPr lang="pl-PL"/>
        </a:p>
      </dgm:t>
    </dgm:pt>
    <dgm:pt modelId="{5901C813-94D2-46B3-B5D8-C4872BDB17BF}">
      <dgm:prSet custT="1"/>
      <dgm:spPr>
        <a:solidFill>
          <a:schemeClr val="accent3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 lIns="648000"/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latin typeface="Arial" panose="020B0604020202020204" pitchFamily="34" charset="0"/>
              <a:cs typeface="Arial" panose="020B0604020202020204" pitchFamily="34" charset="0"/>
            </a:rPr>
            <a:t>WODÓR PALIWEM ALTERNATYWNYM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LICZBA BĘDĄCYCH W UŻYCIU AUTOBUSÓW WODOROWYCH: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100-250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DO 2025 r. /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100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800-1000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DO 2030 r. DODATKOWO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LICZBA STACJI TANKOWANIA WODORU: </a:t>
          </a:r>
          <a:r>
            <a:rPr lang="pl-PL" sz="1100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MIN. 32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  DO 2025 r.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</a:p>
      </dgm:t>
    </dgm:pt>
    <dgm:pt modelId="{C855EDE9-5A6C-405A-9DA5-1AC5E8F8258E}" type="parTrans" cxnId="{3F6D345A-5237-434C-919D-EED152B94C91}">
      <dgm:prSet/>
      <dgm:spPr/>
      <dgm:t>
        <a:bodyPr/>
        <a:lstStyle/>
        <a:p>
          <a:endParaRPr lang="pl-PL"/>
        </a:p>
      </dgm:t>
    </dgm:pt>
    <dgm:pt modelId="{1D22C52C-5B3C-4D86-A39D-0960AD213E0E}" type="sibTrans" cxnId="{3F6D345A-5237-434C-919D-EED152B94C91}">
      <dgm:prSet/>
      <dgm:spPr/>
      <dgm:t>
        <a:bodyPr/>
        <a:lstStyle/>
        <a:p>
          <a:endParaRPr lang="pl-PL"/>
        </a:p>
      </dgm:t>
    </dgm:pt>
    <dgm:pt modelId="{73FA8323-1E21-4475-82A2-E92C5EFA434D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 NAJMNIEJ 5 DOLIN WODOROWYCH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CENTRA DOSKONAŁOŚCI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 PROCESIE WDRAŻANIA GOSPODARKI WODOROWEJ, INTEGRACJA SEKTORÓW I TRANSFORMACJI KLIMATYCZNEJ I PRZEMYSŁU,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EKOSYSTEMY ROZWOJU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ŁAŃCUCHA WARTOŚCI GOSPODARKI WODOROWEJ</a:t>
          </a:r>
          <a:endParaRPr lang="pl-PL" sz="1100" kern="1200" dirty="0"/>
        </a:p>
      </dgm:t>
    </dgm:pt>
    <dgm:pt modelId="{39EB1DA6-7C82-4ECA-8A22-E581B83A46B9}" type="parTrans" cxnId="{23FAB054-56F1-4850-A294-2C49CB0D57AC}">
      <dgm:prSet/>
      <dgm:spPr/>
      <dgm:t>
        <a:bodyPr/>
        <a:lstStyle/>
        <a:p>
          <a:endParaRPr lang="pl-PL"/>
        </a:p>
      </dgm:t>
    </dgm:pt>
    <dgm:pt modelId="{D9BF8832-F6CD-4BF1-BA70-02796550167A}" type="sibTrans" cxnId="{23FAB054-56F1-4850-A294-2C49CB0D57AC}">
      <dgm:prSet/>
      <dgm:spPr/>
      <dgm:t>
        <a:bodyPr/>
        <a:lstStyle/>
        <a:p>
          <a:endParaRPr lang="pl-PL"/>
        </a:p>
      </dgm:t>
    </dgm:pt>
    <dgm:pt modelId="{59A61283-56E6-449B-8639-8DA77B010561}" type="pres">
      <dgm:prSet presAssocID="{147AB6F1-698E-46F9-9D55-D0C38D38F3E4}" presName="Name0" presStyleCnt="0">
        <dgm:presLayoutVars>
          <dgm:chMax val="7"/>
          <dgm:chPref val="7"/>
          <dgm:dir/>
        </dgm:presLayoutVars>
      </dgm:prSet>
      <dgm:spPr/>
    </dgm:pt>
    <dgm:pt modelId="{BEB4927A-CBC3-4B81-A786-B7353A089AC4}" type="pres">
      <dgm:prSet presAssocID="{147AB6F1-698E-46F9-9D55-D0C38D38F3E4}" presName="Name1" presStyleCnt="0"/>
      <dgm:spPr/>
    </dgm:pt>
    <dgm:pt modelId="{449D6151-9104-4C63-A2E8-C4CAEFE986DF}" type="pres">
      <dgm:prSet presAssocID="{147AB6F1-698E-46F9-9D55-D0C38D38F3E4}" presName="cycle" presStyleCnt="0"/>
      <dgm:spPr/>
    </dgm:pt>
    <dgm:pt modelId="{2A51AB98-25C9-41AF-9659-49B18E05ACFF}" type="pres">
      <dgm:prSet presAssocID="{147AB6F1-698E-46F9-9D55-D0C38D38F3E4}" presName="srcNode" presStyleLbl="node1" presStyleIdx="0" presStyleCnt="5"/>
      <dgm:spPr/>
    </dgm:pt>
    <dgm:pt modelId="{29994726-C550-4020-B75E-2B1AB8B08CDE}" type="pres">
      <dgm:prSet presAssocID="{147AB6F1-698E-46F9-9D55-D0C38D38F3E4}" presName="conn" presStyleLbl="parChTrans1D2" presStyleIdx="0" presStyleCnt="1"/>
      <dgm:spPr/>
    </dgm:pt>
    <dgm:pt modelId="{277DAD99-15BE-4B06-8A6E-24EF900B04A4}" type="pres">
      <dgm:prSet presAssocID="{147AB6F1-698E-46F9-9D55-D0C38D38F3E4}" presName="extraNode" presStyleLbl="node1" presStyleIdx="0" presStyleCnt="5"/>
      <dgm:spPr/>
    </dgm:pt>
    <dgm:pt modelId="{34C6A4C3-F31B-4265-8EA8-FB556550C2FB}" type="pres">
      <dgm:prSet presAssocID="{147AB6F1-698E-46F9-9D55-D0C38D38F3E4}" presName="dstNode" presStyleLbl="node1" presStyleIdx="0" presStyleCnt="5"/>
      <dgm:spPr/>
    </dgm:pt>
    <dgm:pt modelId="{A5AF4ABD-449E-4AC3-B686-96F4395F8855}" type="pres">
      <dgm:prSet presAssocID="{0E9563C1-261F-48BA-B8AE-551BD241E6AB}" presName="text_1" presStyleLbl="node1" presStyleIdx="0" presStyleCnt="5" custScaleY="122377">
        <dgm:presLayoutVars>
          <dgm:bulletEnabled val="1"/>
        </dgm:presLayoutVars>
      </dgm:prSet>
      <dgm:spPr/>
    </dgm:pt>
    <dgm:pt modelId="{A03A166F-0C64-4DD3-BFD1-463BD463321A}" type="pres">
      <dgm:prSet presAssocID="{0E9563C1-261F-48BA-B8AE-551BD241E6AB}" presName="accent_1" presStyleCnt="0"/>
      <dgm:spPr/>
    </dgm:pt>
    <dgm:pt modelId="{98766647-ADD3-4A34-AE72-856C247F9E61}" type="pres">
      <dgm:prSet presAssocID="{0E9563C1-261F-48BA-B8AE-551BD241E6AB}" presName="accentRepeatNode" presStyleLbl="solidFgAcc1" presStyleIdx="0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88477" y="308419"/>
          <a:ext cx="1028778" cy="1028778"/>
        </a:xfrm>
        <a:prstGeom prst="ellipse">
          <a:avLst/>
        </a:prstGeom>
        <a:solidFill>
          <a:schemeClr val="bg2"/>
        </a:solidFill>
        <a:ln>
          <a:noFill/>
        </a:ln>
      </dgm:spPr>
    </dgm:pt>
    <dgm:pt modelId="{05DBA4A7-2980-48EE-AD1A-80F1D2712E89}" type="pres">
      <dgm:prSet presAssocID="{96333B12-E335-45B6-831B-AF4DB564905C}" presName="text_2" presStyleLbl="node1" presStyleIdx="1" presStyleCnt="5" custLinFactNeighborX="1078">
        <dgm:presLayoutVars>
          <dgm:bulletEnabled val="1"/>
        </dgm:presLayoutVars>
      </dgm:prSet>
      <dgm:spPr/>
    </dgm:pt>
    <dgm:pt modelId="{AF96D7BB-9067-411E-BCC6-6E4074B8EFFB}" type="pres">
      <dgm:prSet presAssocID="{96333B12-E335-45B6-831B-AF4DB564905C}" presName="accent_2" presStyleCnt="0"/>
      <dgm:spPr/>
    </dgm:pt>
    <dgm:pt modelId="{D9ACEF27-9AD4-413F-97B4-E05849935455}" type="pres">
      <dgm:prSet presAssocID="{96333B12-E335-45B6-831B-AF4DB564905C}" presName="accentRepeatNode" presStyleLbl="solidFgAcc1" presStyleIdx="1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560335" y="1543167"/>
          <a:ext cx="1028778" cy="1028778"/>
        </a:xfrm>
        <a:prstGeom prst="ellipse">
          <a:avLst/>
        </a:prstGeom>
        <a:solidFill>
          <a:schemeClr val="bg2"/>
        </a:solidFill>
        <a:ln>
          <a:noFill/>
        </a:ln>
      </dgm:spPr>
    </dgm:pt>
    <dgm:pt modelId="{318E8061-A7D0-4232-AA90-F85B1427B188}" type="pres">
      <dgm:prSet presAssocID="{11B48D58-07BE-4EA5-B387-84FDF3E1C54C}" presName="text_3" presStyleLbl="node1" presStyleIdx="2" presStyleCnt="5">
        <dgm:presLayoutVars>
          <dgm:bulletEnabled val="1"/>
        </dgm:presLayoutVars>
      </dgm:prSet>
      <dgm:spPr/>
    </dgm:pt>
    <dgm:pt modelId="{2FB3F0DD-AE40-4E8C-9D68-7BDBB9C5E12C}" type="pres">
      <dgm:prSet presAssocID="{11B48D58-07BE-4EA5-B387-84FDF3E1C54C}" presName="accent_3" presStyleCnt="0"/>
      <dgm:spPr/>
    </dgm:pt>
    <dgm:pt modelId="{EA984690-35E4-44CD-999C-31A28A2D86DE}" type="pres">
      <dgm:prSet presAssocID="{11B48D58-07BE-4EA5-B387-84FDF3E1C54C}" presName="accentRepeatNode" presStyleLbl="solidFgAcc1" presStyleIdx="2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560335" y="2777916"/>
          <a:ext cx="1028778" cy="1028778"/>
        </a:xfrm>
        <a:prstGeom prst="ellipse">
          <a:avLst/>
        </a:prstGeom>
        <a:solidFill>
          <a:schemeClr val="bg2"/>
        </a:solidFill>
        <a:ln/>
      </dgm:spPr>
    </dgm:pt>
    <dgm:pt modelId="{1CB82113-98B7-4CBB-906F-52724523EE39}" type="pres">
      <dgm:prSet presAssocID="{5901C813-94D2-46B3-B5D8-C4872BDB17BF}" presName="text_4" presStyleLbl="node1" presStyleIdx="3" presStyleCnt="5" custScaleY="133294">
        <dgm:presLayoutVars>
          <dgm:bulletEnabled val="1"/>
        </dgm:presLayoutVars>
      </dgm:prSet>
      <dgm:spPr/>
    </dgm:pt>
    <dgm:pt modelId="{D32D4B78-D051-4D76-9E6F-595E4324F2E5}" type="pres">
      <dgm:prSet presAssocID="{5901C813-94D2-46B3-B5D8-C4872BDB17BF}" presName="accent_4" presStyleCnt="0"/>
      <dgm:spPr/>
    </dgm:pt>
    <dgm:pt modelId="{466AAAC4-3680-441E-99DE-7360C8FD6E77}" type="pres">
      <dgm:prSet presAssocID="{5901C813-94D2-46B3-B5D8-C4872BDB17BF}" presName="accentRepeatNode" presStyleLbl="solidFgAcc1" presStyleIdx="3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88477" y="4012664"/>
          <a:ext cx="1028778" cy="1028778"/>
        </a:xfrm>
        <a:prstGeom prst="ellipse">
          <a:avLst/>
        </a:prstGeom>
        <a:solidFill>
          <a:schemeClr val="bg2"/>
        </a:solidFill>
        <a:ln>
          <a:noFill/>
        </a:ln>
      </dgm:spPr>
    </dgm:pt>
    <dgm:pt modelId="{5AB8C6A3-AC00-4D45-B807-AF2258A6DFAA}" type="pres">
      <dgm:prSet presAssocID="{73FA8323-1E21-4475-82A2-E92C5EFA434D}" presName="text_5" presStyleLbl="node1" presStyleIdx="4" presStyleCnt="5">
        <dgm:presLayoutVars>
          <dgm:bulletEnabled val="1"/>
        </dgm:presLayoutVars>
      </dgm:prSet>
      <dgm:spPr/>
    </dgm:pt>
    <dgm:pt modelId="{93AE8808-7773-4C69-867E-44712FC9A042}" type="pres">
      <dgm:prSet presAssocID="{73FA8323-1E21-4475-82A2-E92C5EFA434D}" presName="accent_5" presStyleCnt="0"/>
      <dgm:spPr/>
    </dgm:pt>
    <dgm:pt modelId="{C992CB02-8F0D-420F-84F8-121E26C11A1E}" type="pres">
      <dgm:prSet presAssocID="{73FA8323-1E21-4475-82A2-E92C5EFA434D}" presName="accentRepeatNode" presStyleLbl="solidFgAcc1" presStyleIdx="4" presStyleCnt="5"/>
      <dgm:spPr/>
    </dgm:pt>
  </dgm:ptLst>
  <dgm:cxnLst>
    <dgm:cxn modelId="{FA6A675B-0722-4DEB-B38E-70D8F715045F}" srcId="{147AB6F1-698E-46F9-9D55-D0C38D38F3E4}" destId="{0E9563C1-261F-48BA-B8AE-551BD241E6AB}" srcOrd="0" destOrd="0" parTransId="{3C37DC9A-082D-4CCF-A1A6-FE218F1EEB57}" sibTransId="{90A0554F-B4C8-41A4-A76B-A204985FC78D}"/>
    <dgm:cxn modelId="{23FAB054-56F1-4850-A294-2C49CB0D57AC}" srcId="{147AB6F1-698E-46F9-9D55-D0C38D38F3E4}" destId="{73FA8323-1E21-4475-82A2-E92C5EFA434D}" srcOrd="4" destOrd="0" parTransId="{39EB1DA6-7C82-4ECA-8A22-E581B83A46B9}" sibTransId="{D9BF8832-F6CD-4BF1-BA70-02796550167A}"/>
    <dgm:cxn modelId="{3F6D345A-5237-434C-919D-EED152B94C91}" srcId="{147AB6F1-698E-46F9-9D55-D0C38D38F3E4}" destId="{5901C813-94D2-46B3-B5D8-C4872BDB17BF}" srcOrd="3" destOrd="0" parTransId="{C855EDE9-5A6C-405A-9DA5-1AC5E8F8258E}" sibTransId="{1D22C52C-5B3C-4D86-A39D-0960AD213E0E}"/>
    <dgm:cxn modelId="{47E4E180-28E7-44FC-B5CB-C532DFA6491D}" type="presOf" srcId="{96333B12-E335-45B6-831B-AF4DB564905C}" destId="{05DBA4A7-2980-48EE-AD1A-80F1D2712E89}" srcOrd="0" destOrd="0" presId="urn:microsoft.com/office/officeart/2008/layout/VerticalCurvedList"/>
    <dgm:cxn modelId="{0A8E3C86-7ACE-4C70-8612-55A1916D01DD}" type="presOf" srcId="{147AB6F1-698E-46F9-9D55-D0C38D38F3E4}" destId="{59A61283-56E6-449B-8639-8DA77B010561}" srcOrd="0" destOrd="0" presId="urn:microsoft.com/office/officeart/2008/layout/VerticalCurvedList"/>
    <dgm:cxn modelId="{1C5A0D96-46E3-447D-B21D-2F33E08C8DBC}" srcId="{147AB6F1-698E-46F9-9D55-D0C38D38F3E4}" destId="{96333B12-E335-45B6-831B-AF4DB564905C}" srcOrd="1" destOrd="0" parTransId="{12AA6EB7-294C-4374-9C07-C02671958A13}" sibTransId="{847EF6C0-5895-4610-ADC1-4600787EF6DB}"/>
    <dgm:cxn modelId="{16821F96-C88A-4313-A639-4B5A7FDAB6F2}" type="presOf" srcId="{0E9563C1-261F-48BA-B8AE-551BD241E6AB}" destId="{A5AF4ABD-449E-4AC3-B686-96F4395F8855}" srcOrd="0" destOrd="0" presId="urn:microsoft.com/office/officeart/2008/layout/VerticalCurvedList"/>
    <dgm:cxn modelId="{50F856A4-56FF-4BD4-8B0F-E38708ECFF58}" type="presOf" srcId="{73FA8323-1E21-4475-82A2-E92C5EFA434D}" destId="{5AB8C6A3-AC00-4D45-B807-AF2258A6DFAA}" srcOrd="0" destOrd="0" presId="urn:microsoft.com/office/officeart/2008/layout/VerticalCurvedList"/>
    <dgm:cxn modelId="{9E2D70BF-B811-4A90-A081-3C9B2F952C24}" type="presOf" srcId="{5901C813-94D2-46B3-B5D8-C4872BDB17BF}" destId="{1CB82113-98B7-4CBB-906F-52724523EE39}" srcOrd="0" destOrd="0" presId="urn:microsoft.com/office/officeart/2008/layout/VerticalCurvedList"/>
    <dgm:cxn modelId="{610410DA-1F8F-4980-A1E6-55BD913DA480}" type="presOf" srcId="{11B48D58-07BE-4EA5-B387-84FDF3E1C54C}" destId="{318E8061-A7D0-4232-AA90-F85B1427B188}" srcOrd="0" destOrd="0" presId="urn:microsoft.com/office/officeart/2008/layout/VerticalCurvedList"/>
    <dgm:cxn modelId="{8617DCDE-B8B9-48F7-A33D-E8B7E92C7D3E}" srcId="{147AB6F1-698E-46F9-9D55-D0C38D38F3E4}" destId="{11B48D58-07BE-4EA5-B387-84FDF3E1C54C}" srcOrd="2" destOrd="0" parTransId="{0B5E4717-1A65-468E-890F-034FA412E67E}" sibTransId="{694CC14B-FD9C-4E46-B010-6BD706560BD9}"/>
    <dgm:cxn modelId="{A22201DF-8FD8-4EA5-BD2D-DBEDEC8576C7}" type="presOf" srcId="{90A0554F-B4C8-41A4-A76B-A204985FC78D}" destId="{29994726-C550-4020-B75E-2B1AB8B08CDE}" srcOrd="0" destOrd="0" presId="urn:microsoft.com/office/officeart/2008/layout/VerticalCurvedList"/>
    <dgm:cxn modelId="{F1948F78-573E-41EE-A252-4F9E62B5417E}" type="presParOf" srcId="{59A61283-56E6-449B-8639-8DA77B010561}" destId="{BEB4927A-CBC3-4B81-A786-B7353A089AC4}" srcOrd="0" destOrd="0" presId="urn:microsoft.com/office/officeart/2008/layout/VerticalCurvedList"/>
    <dgm:cxn modelId="{79CC9C51-72F3-48AE-8AFA-1E0550EC8533}" type="presParOf" srcId="{BEB4927A-CBC3-4B81-A786-B7353A089AC4}" destId="{449D6151-9104-4C63-A2E8-C4CAEFE986DF}" srcOrd="0" destOrd="0" presId="urn:microsoft.com/office/officeart/2008/layout/VerticalCurvedList"/>
    <dgm:cxn modelId="{87FFF28C-39F7-470E-BA1B-C225E17DEC09}" type="presParOf" srcId="{449D6151-9104-4C63-A2E8-C4CAEFE986DF}" destId="{2A51AB98-25C9-41AF-9659-49B18E05ACFF}" srcOrd="0" destOrd="0" presId="urn:microsoft.com/office/officeart/2008/layout/VerticalCurvedList"/>
    <dgm:cxn modelId="{7A140117-EB88-4B5E-BE3A-36C763297D9D}" type="presParOf" srcId="{449D6151-9104-4C63-A2E8-C4CAEFE986DF}" destId="{29994726-C550-4020-B75E-2B1AB8B08CDE}" srcOrd="1" destOrd="0" presId="urn:microsoft.com/office/officeart/2008/layout/VerticalCurvedList"/>
    <dgm:cxn modelId="{CC6EB2B2-AA51-4BE3-8A4E-C81FEAEBD60C}" type="presParOf" srcId="{449D6151-9104-4C63-A2E8-C4CAEFE986DF}" destId="{277DAD99-15BE-4B06-8A6E-24EF900B04A4}" srcOrd="2" destOrd="0" presId="urn:microsoft.com/office/officeart/2008/layout/VerticalCurvedList"/>
    <dgm:cxn modelId="{4DA49EF8-D344-4E8F-B577-15E6645C83E1}" type="presParOf" srcId="{449D6151-9104-4C63-A2E8-C4CAEFE986DF}" destId="{34C6A4C3-F31B-4265-8EA8-FB556550C2FB}" srcOrd="3" destOrd="0" presId="urn:microsoft.com/office/officeart/2008/layout/VerticalCurvedList"/>
    <dgm:cxn modelId="{364B0BD9-9DD1-452F-BDEA-F4AC33E912C5}" type="presParOf" srcId="{BEB4927A-CBC3-4B81-A786-B7353A089AC4}" destId="{A5AF4ABD-449E-4AC3-B686-96F4395F8855}" srcOrd="1" destOrd="0" presId="urn:microsoft.com/office/officeart/2008/layout/VerticalCurvedList"/>
    <dgm:cxn modelId="{1060295C-4C93-42B1-A3CA-B02434F1A1C1}" type="presParOf" srcId="{BEB4927A-CBC3-4B81-A786-B7353A089AC4}" destId="{A03A166F-0C64-4DD3-BFD1-463BD463321A}" srcOrd="2" destOrd="0" presId="urn:microsoft.com/office/officeart/2008/layout/VerticalCurvedList"/>
    <dgm:cxn modelId="{5377416E-CA3D-45B0-AE88-E5B9BE81E4BF}" type="presParOf" srcId="{A03A166F-0C64-4DD3-BFD1-463BD463321A}" destId="{98766647-ADD3-4A34-AE72-856C247F9E61}" srcOrd="0" destOrd="0" presId="urn:microsoft.com/office/officeart/2008/layout/VerticalCurvedList"/>
    <dgm:cxn modelId="{96319F5F-8F51-4D35-BD70-0EEE2288F3D1}" type="presParOf" srcId="{BEB4927A-CBC3-4B81-A786-B7353A089AC4}" destId="{05DBA4A7-2980-48EE-AD1A-80F1D2712E89}" srcOrd="3" destOrd="0" presId="urn:microsoft.com/office/officeart/2008/layout/VerticalCurvedList"/>
    <dgm:cxn modelId="{8D6A069E-9910-47B3-A732-96AA7F1BBD4B}" type="presParOf" srcId="{BEB4927A-CBC3-4B81-A786-B7353A089AC4}" destId="{AF96D7BB-9067-411E-BCC6-6E4074B8EFFB}" srcOrd="4" destOrd="0" presId="urn:microsoft.com/office/officeart/2008/layout/VerticalCurvedList"/>
    <dgm:cxn modelId="{E4CA1AF5-B104-418A-966B-0C4DDE3E2237}" type="presParOf" srcId="{AF96D7BB-9067-411E-BCC6-6E4074B8EFFB}" destId="{D9ACEF27-9AD4-413F-97B4-E05849935455}" srcOrd="0" destOrd="0" presId="urn:microsoft.com/office/officeart/2008/layout/VerticalCurvedList"/>
    <dgm:cxn modelId="{43F9736F-7B8C-440C-BE5C-32761DFD5D78}" type="presParOf" srcId="{BEB4927A-CBC3-4B81-A786-B7353A089AC4}" destId="{318E8061-A7D0-4232-AA90-F85B1427B188}" srcOrd="5" destOrd="0" presId="urn:microsoft.com/office/officeart/2008/layout/VerticalCurvedList"/>
    <dgm:cxn modelId="{0B9B0672-93F2-48ED-B79D-467F7C64B8FB}" type="presParOf" srcId="{BEB4927A-CBC3-4B81-A786-B7353A089AC4}" destId="{2FB3F0DD-AE40-4E8C-9D68-7BDBB9C5E12C}" srcOrd="6" destOrd="0" presId="urn:microsoft.com/office/officeart/2008/layout/VerticalCurvedList"/>
    <dgm:cxn modelId="{4C704DA9-CEDF-429A-A458-A1925B5B5399}" type="presParOf" srcId="{2FB3F0DD-AE40-4E8C-9D68-7BDBB9C5E12C}" destId="{EA984690-35E4-44CD-999C-31A28A2D86DE}" srcOrd="0" destOrd="0" presId="urn:microsoft.com/office/officeart/2008/layout/VerticalCurvedList"/>
    <dgm:cxn modelId="{372EFE8D-8152-45D5-9075-6773DEE80798}" type="presParOf" srcId="{BEB4927A-CBC3-4B81-A786-B7353A089AC4}" destId="{1CB82113-98B7-4CBB-906F-52724523EE39}" srcOrd="7" destOrd="0" presId="urn:microsoft.com/office/officeart/2008/layout/VerticalCurvedList"/>
    <dgm:cxn modelId="{0F780F44-AF25-43BF-B615-D63B0BCA0FD1}" type="presParOf" srcId="{BEB4927A-CBC3-4B81-A786-B7353A089AC4}" destId="{D32D4B78-D051-4D76-9E6F-595E4324F2E5}" srcOrd="8" destOrd="0" presId="urn:microsoft.com/office/officeart/2008/layout/VerticalCurvedList"/>
    <dgm:cxn modelId="{FFDD05EA-27F0-492F-9784-63692974AA97}" type="presParOf" srcId="{D32D4B78-D051-4D76-9E6F-595E4324F2E5}" destId="{466AAAC4-3680-441E-99DE-7360C8FD6E77}" srcOrd="0" destOrd="0" presId="urn:microsoft.com/office/officeart/2008/layout/VerticalCurvedList"/>
    <dgm:cxn modelId="{11B7AC91-72D2-4275-AB39-0903169978A3}" type="presParOf" srcId="{BEB4927A-CBC3-4B81-A786-B7353A089AC4}" destId="{5AB8C6A3-AC00-4D45-B807-AF2258A6DFAA}" srcOrd="9" destOrd="0" presId="urn:microsoft.com/office/officeart/2008/layout/VerticalCurvedList"/>
    <dgm:cxn modelId="{CBD2F58B-DB7E-4018-B8DD-77C0CC6C8A68}" type="presParOf" srcId="{BEB4927A-CBC3-4B81-A786-B7353A089AC4}" destId="{93AE8808-7773-4C69-867E-44712FC9A042}" srcOrd="10" destOrd="0" presId="urn:microsoft.com/office/officeart/2008/layout/VerticalCurvedList"/>
    <dgm:cxn modelId="{CEC334A5-9264-4676-B6D4-EE7D4C4A1D37}" type="presParOf" srcId="{93AE8808-7773-4C69-867E-44712FC9A042}" destId="{C992CB02-8F0D-420F-84F8-121E26C11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7AB6F1-698E-46F9-9D55-D0C38D38F3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0E9563C1-261F-48BA-B8AE-551BD241E6AB}">
      <dgm:prSet phldrT="[Tekst]" custT="1"/>
      <dgm:spPr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48000" tIns="171450" rIns="320040" bIns="171450" numCol="1" spcCol="1270" anchor="ctr" anchorCtr="0"/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GDZIE?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ENERGETYKA ZAWODOWA I KOMUNALNA (bloki elektrowni </a:t>
          </a:r>
          <a:b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 elektrociepłowni węglowych, gazowych, gazowo-parowych), ŹRÓDŁA PRZEMYSŁOWE (huty zintegrowane, cementownie, rafinerie, zakłady azotowe, zakłady petrochemiczne, kondycjonowanie gazu ziemnego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chemeClr val="accent5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C37DC9A-082D-4CCF-A1A6-FE218F1EEB57}" type="parTrans" cxnId="{FA6A675B-0722-4DEB-B38E-70D8F715045F}">
      <dgm:prSet/>
      <dgm:spPr/>
      <dgm:t>
        <a:bodyPr/>
        <a:lstStyle/>
        <a:p>
          <a:endParaRPr lang="pl-PL"/>
        </a:p>
      </dgm:t>
    </dgm:pt>
    <dgm:pt modelId="{90A0554F-B4C8-41A4-A76B-A204985FC78D}" type="sibTrans" cxnId="{FA6A675B-0722-4DEB-B38E-70D8F715045F}">
      <dgm:prSet/>
      <dgm:spPr/>
      <dgm:t>
        <a:bodyPr/>
        <a:lstStyle/>
        <a:p>
          <a:endParaRPr lang="pl-PL"/>
        </a:p>
      </dgm:t>
    </dgm:pt>
    <dgm:pt modelId="{96333B12-E335-45B6-831B-AF4DB564905C}">
      <dgm:prSet phldrT="[Tekst]" custT="1"/>
      <dgm:spPr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576000" tIns="171450" rIns="0" bIns="171450" numCol="1" spcCol="1270" anchor="ctr" anchorCtr="0"/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SEPARACJA CO</a:t>
          </a:r>
          <a:r>
            <a:rPr lang="pl-PL" sz="1800" kern="1200" baseline="-25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ZE SPALIN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STOSOWANE METODY: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ABSORPCJA (FIZYCZNA I CHEMICZNA), SEPARACJA KRIOGENICZNA, SEPARACJA MEMBRANOWA, USUWANIE BIOLOGICZNE, ADSORPCJA (FIZYCZNA I CHEMICZNA), METODY ŁĄCZONE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12AA6EB7-294C-4374-9C07-C02671958A13}" type="parTrans" cxnId="{1C5A0D96-46E3-447D-B21D-2F33E08C8DBC}">
      <dgm:prSet/>
      <dgm:spPr/>
      <dgm:t>
        <a:bodyPr/>
        <a:lstStyle/>
        <a:p>
          <a:endParaRPr lang="pl-PL"/>
        </a:p>
      </dgm:t>
    </dgm:pt>
    <dgm:pt modelId="{847EF6C0-5895-4610-ADC1-4600787EF6DB}" type="sibTrans" cxnId="{1C5A0D96-46E3-447D-B21D-2F33E08C8DBC}">
      <dgm:prSet/>
      <dgm:spPr/>
      <dgm:t>
        <a:bodyPr/>
        <a:lstStyle/>
        <a:p>
          <a:endParaRPr lang="pl-PL"/>
        </a:p>
      </dgm:t>
    </dgm:pt>
    <dgm:pt modelId="{11B48D58-07BE-4EA5-B387-84FDF3E1C54C}">
      <dgm:prSet phldrT="[Tekst]" custT="1"/>
      <dgm:spPr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12000" tIns="171450" rIns="320040" bIns="171450" numCol="1" spcCol="1270" anchor="ctr" anchorCtr="0"/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TRANSPORT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TRANSPORT W STANIE CIEKŁYM, GAZOWYM LUB NADKRYTYCZNYM RUROCIĄGIEM LUB ZBIORNIKAMI (STATKI, KOLEJ, CYSTERNY)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rgbClr val="4472C4">
                <a:lumMod val="60000"/>
                <a:lumOff val="40000"/>
              </a:srgb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0B5E4717-1A65-468E-890F-034FA412E67E}" type="parTrans" cxnId="{8617DCDE-B8B9-48F7-A33D-E8B7E92C7D3E}">
      <dgm:prSet/>
      <dgm:spPr/>
      <dgm:t>
        <a:bodyPr/>
        <a:lstStyle/>
        <a:p>
          <a:endParaRPr lang="pl-PL"/>
        </a:p>
      </dgm:t>
    </dgm:pt>
    <dgm:pt modelId="{694CC14B-FD9C-4E46-B010-6BD706560BD9}" type="sibTrans" cxnId="{8617DCDE-B8B9-48F7-A33D-E8B7E92C7D3E}">
      <dgm:prSet/>
      <dgm:spPr/>
      <dgm:t>
        <a:bodyPr/>
        <a:lstStyle/>
        <a:p>
          <a:endParaRPr lang="pl-PL"/>
        </a:p>
      </dgm:t>
    </dgm:pt>
    <dgm:pt modelId="{5901C813-94D2-46B3-B5D8-C4872BDB17BF}">
      <dgm:prSet custT="1"/>
      <dgm:spPr>
        <a:solidFill>
          <a:schemeClr val="accent3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 lIns="648000"/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latin typeface="Arial" panose="020B0604020202020204" pitchFamily="34" charset="0"/>
              <a:cs typeface="Arial" panose="020B0604020202020204" pitchFamily="34" charset="0"/>
            </a:rPr>
            <a:t>CCS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ZATŁACZANIE DO GŁĘBOKICH FORMACJI GEOLOGICZNYCH: KAWERNY SOLNE ORAZ  WYBRANE WYEKSPLOATOWANE ZŁOŻA GAZU I ROPY NAFTOWEJ</a:t>
          </a:r>
        </a:p>
      </dgm:t>
    </dgm:pt>
    <dgm:pt modelId="{C855EDE9-5A6C-405A-9DA5-1AC5E8F8258E}" type="parTrans" cxnId="{3F6D345A-5237-434C-919D-EED152B94C91}">
      <dgm:prSet/>
      <dgm:spPr/>
      <dgm:t>
        <a:bodyPr/>
        <a:lstStyle/>
        <a:p>
          <a:endParaRPr lang="pl-PL"/>
        </a:p>
      </dgm:t>
    </dgm:pt>
    <dgm:pt modelId="{1D22C52C-5B3C-4D86-A39D-0960AD213E0E}" type="sibTrans" cxnId="{3F6D345A-5237-434C-919D-EED152B94C91}">
      <dgm:prSet/>
      <dgm:spPr/>
      <dgm:t>
        <a:bodyPr/>
        <a:lstStyle/>
        <a:p>
          <a:endParaRPr lang="pl-PL"/>
        </a:p>
      </dgm:t>
    </dgm:pt>
    <dgm:pt modelId="{73FA8323-1E21-4475-82A2-E92C5EFA434D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CCU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WYKORZYSTANIE W PRZEMYŚLE NP.: PRODUKCJA PALIW SYNTETYCZNYCH, WSPOMAGANIE SYSTEMÓW DO WYDOBYCIA ROPY NAFTOWEJ I GAZU, WSPOMAGANIE WYTWÓRNI NAWOZÓW, PRODUKCJA POLIMERÓW</a:t>
          </a:r>
        </a:p>
      </dgm:t>
    </dgm:pt>
    <dgm:pt modelId="{39EB1DA6-7C82-4ECA-8A22-E581B83A46B9}" type="parTrans" cxnId="{23FAB054-56F1-4850-A294-2C49CB0D57AC}">
      <dgm:prSet/>
      <dgm:spPr/>
      <dgm:t>
        <a:bodyPr/>
        <a:lstStyle/>
        <a:p>
          <a:endParaRPr lang="pl-PL"/>
        </a:p>
      </dgm:t>
    </dgm:pt>
    <dgm:pt modelId="{D9BF8832-F6CD-4BF1-BA70-02796550167A}" type="sibTrans" cxnId="{23FAB054-56F1-4850-A294-2C49CB0D57AC}">
      <dgm:prSet/>
      <dgm:spPr/>
      <dgm:t>
        <a:bodyPr/>
        <a:lstStyle/>
        <a:p>
          <a:endParaRPr lang="pl-PL"/>
        </a:p>
      </dgm:t>
    </dgm:pt>
    <dgm:pt modelId="{59A61283-56E6-449B-8639-8DA77B010561}" type="pres">
      <dgm:prSet presAssocID="{147AB6F1-698E-46F9-9D55-D0C38D38F3E4}" presName="Name0" presStyleCnt="0">
        <dgm:presLayoutVars>
          <dgm:chMax val="7"/>
          <dgm:chPref val="7"/>
          <dgm:dir/>
        </dgm:presLayoutVars>
      </dgm:prSet>
      <dgm:spPr/>
    </dgm:pt>
    <dgm:pt modelId="{BEB4927A-CBC3-4B81-A786-B7353A089AC4}" type="pres">
      <dgm:prSet presAssocID="{147AB6F1-698E-46F9-9D55-D0C38D38F3E4}" presName="Name1" presStyleCnt="0"/>
      <dgm:spPr/>
    </dgm:pt>
    <dgm:pt modelId="{449D6151-9104-4C63-A2E8-C4CAEFE986DF}" type="pres">
      <dgm:prSet presAssocID="{147AB6F1-698E-46F9-9D55-D0C38D38F3E4}" presName="cycle" presStyleCnt="0"/>
      <dgm:spPr/>
    </dgm:pt>
    <dgm:pt modelId="{2A51AB98-25C9-41AF-9659-49B18E05ACFF}" type="pres">
      <dgm:prSet presAssocID="{147AB6F1-698E-46F9-9D55-D0C38D38F3E4}" presName="srcNode" presStyleLbl="node1" presStyleIdx="0" presStyleCnt="5"/>
      <dgm:spPr/>
    </dgm:pt>
    <dgm:pt modelId="{29994726-C550-4020-B75E-2B1AB8B08CDE}" type="pres">
      <dgm:prSet presAssocID="{147AB6F1-698E-46F9-9D55-D0C38D38F3E4}" presName="conn" presStyleLbl="parChTrans1D2" presStyleIdx="0" presStyleCnt="1"/>
      <dgm:spPr/>
    </dgm:pt>
    <dgm:pt modelId="{277DAD99-15BE-4B06-8A6E-24EF900B04A4}" type="pres">
      <dgm:prSet presAssocID="{147AB6F1-698E-46F9-9D55-D0C38D38F3E4}" presName="extraNode" presStyleLbl="node1" presStyleIdx="0" presStyleCnt="5"/>
      <dgm:spPr/>
    </dgm:pt>
    <dgm:pt modelId="{34C6A4C3-F31B-4265-8EA8-FB556550C2FB}" type="pres">
      <dgm:prSet presAssocID="{147AB6F1-698E-46F9-9D55-D0C38D38F3E4}" presName="dstNode" presStyleLbl="node1" presStyleIdx="0" presStyleCnt="5"/>
      <dgm:spPr/>
    </dgm:pt>
    <dgm:pt modelId="{A5AF4ABD-449E-4AC3-B686-96F4395F8855}" type="pres">
      <dgm:prSet presAssocID="{0E9563C1-261F-48BA-B8AE-551BD241E6AB}" presName="text_1" presStyleLbl="node1" presStyleIdx="0" presStyleCnt="5" custScaleY="122377" custLinFactNeighborY="23238">
        <dgm:presLayoutVars>
          <dgm:bulletEnabled val="1"/>
        </dgm:presLayoutVars>
      </dgm:prSet>
      <dgm:spPr/>
    </dgm:pt>
    <dgm:pt modelId="{A03A166F-0C64-4DD3-BFD1-463BD463321A}" type="pres">
      <dgm:prSet presAssocID="{0E9563C1-261F-48BA-B8AE-551BD241E6AB}" presName="accent_1" presStyleCnt="0"/>
      <dgm:spPr/>
    </dgm:pt>
    <dgm:pt modelId="{98766647-ADD3-4A34-AE72-856C247F9E61}" type="pres">
      <dgm:prSet presAssocID="{0E9563C1-261F-48BA-B8AE-551BD241E6AB}" presName="accentRepeatNode" presStyleLbl="solidFgAcc1" presStyleIdx="0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88477" y="308419"/>
          <a:ext cx="1028778" cy="1028778"/>
        </a:xfrm>
        <a:prstGeom prst="ellipse">
          <a:avLst/>
        </a:prstGeom>
        <a:solidFill>
          <a:schemeClr val="bg2"/>
        </a:solidFill>
        <a:ln>
          <a:noFill/>
        </a:ln>
      </dgm:spPr>
    </dgm:pt>
    <dgm:pt modelId="{05DBA4A7-2980-48EE-AD1A-80F1D2712E89}" type="pres">
      <dgm:prSet presAssocID="{96333B12-E335-45B6-831B-AF4DB564905C}" presName="text_2" presStyleLbl="node1" presStyleIdx="1" presStyleCnt="5" custLinFactNeighborX="1078" custLinFactNeighborY="20656">
        <dgm:presLayoutVars>
          <dgm:bulletEnabled val="1"/>
        </dgm:presLayoutVars>
      </dgm:prSet>
      <dgm:spPr/>
    </dgm:pt>
    <dgm:pt modelId="{AF96D7BB-9067-411E-BCC6-6E4074B8EFFB}" type="pres">
      <dgm:prSet presAssocID="{96333B12-E335-45B6-831B-AF4DB564905C}" presName="accent_2" presStyleCnt="0"/>
      <dgm:spPr/>
    </dgm:pt>
    <dgm:pt modelId="{D9ACEF27-9AD4-413F-97B4-E05849935455}" type="pres">
      <dgm:prSet presAssocID="{96333B12-E335-45B6-831B-AF4DB564905C}" presName="accentRepeatNode" presStyleLbl="solidFgAcc1" presStyleIdx="1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560335" y="1543167"/>
          <a:ext cx="1028778" cy="1028778"/>
        </a:xfrm>
        <a:prstGeom prst="ellipse">
          <a:avLst/>
        </a:prstGeom>
        <a:solidFill>
          <a:schemeClr val="bg2"/>
        </a:solidFill>
        <a:ln>
          <a:noFill/>
        </a:ln>
      </dgm:spPr>
    </dgm:pt>
    <dgm:pt modelId="{318E8061-A7D0-4232-AA90-F85B1427B188}" type="pres">
      <dgm:prSet presAssocID="{11B48D58-07BE-4EA5-B387-84FDF3E1C54C}" presName="text_3" presStyleLbl="node1" presStyleIdx="2" presStyleCnt="5" custLinFactNeighborY="18074">
        <dgm:presLayoutVars>
          <dgm:bulletEnabled val="1"/>
        </dgm:presLayoutVars>
      </dgm:prSet>
      <dgm:spPr/>
    </dgm:pt>
    <dgm:pt modelId="{2FB3F0DD-AE40-4E8C-9D68-7BDBB9C5E12C}" type="pres">
      <dgm:prSet presAssocID="{11B48D58-07BE-4EA5-B387-84FDF3E1C54C}" presName="accent_3" presStyleCnt="0"/>
      <dgm:spPr/>
    </dgm:pt>
    <dgm:pt modelId="{EA984690-35E4-44CD-999C-31A28A2D86DE}" type="pres">
      <dgm:prSet presAssocID="{11B48D58-07BE-4EA5-B387-84FDF3E1C54C}" presName="accentRepeatNode" presStyleLbl="solidFgAcc1" presStyleIdx="2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560335" y="2777916"/>
          <a:ext cx="1028778" cy="1028778"/>
        </a:xfrm>
        <a:prstGeom prst="ellipse">
          <a:avLst/>
        </a:prstGeom>
        <a:solidFill>
          <a:schemeClr val="bg2"/>
        </a:solidFill>
        <a:ln/>
      </dgm:spPr>
    </dgm:pt>
    <dgm:pt modelId="{1CB82113-98B7-4CBB-906F-52724523EE39}" type="pres">
      <dgm:prSet presAssocID="{5901C813-94D2-46B3-B5D8-C4872BDB17BF}" presName="text_4" presStyleLbl="node1" presStyleIdx="3" presStyleCnt="5" custScaleY="133294">
        <dgm:presLayoutVars>
          <dgm:bulletEnabled val="1"/>
        </dgm:presLayoutVars>
      </dgm:prSet>
      <dgm:spPr/>
    </dgm:pt>
    <dgm:pt modelId="{D32D4B78-D051-4D76-9E6F-595E4324F2E5}" type="pres">
      <dgm:prSet presAssocID="{5901C813-94D2-46B3-B5D8-C4872BDB17BF}" presName="accent_4" presStyleCnt="0"/>
      <dgm:spPr/>
    </dgm:pt>
    <dgm:pt modelId="{466AAAC4-3680-441E-99DE-7360C8FD6E77}" type="pres">
      <dgm:prSet presAssocID="{5901C813-94D2-46B3-B5D8-C4872BDB17BF}" presName="accentRepeatNode" presStyleLbl="solidFgAcc1" presStyleIdx="3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88477" y="4012664"/>
          <a:ext cx="1028778" cy="1028778"/>
        </a:xfrm>
        <a:prstGeom prst="ellipse">
          <a:avLst/>
        </a:prstGeom>
        <a:solidFill>
          <a:schemeClr val="bg2"/>
        </a:solidFill>
        <a:ln>
          <a:noFill/>
        </a:ln>
      </dgm:spPr>
    </dgm:pt>
    <dgm:pt modelId="{5AB8C6A3-AC00-4D45-B807-AF2258A6DFAA}" type="pres">
      <dgm:prSet presAssocID="{73FA8323-1E21-4475-82A2-E92C5EFA434D}" presName="text_5" presStyleLbl="node1" presStyleIdx="4" presStyleCnt="5" custLinFactNeighborY="2582">
        <dgm:presLayoutVars>
          <dgm:bulletEnabled val="1"/>
        </dgm:presLayoutVars>
      </dgm:prSet>
      <dgm:spPr/>
    </dgm:pt>
    <dgm:pt modelId="{93AE8808-7773-4C69-867E-44712FC9A042}" type="pres">
      <dgm:prSet presAssocID="{73FA8323-1E21-4475-82A2-E92C5EFA434D}" presName="accent_5" presStyleCnt="0"/>
      <dgm:spPr/>
    </dgm:pt>
    <dgm:pt modelId="{C992CB02-8F0D-420F-84F8-121E26C11A1E}" type="pres">
      <dgm:prSet presAssocID="{73FA8323-1E21-4475-82A2-E92C5EFA434D}" presName="accentRepeatNode" presStyleLbl="solidFgAcc1" presStyleIdx="4" presStyleCnt="5"/>
      <dgm:spPr/>
    </dgm:pt>
  </dgm:ptLst>
  <dgm:cxnLst>
    <dgm:cxn modelId="{FA6A675B-0722-4DEB-B38E-70D8F715045F}" srcId="{147AB6F1-698E-46F9-9D55-D0C38D38F3E4}" destId="{0E9563C1-261F-48BA-B8AE-551BD241E6AB}" srcOrd="0" destOrd="0" parTransId="{3C37DC9A-082D-4CCF-A1A6-FE218F1EEB57}" sibTransId="{90A0554F-B4C8-41A4-A76B-A204985FC78D}"/>
    <dgm:cxn modelId="{23FAB054-56F1-4850-A294-2C49CB0D57AC}" srcId="{147AB6F1-698E-46F9-9D55-D0C38D38F3E4}" destId="{73FA8323-1E21-4475-82A2-E92C5EFA434D}" srcOrd="4" destOrd="0" parTransId="{39EB1DA6-7C82-4ECA-8A22-E581B83A46B9}" sibTransId="{D9BF8832-F6CD-4BF1-BA70-02796550167A}"/>
    <dgm:cxn modelId="{3F6D345A-5237-434C-919D-EED152B94C91}" srcId="{147AB6F1-698E-46F9-9D55-D0C38D38F3E4}" destId="{5901C813-94D2-46B3-B5D8-C4872BDB17BF}" srcOrd="3" destOrd="0" parTransId="{C855EDE9-5A6C-405A-9DA5-1AC5E8F8258E}" sibTransId="{1D22C52C-5B3C-4D86-A39D-0960AD213E0E}"/>
    <dgm:cxn modelId="{47E4E180-28E7-44FC-B5CB-C532DFA6491D}" type="presOf" srcId="{96333B12-E335-45B6-831B-AF4DB564905C}" destId="{05DBA4A7-2980-48EE-AD1A-80F1D2712E89}" srcOrd="0" destOrd="0" presId="urn:microsoft.com/office/officeart/2008/layout/VerticalCurvedList"/>
    <dgm:cxn modelId="{0A8E3C86-7ACE-4C70-8612-55A1916D01DD}" type="presOf" srcId="{147AB6F1-698E-46F9-9D55-D0C38D38F3E4}" destId="{59A61283-56E6-449B-8639-8DA77B010561}" srcOrd="0" destOrd="0" presId="urn:microsoft.com/office/officeart/2008/layout/VerticalCurvedList"/>
    <dgm:cxn modelId="{1C5A0D96-46E3-447D-B21D-2F33E08C8DBC}" srcId="{147AB6F1-698E-46F9-9D55-D0C38D38F3E4}" destId="{96333B12-E335-45B6-831B-AF4DB564905C}" srcOrd="1" destOrd="0" parTransId="{12AA6EB7-294C-4374-9C07-C02671958A13}" sibTransId="{847EF6C0-5895-4610-ADC1-4600787EF6DB}"/>
    <dgm:cxn modelId="{16821F96-C88A-4313-A639-4B5A7FDAB6F2}" type="presOf" srcId="{0E9563C1-261F-48BA-B8AE-551BD241E6AB}" destId="{A5AF4ABD-449E-4AC3-B686-96F4395F8855}" srcOrd="0" destOrd="0" presId="urn:microsoft.com/office/officeart/2008/layout/VerticalCurvedList"/>
    <dgm:cxn modelId="{50F856A4-56FF-4BD4-8B0F-E38708ECFF58}" type="presOf" srcId="{73FA8323-1E21-4475-82A2-E92C5EFA434D}" destId="{5AB8C6A3-AC00-4D45-B807-AF2258A6DFAA}" srcOrd="0" destOrd="0" presId="urn:microsoft.com/office/officeart/2008/layout/VerticalCurvedList"/>
    <dgm:cxn modelId="{9E2D70BF-B811-4A90-A081-3C9B2F952C24}" type="presOf" srcId="{5901C813-94D2-46B3-B5D8-C4872BDB17BF}" destId="{1CB82113-98B7-4CBB-906F-52724523EE39}" srcOrd="0" destOrd="0" presId="urn:microsoft.com/office/officeart/2008/layout/VerticalCurvedList"/>
    <dgm:cxn modelId="{610410DA-1F8F-4980-A1E6-55BD913DA480}" type="presOf" srcId="{11B48D58-07BE-4EA5-B387-84FDF3E1C54C}" destId="{318E8061-A7D0-4232-AA90-F85B1427B188}" srcOrd="0" destOrd="0" presId="urn:microsoft.com/office/officeart/2008/layout/VerticalCurvedList"/>
    <dgm:cxn modelId="{8617DCDE-B8B9-48F7-A33D-E8B7E92C7D3E}" srcId="{147AB6F1-698E-46F9-9D55-D0C38D38F3E4}" destId="{11B48D58-07BE-4EA5-B387-84FDF3E1C54C}" srcOrd="2" destOrd="0" parTransId="{0B5E4717-1A65-468E-890F-034FA412E67E}" sibTransId="{694CC14B-FD9C-4E46-B010-6BD706560BD9}"/>
    <dgm:cxn modelId="{A22201DF-8FD8-4EA5-BD2D-DBEDEC8576C7}" type="presOf" srcId="{90A0554F-B4C8-41A4-A76B-A204985FC78D}" destId="{29994726-C550-4020-B75E-2B1AB8B08CDE}" srcOrd="0" destOrd="0" presId="urn:microsoft.com/office/officeart/2008/layout/VerticalCurvedList"/>
    <dgm:cxn modelId="{F1948F78-573E-41EE-A252-4F9E62B5417E}" type="presParOf" srcId="{59A61283-56E6-449B-8639-8DA77B010561}" destId="{BEB4927A-CBC3-4B81-A786-B7353A089AC4}" srcOrd="0" destOrd="0" presId="urn:microsoft.com/office/officeart/2008/layout/VerticalCurvedList"/>
    <dgm:cxn modelId="{79CC9C51-72F3-48AE-8AFA-1E0550EC8533}" type="presParOf" srcId="{BEB4927A-CBC3-4B81-A786-B7353A089AC4}" destId="{449D6151-9104-4C63-A2E8-C4CAEFE986DF}" srcOrd="0" destOrd="0" presId="urn:microsoft.com/office/officeart/2008/layout/VerticalCurvedList"/>
    <dgm:cxn modelId="{87FFF28C-39F7-470E-BA1B-C225E17DEC09}" type="presParOf" srcId="{449D6151-9104-4C63-A2E8-C4CAEFE986DF}" destId="{2A51AB98-25C9-41AF-9659-49B18E05ACFF}" srcOrd="0" destOrd="0" presId="urn:microsoft.com/office/officeart/2008/layout/VerticalCurvedList"/>
    <dgm:cxn modelId="{7A140117-EB88-4B5E-BE3A-36C763297D9D}" type="presParOf" srcId="{449D6151-9104-4C63-A2E8-C4CAEFE986DF}" destId="{29994726-C550-4020-B75E-2B1AB8B08CDE}" srcOrd="1" destOrd="0" presId="urn:microsoft.com/office/officeart/2008/layout/VerticalCurvedList"/>
    <dgm:cxn modelId="{CC6EB2B2-AA51-4BE3-8A4E-C81FEAEBD60C}" type="presParOf" srcId="{449D6151-9104-4C63-A2E8-C4CAEFE986DF}" destId="{277DAD99-15BE-4B06-8A6E-24EF900B04A4}" srcOrd="2" destOrd="0" presId="urn:microsoft.com/office/officeart/2008/layout/VerticalCurvedList"/>
    <dgm:cxn modelId="{4DA49EF8-D344-4E8F-B577-15E6645C83E1}" type="presParOf" srcId="{449D6151-9104-4C63-A2E8-C4CAEFE986DF}" destId="{34C6A4C3-F31B-4265-8EA8-FB556550C2FB}" srcOrd="3" destOrd="0" presId="urn:microsoft.com/office/officeart/2008/layout/VerticalCurvedList"/>
    <dgm:cxn modelId="{364B0BD9-9DD1-452F-BDEA-F4AC33E912C5}" type="presParOf" srcId="{BEB4927A-CBC3-4B81-A786-B7353A089AC4}" destId="{A5AF4ABD-449E-4AC3-B686-96F4395F8855}" srcOrd="1" destOrd="0" presId="urn:microsoft.com/office/officeart/2008/layout/VerticalCurvedList"/>
    <dgm:cxn modelId="{1060295C-4C93-42B1-A3CA-B02434F1A1C1}" type="presParOf" srcId="{BEB4927A-CBC3-4B81-A786-B7353A089AC4}" destId="{A03A166F-0C64-4DD3-BFD1-463BD463321A}" srcOrd="2" destOrd="0" presId="urn:microsoft.com/office/officeart/2008/layout/VerticalCurvedList"/>
    <dgm:cxn modelId="{5377416E-CA3D-45B0-AE88-E5B9BE81E4BF}" type="presParOf" srcId="{A03A166F-0C64-4DD3-BFD1-463BD463321A}" destId="{98766647-ADD3-4A34-AE72-856C247F9E61}" srcOrd="0" destOrd="0" presId="urn:microsoft.com/office/officeart/2008/layout/VerticalCurvedList"/>
    <dgm:cxn modelId="{96319F5F-8F51-4D35-BD70-0EEE2288F3D1}" type="presParOf" srcId="{BEB4927A-CBC3-4B81-A786-B7353A089AC4}" destId="{05DBA4A7-2980-48EE-AD1A-80F1D2712E89}" srcOrd="3" destOrd="0" presId="urn:microsoft.com/office/officeart/2008/layout/VerticalCurvedList"/>
    <dgm:cxn modelId="{8D6A069E-9910-47B3-A732-96AA7F1BBD4B}" type="presParOf" srcId="{BEB4927A-CBC3-4B81-A786-B7353A089AC4}" destId="{AF96D7BB-9067-411E-BCC6-6E4074B8EFFB}" srcOrd="4" destOrd="0" presId="urn:microsoft.com/office/officeart/2008/layout/VerticalCurvedList"/>
    <dgm:cxn modelId="{E4CA1AF5-B104-418A-966B-0C4DDE3E2237}" type="presParOf" srcId="{AF96D7BB-9067-411E-BCC6-6E4074B8EFFB}" destId="{D9ACEF27-9AD4-413F-97B4-E05849935455}" srcOrd="0" destOrd="0" presId="urn:microsoft.com/office/officeart/2008/layout/VerticalCurvedList"/>
    <dgm:cxn modelId="{43F9736F-7B8C-440C-BE5C-32761DFD5D78}" type="presParOf" srcId="{BEB4927A-CBC3-4B81-A786-B7353A089AC4}" destId="{318E8061-A7D0-4232-AA90-F85B1427B188}" srcOrd="5" destOrd="0" presId="urn:microsoft.com/office/officeart/2008/layout/VerticalCurvedList"/>
    <dgm:cxn modelId="{0B9B0672-93F2-48ED-B79D-467F7C64B8FB}" type="presParOf" srcId="{BEB4927A-CBC3-4B81-A786-B7353A089AC4}" destId="{2FB3F0DD-AE40-4E8C-9D68-7BDBB9C5E12C}" srcOrd="6" destOrd="0" presId="urn:microsoft.com/office/officeart/2008/layout/VerticalCurvedList"/>
    <dgm:cxn modelId="{4C704DA9-CEDF-429A-A458-A1925B5B5399}" type="presParOf" srcId="{2FB3F0DD-AE40-4E8C-9D68-7BDBB9C5E12C}" destId="{EA984690-35E4-44CD-999C-31A28A2D86DE}" srcOrd="0" destOrd="0" presId="urn:microsoft.com/office/officeart/2008/layout/VerticalCurvedList"/>
    <dgm:cxn modelId="{372EFE8D-8152-45D5-9075-6773DEE80798}" type="presParOf" srcId="{BEB4927A-CBC3-4B81-A786-B7353A089AC4}" destId="{1CB82113-98B7-4CBB-906F-52724523EE39}" srcOrd="7" destOrd="0" presId="urn:microsoft.com/office/officeart/2008/layout/VerticalCurvedList"/>
    <dgm:cxn modelId="{0F780F44-AF25-43BF-B615-D63B0BCA0FD1}" type="presParOf" srcId="{BEB4927A-CBC3-4B81-A786-B7353A089AC4}" destId="{D32D4B78-D051-4D76-9E6F-595E4324F2E5}" srcOrd="8" destOrd="0" presId="urn:microsoft.com/office/officeart/2008/layout/VerticalCurvedList"/>
    <dgm:cxn modelId="{FFDD05EA-27F0-492F-9784-63692974AA97}" type="presParOf" srcId="{D32D4B78-D051-4D76-9E6F-595E4324F2E5}" destId="{466AAAC4-3680-441E-99DE-7360C8FD6E77}" srcOrd="0" destOrd="0" presId="urn:microsoft.com/office/officeart/2008/layout/VerticalCurvedList"/>
    <dgm:cxn modelId="{11B7AC91-72D2-4275-AB39-0903169978A3}" type="presParOf" srcId="{BEB4927A-CBC3-4B81-A786-B7353A089AC4}" destId="{5AB8C6A3-AC00-4D45-B807-AF2258A6DFAA}" srcOrd="9" destOrd="0" presId="urn:microsoft.com/office/officeart/2008/layout/VerticalCurvedList"/>
    <dgm:cxn modelId="{CBD2F58B-DB7E-4018-B8DD-77C0CC6C8A68}" type="presParOf" srcId="{BEB4927A-CBC3-4B81-A786-B7353A089AC4}" destId="{93AE8808-7773-4C69-867E-44712FC9A042}" srcOrd="10" destOrd="0" presId="urn:microsoft.com/office/officeart/2008/layout/VerticalCurvedList"/>
    <dgm:cxn modelId="{CEC334A5-9264-4676-B6D4-EE7D4C4A1D37}" type="presParOf" srcId="{93AE8808-7773-4C69-867E-44712FC9A042}" destId="{C992CB02-8F0D-420F-84F8-121E26C11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1E6171-986A-4105-A9F6-7B60898A0527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F0A08158-D094-46EC-AADF-14F65FB7D8B5}">
      <dgm:prSet phldrT="[Tekst]" custT="1"/>
      <dgm:spPr/>
      <dgm:t>
        <a:bodyPr lIns="72000" rIns="72000"/>
        <a:lstStyle/>
        <a:p>
          <a:r>
            <a:rPr lang="pl-PL" sz="2800" dirty="0"/>
            <a:t>Technologie </a:t>
          </a:r>
          <a:br>
            <a:rPr lang="pl-PL" sz="2800" dirty="0"/>
          </a:br>
          <a:r>
            <a:rPr lang="pl-PL" sz="2800" dirty="0"/>
            <a:t>CCS i CCU</a:t>
          </a:r>
        </a:p>
      </dgm:t>
    </dgm:pt>
    <dgm:pt modelId="{0BB55850-09F8-4F33-AD53-82B61EDB4FED}" type="parTrans" cxnId="{3F40074B-BA88-48B5-B181-67AB5CEAD36B}">
      <dgm:prSet/>
      <dgm:spPr/>
      <dgm:t>
        <a:bodyPr/>
        <a:lstStyle/>
        <a:p>
          <a:endParaRPr lang="pl-PL"/>
        </a:p>
      </dgm:t>
    </dgm:pt>
    <dgm:pt modelId="{BD0A21EE-8F5C-47F7-9EB7-3B3BF6E1A0F0}" type="sibTrans" cxnId="{3F40074B-BA88-48B5-B181-67AB5CEAD36B}">
      <dgm:prSet/>
      <dgm:spPr/>
      <dgm:t>
        <a:bodyPr/>
        <a:lstStyle/>
        <a:p>
          <a:endParaRPr lang="pl-PL"/>
        </a:p>
      </dgm:t>
    </dgm:pt>
    <dgm:pt modelId="{268759C7-EFF8-4DAA-A6BB-58AF1342176F}">
      <dgm:prSet phldrT="[Tekst]" custT="1"/>
      <dgm:spPr/>
      <dgm:t>
        <a:bodyPr lIns="36000" rIns="36000"/>
        <a:lstStyle/>
        <a:p>
          <a:r>
            <a:rPr lang="pl-PL" sz="1400" dirty="0">
              <a:solidFill>
                <a:srgbClr val="002060"/>
              </a:solidFill>
            </a:rPr>
            <a:t>Wychwyt CO</a:t>
          </a:r>
          <a:r>
            <a:rPr lang="pl-PL" sz="1400" baseline="-25000" dirty="0">
              <a:solidFill>
                <a:srgbClr val="002060"/>
              </a:solidFill>
            </a:rPr>
            <a:t>2</a:t>
          </a:r>
          <a:r>
            <a:rPr lang="pl-PL" sz="1400" dirty="0">
              <a:solidFill>
                <a:srgbClr val="002060"/>
              </a:solidFill>
            </a:rPr>
            <a:t> </a:t>
          </a:r>
          <a:br>
            <a:rPr lang="pl-PL" sz="1400" dirty="0">
              <a:solidFill>
                <a:srgbClr val="002060"/>
              </a:solidFill>
            </a:rPr>
          </a:br>
          <a:r>
            <a:rPr lang="pl-PL" sz="1400" dirty="0">
              <a:solidFill>
                <a:srgbClr val="002060"/>
              </a:solidFill>
            </a:rPr>
            <a:t>ze źródła</a:t>
          </a:r>
        </a:p>
      </dgm:t>
    </dgm:pt>
    <dgm:pt modelId="{4B675DB8-748A-46AD-99B7-1D68A3187E0A}" type="parTrans" cxnId="{73FBBED6-061A-4067-B956-D96E8628CAB7}">
      <dgm:prSet/>
      <dgm:spPr/>
      <dgm:t>
        <a:bodyPr/>
        <a:lstStyle/>
        <a:p>
          <a:endParaRPr lang="pl-PL"/>
        </a:p>
      </dgm:t>
    </dgm:pt>
    <dgm:pt modelId="{6B671E07-2CDB-4A59-9E71-3036D344F83D}" type="sibTrans" cxnId="{73FBBED6-061A-4067-B956-D96E8628CAB7}">
      <dgm:prSet/>
      <dgm:spPr/>
      <dgm:t>
        <a:bodyPr/>
        <a:lstStyle/>
        <a:p>
          <a:endParaRPr lang="pl-PL"/>
        </a:p>
      </dgm:t>
    </dgm:pt>
    <dgm:pt modelId="{99C1D195-9F2F-449D-820E-D7A0AE4D3E3B}">
      <dgm:prSet phldrT="[Tekst]" custT="1"/>
      <dgm:spPr/>
      <dgm:t>
        <a:bodyPr lIns="39600" rIns="39600"/>
        <a:lstStyle/>
        <a:p>
          <a:r>
            <a:rPr lang="pl-PL" sz="1400" dirty="0">
              <a:solidFill>
                <a:srgbClr val="002060"/>
              </a:solidFill>
            </a:rPr>
            <a:t>Transport CO</a:t>
          </a:r>
          <a:r>
            <a:rPr lang="pl-PL" sz="1400" baseline="-25000" dirty="0">
              <a:solidFill>
                <a:srgbClr val="002060"/>
              </a:solidFill>
            </a:rPr>
            <a:t>2</a:t>
          </a:r>
        </a:p>
      </dgm:t>
    </dgm:pt>
    <dgm:pt modelId="{8E9431A3-0426-49FF-8865-DEC3B23E5493}" type="parTrans" cxnId="{B6B9661F-0A44-4748-840B-602E941BCE4A}">
      <dgm:prSet/>
      <dgm:spPr/>
      <dgm:t>
        <a:bodyPr/>
        <a:lstStyle/>
        <a:p>
          <a:endParaRPr lang="pl-PL"/>
        </a:p>
      </dgm:t>
    </dgm:pt>
    <dgm:pt modelId="{152836C2-D21B-4D4C-B6C0-A64EC1A8A922}" type="sibTrans" cxnId="{B6B9661F-0A44-4748-840B-602E941BCE4A}">
      <dgm:prSet/>
      <dgm:spPr/>
      <dgm:t>
        <a:bodyPr/>
        <a:lstStyle/>
        <a:p>
          <a:endParaRPr lang="pl-PL"/>
        </a:p>
      </dgm:t>
    </dgm:pt>
    <dgm:pt modelId="{97F84998-06E7-41DF-ABA4-EC499A5390BD}">
      <dgm:prSet custT="1"/>
      <dgm:spPr/>
      <dgm:t>
        <a:bodyPr/>
        <a:lstStyle/>
        <a:p>
          <a:r>
            <a:rPr lang="pl-PL" sz="1400" dirty="0">
              <a:solidFill>
                <a:srgbClr val="002060"/>
              </a:solidFill>
            </a:rPr>
            <a:t>Składowanie CO</a:t>
          </a:r>
          <a:r>
            <a:rPr lang="pl-PL" sz="1400" baseline="-25000" dirty="0">
              <a:solidFill>
                <a:srgbClr val="002060"/>
              </a:solidFill>
            </a:rPr>
            <a:t>2</a:t>
          </a:r>
        </a:p>
      </dgm:t>
    </dgm:pt>
    <dgm:pt modelId="{C63EA2C3-1371-4B7C-B58F-8877F92E62D3}" type="parTrans" cxnId="{4490FE91-EEFA-416A-9749-6DB9813D3B24}">
      <dgm:prSet/>
      <dgm:spPr/>
      <dgm:t>
        <a:bodyPr/>
        <a:lstStyle/>
        <a:p>
          <a:endParaRPr lang="pl-PL"/>
        </a:p>
      </dgm:t>
    </dgm:pt>
    <dgm:pt modelId="{E3679284-ECD0-43EF-9EE2-E616DE502B93}" type="sibTrans" cxnId="{4490FE91-EEFA-416A-9749-6DB9813D3B24}">
      <dgm:prSet/>
      <dgm:spPr/>
      <dgm:t>
        <a:bodyPr/>
        <a:lstStyle/>
        <a:p>
          <a:endParaRPr lang="pl-PL"/>
        </a:p>
      </dgm:t>
    </dgm:pt>
    <dgm:pt modelId="{5B035947-A446-49B3-B7A5-3A0997BF7604}" type="pres">
      <dgm:prSet presAssocID="{9C1E6171-986A-4105-A9F6-7B60898A0527}" presName="Name0" presStyleCnt="0">
        <dgm:presLayoutVars>
          <dgm:chMax val="1"/>
          <dgm:chPref val="1"/>
        </dgm:presLayoutVars>
      </dgm:prSet>
      <dgm:spPr/>
    </dgm:pt>
    <dgm:pt modelId="{8F0D5286-B364-4FE3-ADC5-38EE401E5245}" type="pres">
      <dgm:prSet presAssocID="{F0A08158-D094-46EC-AADF-14F65FB7D8B5}" presName="Parent" presStyleLbl="node0" presStyleIdx="0" presStyleCnt="1">
        <dgm:presLayoutVars>
          <dgm:chMax val="5"/>
          <dgm:chPref val="5"/>
        </dgm:presLayoutVars>
      </dgm:prSet>
      <dgm:spPr/>
    </dgm:pt>
    <dgm:pt modelId="{A5A9A464-2F9B-481B-8E7C-61ED764827A2}" type="pres">
      <dgm:prSet presAssocID="{F0A08158-D094-46EC-AADF-14F65FB7D8B5}" presName="Accent1" presStyleLbl="node1" presStyleIdx="0" presStyleCnt="15"/>
      <dgm:spPr/>
    </dgm:pt>
    <dgm:pt modelId="{CAE38CFB-82EF-4D94-A6C4-C2CB97E598CB}" type="pres">
      <dgm:prSet presAssocID="{F0A08158-D094-46EC-AADF-14F65FB7D8B5}" presName="Accent2" presStyleLbl="node1" presStyleIdx="1" presStyleCnt="15"/>
      <dgm:spPr/>
    </dgm:pt>
    <dgm:pt modelId="{BD6D05DF-C757-44ED-9F51-CD826BEF4BC9}" type="pres">
      <dgm:prSet presAssocID="{F0A08158-D094-46EC-AADF-14F65FB7D8B5}" presName="Accent3" presStyleLbl="node1" presStyleIdx="2" presStyleCnt="15"/>
      <dgm:spPr/>
    </dgm:pt>
    <dgm:pt modelId="{3EB7672D-95A4-4EE9-8AEA-85AE56986F04}" type="pres">
      <dgm:prSet presAssocID="{F0A08158-D094-46EC-AADF-14F65FB7D8B5}" presName="Accent4" presStyleLbl="node1" presStyleIdx="3" presStyleCnt="15"/>
      <dgm:spPr/>
    </dgm:pt>
    <dgm:pt modelId="{2E2D1C55-6CA2-44DF-93E5-487B8ABDA871}" type="pres">
      <dgm:prSet presAssocID="{F0A08158-D094-46EC-AADF-14F65FB7D8B5}" presName="Accent5" presStyleLbl="node1" presStyleIdx="4" presStyleCnt="15"/>
      <dgm:spPr/>
    </dgm:pt>
    <dgm:pt modelId="{B1017B06-C076-4E21-B79B-7EBD7932B5B7}" type="pres">
      <dgm:prSet presAssocID="{F0A08158-D094-46EC-AADF-14F65FB7D8B5}" presName="Accent6" presStyleLbl="node1" presStyleIdx="5" presStyleCnt="15"/>
      <dgm:spPr/>
    </dgm:pt>
    <dgm:pt modelId="{DFC319DC-D7FF-48BF-9AAA-BA1680EE4571}" type="pres">
      <dgm:prSet presAssocID="{268759C7-EFF8-4DAA-A6BB-58AF1342176F}" presName="Child1" presStyleLbl="node1" presStyleIdx="6" presStyleCnt="15">
        <dgm:presLayoutVars>
          <dgm:chMax val="0"/>
          <dgm:chPref val="0"/>
        </dgm:presLayoutVars>
      </dgm:prSet>
      <dgm:spPr/>
    </dgm:pt>
    <dgm:pt modelId="{434F54DB-C6C6-4167-8E5E-A268869FAA4F}" type="pres">
      <dgm:prSet presAssocID="{268759C7-EFF8-4DAA-A6BB-58AF1342176F}" presName="Accent7" presStyleCnt="0"/>
      <dgm:spPr/>
    </dgm:pt>
    <dgm:pt modelId="{BAD1D8D9-B735-40CF-BD87-E1427E6B7FCF}" type="pres">
      <dgm:prSet presAssocID="{268759C7-EFF8-4DAA-A6BB-58AF1342176F}" presName="AccentHold1" presStyleLbl="node1" presStyleIdx="7" presStyleCnt="15"/>
      <dgm:spPr/>
    </dgm:pt>
    <dgm:pt modelId="{A220E03D-AC71-4C8D-A284-1D1E3065D31C}" type="pres">
      <dgm:prSet presAssocID="{268759C7-EFF8-4DAA-A6BB-58AF1342176F}" presName="Accent8" presStyleCnt="0"/>
      <dgm:spPr/>
    </dgm:pt>
    <dgm:pt modelId="{80D2B290-BB6D-4A69-9475-03E7E4FFD5F0}" type="pres">
      <dgm:prSet presAssocID="{268759C7-EFF8-4DAA-A6BB-58AF1342176F}" presName="AccentHold2" presStyleLbl="node1" presStyleIdx="8" presStyleCnt="15"/>
      <dgm:spPr/>
    </dgm:pt>
    <dgm:pt modelId="{55DF5BDD-B4AE-4D61-878D-B7EA8ECA60EC}" type="pres">
      <dgm:prSet presAssocID="{99C1D195-9F2F-449D-820E-D7A0AE4D3E3B}" presName="Child2" presStyleLbl="node1" presStyleIdx="9" presStyleCnt="15">
        <dgm:presLayoutVars>
          <dgm:chMax val="0"/>
          <dgm:chPref val="0"/>
        </dgm:presLayoutVars>
      </dgm:prSet>
      <dgm:spPr/>
    </dgm:pt>
    <dgm:pt modelId="{9F85157F-EA7D-44FE-BE53-0B6523AA7AF5}" type="pres">
      <dgm:prSet presAssocID="{99C1D195-9F2F-449D-820E-D7A0AE4D3E3B}" presName="Accent9" presStyleCnt="0"/>
      <dgm:spPr/>
    </dgm:pt>
    <dgm:pt modelId="{92E068BA-4A11-4343-91B9-686FC05B0FC8}" type="pres">
      <dgm:prSet presAssocID="{99C1D195-9F2F-449D-820E-D7A0AE4D3E3B}" presName="AccentHold1" presStyleLbl="node1" presStyleIdx="10" presStyleCnt="15"/>
      <dgm:spPr/>
    </dgm:pt>
    <dgm:pt modelId="{DDA63B7C-19BF-4E30-8B28-976E11733B68}" type="pres">
      <dgm:prSet presAssocID="{99C1D195-9F2F-449D-820E-D7A0AE4D3E3B}" presName="Accent10" presStyleCnt="0"/>
      <dgm:spPr/>
    </dgm:pt>
    <dgm:pt modelId="{2C844F64-CCBF-4DF3-9883-81B394A3AAA8}" type="pres">
      <dgm:prSet presAssocID="{99C1D195-9F2F-449D-820E-D7A0AE4D3E3B}" presName="AccentHold2" presStyleLbl="node1" presStyleIdx="11" presStyleCnt="15"/>
      <dgm:spPr/>
    </dgm:pt>
    <dgm:pt modelId="{45409874-6ACA-4BEA-B053-6FF382D9E9DB}" type="pres">
      <dgm:prSet presAssocID="{99C1D195-9F2F-449D-820E-D7A0AE4D3E3B}" presName="Accent11" presStyleCnt="0"/>
      <dgm:spPr/>
    </dgm:pt>
    <dgm:pt modelId="{DA059CE0-3A7B-4303-9806-2A4E051EE65B}" type="pres">
      <dgm:prSet presAssocID="{99C1D195-9F2F-449D-820E-D7A0AE4D3E3B}" presName="AccentHold3" presStyleLbl="node1" presStyleIdx="12" presStyleCnt="15"/>
      <dgm:spPr/>
    </dgm:pt>
    <dgm:pt modelId="{C4A42FE6-12B0-4E69-99A5-DA0911C2BFDC}" type="pres">
      <dgm:prSet presAssocID="{97F84998-06E7-41DF-ABA4-EC499A5390BD}" presName="Child3" presStyleLbl="node1" presStyleIdx="13" presStyleCnt="15" custScaleX="133487" custScaleY="133487" custLinFactNeighborX="-28380" custLinFactNeighborY="-6171">
        <dgm:presLayoutVars>
          <dgm:chMax val="0"/>
          <dgm:chPref val="0"/>
        </dgm:presLayoutVars>
      </dgm:prSet>
      <dgm:spPr/>
    </dgm:pt>
    <dgm:pt modelId="{B046482E-1E92-4C7B-8C21-68938DAE853B}" type="pres">
      <dgm:prSet presAssocID="{97F84998-06E7-41DF-ABA4-EC499A5390BD}" presName="Accent12" presStyleCnt="0"/>
      <dgm:spPr/>
    </dgm:pt>
    <dgm:pt modelId="{4737E9FA-8497-46D8-8C1A-5AFB6BB66ED4}" type="pres">
      <dgm:prSet presAssocID="{97F84998-06E7-41DF-ABA4-EC499A5390BD}" presName="AccentHold1" presStyleLbl="node1" presStyleIdx="14" presStyleCnt="15" custLinFactX="-43130" custLinFactNeighborX="-100000" custLinFactNeighborY="-31115"/>
      <dgm:spPr/>
    </dgm:pt>
  </dgm:ptLst>
  <dgm:cxnLst>
    <dgm:cxn modelId="{6EDFC10D-7CB3-4880-A18D-42DECF7D73A7}" type="presOf" srcId="{99C1D195-9F2F-449D-820E-D7A0AE4D3E3B}" destId="{55DF5BDD-B4AE-4D61-878D-B7EA8ECA60EC}" srcOrd="0" destOrd="0" presId="urn:microsoft.com/office/officeart/2009/3/layout/CircleRelationship"/>
    <dgm:cxn modelId="{DA6C7316-537E-48CC-8682-F99E6BF4E3B4}" type="presOf" srcId="{268759C7-EFF8-4DAA-A6BB-58AF1342176F}" destId="{DFC319DC-D7FF-48BF-9AAA-BA1680EE4571}" srcOrd="0" destOrd="0" presId="urn:microsoft.com/office/officeart/2009/3/layout/CircleRelationship"/>
    <dgm:cxn modelId="{B6B9661F-0A44-4748-840B-602E941BCE4A}" srcId="{F0A08158-D094-46EC-AADF-14F65FB7D8B5}" destId="{99C1D195-9F2F-449D-820E-D7A0AE4D3E3B}" srcOrd="1" destOrd="0" parTransId="{8E9431A3-0426-49FF-8865-DEC3B23E5493}" sibTransId="{152836C2-D21B-4D4C-B6C0-A64EC1A8A922}"/>
    <dgm:cxn modelId="{53909F40-8CBA-41E7-A338-F9BE18BD3961}" type="presOf" srcId="{9C1E6171-986A-4105-A9F6-7B60898A0527}" destId="{5B035947-A446-49B3-B7A5-3A0997BF7604}" srcOrd="0" destOrd="0" presId="urn:microsoft.com/office/officeart/2009/3/layout/CircleRelationship"/>
    <dgm:cxn modelId="{3F40074B-BA88-48B5-B181-67AB5CEAD36B}" srcId="{9C1E6171-986A-4105-A9F6-7B60898A0527}" destId="{F0A08158-D094-46EC-AADF-14F65FB7D8B5}" srcOrd="0" destOrd="0" parTransId="{0BB55850-09F8-4F33-AD53-82B61EDB4FED}" sibTransId="{BD0A21EE-8F5C-47F7-9EB7-3B3BF6E1A0F0}"/>
    <dgm:cxn modelId="{4490FE91-EEFA-416A-9749-6DB9813D3B24}" srcId="{F0A08158-D094-46EC-AADF-14F65FB7D8B5}" destId="{97F84998-06E7-41DF-ABA4-EC499A5390BD}" srcOrd="2" destOrd="0" parTransId="{C63EA2C3-1371-4B7C-B58F-8877F92E62D3}" sibTransId="{E3679284-ECD0-43EF-9EE2-E616DE502B93}"/>
    <dgm:cxn modelId="{0D6968A6-41F6-4DF8-A0CC-35915C75EA70}" type="presOf" srcId="{97F84998-06E7-41DF-ABA4-EC499A5390BD}" destId="{C4A42FE6-12B0-4E69-99A5-DA0911C2BFDC}" srcOrd="0" destOrd="0" presId="urn:microsoft.com/office/officeart/2009/3/layout/CircleRelationship"/>
    <dgm:cxn modelId="{73FBBED6-061A-4067-B956-D96E8628CAB7}" srcId="{F0A08158-D094-46EC-AADF-14F65FB7D8B5}" destId="{268759C7-EFF8-4DAA-A6BB-58AF1342176F}" srcOrd="0" destOrd="0" parTransId="{4B675DB8-748A-46AD-99B7-1D68A3187E0A}" sibTransId="{6B671E07-2CDB-4A59-9E71-3036D344F83D}"/>
    <dgm:cxn modelId="{B476D5F1-38EF-4B8A-A98E-14E2EC9A7906}" type="presOf" srcId="{F0A08158-D094-46EC-AADF-14F65FB7D8B5}" destId="{8F0D5286-B364-4FE3-ADC5-38EE401E5245}" srcOrd="0" destOrd="0" presId="urn:microsoft.com/office/officeart/2009/3/layout/CircleRelationship"/>
    <dgm:cxn modelId="{DDF760C1-C78C-4B9D-A253-4B6B91C259F8}" type="presParOf" srcId="{5B035947-A446-49B3-B7A5-3A0997BF7604}" destId="{8F0D5286-B364-4FE3-ADC5-38EE401E5245}" srcOrd="0" destOrd="0" presId="urn:microsoft.com/office/officeart/2009/3/layout/CircleRelationship"/>
    <dgm:cxn modelId="{BA9B5D3D-6990-4404-A87A-86FBFFA02CFD}" type="presParOf" srcId="{5B035947-A446-49B3-B7A5-3A0997BF7604}" destId="{A5A9A464-2F9B-481B-8E7C-61ED764827A2}" srcOrd="1" destOrd="0" presId="urn:microsoft.com/office/officeart/2009/3/layout/CircleRelationship"/>
    <dgm:cxn modelId="{258004A4-7ADE-4E25-BDD6-0D75802B966B}" type="presParOf" srcId="{5B035947-A446-49B3-B7A5-3A0997BF7604}" destId="{CAE38CFB-82EF-4D94-A6C4-C2CB97E598CB}" srcOrd="2" destOrd="0" presId="urn:microsoft.com/office/officeart/2009/3/layout/CircleRelationship"/>
    <dgm:cxn modelId="{3FC7ED3D-872B-4D80-968D-4D6BA7630240}" type="presParOf" srcId="{5B035947-A446-49B3-B7A5-3A0997BF7604}" destId="{BD6D05DF-C757-44ED-9F51-CD826BEF4BC9}" srcOrd="3" destOrd="0" presId="urn:microsoft.com/office/officeart/2009/3/layout/CircleRelationship"/>
    <dgm:cxn modelId="{782C04B4-B388-4A5A-8D0F-5343E2C1A6A3}" type="presParOf" srcId="{5B035947-A446-49B3-B7A5-3A0997BF7604}" destId="{3EB7672D-95A4-4EE9-8AEA-85AE56986F04}" srcOrd="4" destOrd="0" presId="urn:microsoft.com/office/officeart/2009/3/layout/CircleRelationship"/>
    <dgm:cxn modelId="{E62E1F01-7232-4E8F-A228-A790A0CE9F89}" type="presParOf" srcId="{5B035947-A446-49B3-B7A5-3A0997BF7604}" destId="{2E2D1C55-6CA2-44DF-93E5-487B8ABDA871}" srcOrd="5" destOrd="0" presId="urn:microsoft.com/office/officeart/2009/3/layout/CircleRelationship"/>
    <dgm:cxn modelId="{BD14227D-F200-49AE-9FB0-88C77B10EA5E}" type="presParOf" srcId="{5B035947-A446-49B3-B7A5-3A0997BF7604}" destId="{B1017B06-C076-4E21-B79B-7EBD7932B5B7}" srcOrd="6" destOrd="0" presId="urn:microsoft.com/office/officeart/2009/3/layout/CircleRelationship"/>
    <dgm:cxn modelId="{0ABBE1AF-2A26-4F94-AC27-A2D9D537A950}" type="presParOf" srcId="{5B035947-A446-49B3-B7A5-3A0997BF7604}" destId="{DFC319DC-D7FF-48BF-9AAA-BA1680EE4571}" srcOrd="7" destOrd="0" presId="urn:microsoft.com/office/officeart/2009/3/layout/CircleRelationship"/>
    <dgm:cxn modelId="{EF05DBED-B2FB-40ED-B050-6E05D2B9C1B3}" type="presParOf" srcId="{5B035947-A446-49B3-B7A5-3A0997BF7604}" destId="{434F54DB-C6C6-4167-8E5E-A268869FAA4F}" srcOrd="8" destOrd="0" presId="urn:microsoft.com/office/officeart/2009/3/layout/CircleRelationship"/>
    <dgm:cxn modelId="{680D64A8-1DC4-40F7-BE9A-D9CEC778D717}" type="presParOf" srcId="{434F54DB-C6C6-4167-8E5E-A268869FAA4F}" destId="{BAD1D8D9-B735-40CF-BD87-E1427E6B7FCF}" srcOrd="0" destOrd="0" presId="urn:microsoft.com/office/officeart/2009/3/layout/CircleRelationship"/>
    <dgm:cxn modelId="{5A91E22A-A190-4773-AC3D-A3F2146F763D}" type="presParOf" srcId="{5B035947-A446-49B3-B7A5-3A0997BF7604}" destId="{A220E03D-AC71-4C8D-A284-1D1E3065D31C}" srcOrd="9" destOrd="0" presId="urn:microsoft.com/office/officeart/2009/3/layout/CircleRelationship"/>
    <dgm:cxn modelId="{ED42C72C-7353-486D-AEBF-5D09094F37ED}" type="presParOf" srcId="{A220E03D-AC71-4C8D-A284-1D1E3065D31C}" destId="{80D2B290-BB6D-4A69-9475-03E7E4FFD5F0}" srcOrd="0" destOrd="0" presId="urn:microsoft.com/office/officeart/2009/3/layout/CircleRelationship"/>
    <dgm:cxn modelId="{8068E301-AAAB-4083-BC7F-9B81740162A9}" type="presParOf" srcId="{5B035947-A446-49B3-B7A5-3A0997BF7604}" destId="{55DF5BDD-B4AE-4D61-878D-B7EA8ECA60EC}" srcOrd="10" destOrd="0" presId="urn:microsoft.com/office/officeart/2009/3/layout/CircleRelationship"/>
    <dgm:cxn modelId="{8C35E041-6A4B-4D9D-A3A2-9AB9E945AC3E}" type="presParOf" srcId="{5B035947-A446-49B3-B7A5-3A0997BF7604}" destId="{9F85157F-EA7D-44FE-BE53-0B6523AA7AF5}" srcOrd="11" destOrd="0" presId="urn:microsoft.com/office/officeart/2009/3/layout/CircleRelationship"/>
    <dgm:cxn modelId="{60A6499F-B79D-4514-BF81-ECBE2003C9AA}" type="presParOf" srcId="{9F85157F-EA7D-44FE-BE53-0B6523AA7AF5}" destId="{92E068BA-4A11-4343-91B9-686FC05B0FC8}" srcOrd="0" destOrd="0" presId="urn:microsoft.com/office/officeart/2009/3/layout/CircleRelationship"/>
    <dgm:cxn modelId="{5EC218C6-37DD-4F06-B178-EA36676861CC}" type="presParOf" srcId="{5B035947-A446-49B3-B7A5-3A0997BF7604}" destId="{DDA63B7C-19BF-4E30-8B28-976E11733B68}" srcOrd="12" destOrd="0" presId="urn:microsoft.com/office/officeart/2009/3/layout/CircleRelationship"/>
    <dgm:cxn modelId="{38586A11-4D8A-41A4-B76C-4E5D93C1956B}" type="presParOf" srcId="{DDA63B7C-19BF-4E30-8B28-976E11733B68}" destId="{2C844F64-CCBF-4DF3-9883-81B394A3AAA8}" srcOrd="0" destOrd="0" presId="urn:microsoft.com/office/officeart/2009/3/layout/CircleRelationship"/>
    <dgm:cxn modelId="{C3FA47FE-C9FB-43D2-A496-4612CD1BAE0E}" type="presParOf" srcId="{5B035947-A446-49B3-B7A5-3A0997BF7604}" destId="{45409874-6ACA-4BEA-B053-6FF382D9E9DB}" srcOrd="13" destOrd="0" presId="urn:microsoft.com/office/officeart/2009/3/layout/CircleRelationship"/>
    <dgm:cxn modelId="{EDB42287-EFBE-442F-A858-1815918167B5}" type="presParOf" srcId="{45409874-6ACA-4BEA-B053-6FF382D9E9DB}" destId="{DA059CE0-3A7B-4303-9806-2A4E051EE65B}" srcOrd="0" destOrd="0" presId="urn:microsoft.com/office/officeart/2009/3/layout/CircleRelationship"/>
    <dgm:cxn modelId="{09DFA9F5-195D-40D6-A65A-25843F41A027}" type="presParOf" srcId="{5B035947-A446-49B3-B7A5-3A0997BF7604}" destId="{C4A42FE6-12B0-4E69-99A5-DA0911C2BFDC}" srcOrd="14" destOrd="0" presId="urn:microsoft.com/office/officeart/2009/3/layout/CircleRelationship"/>
    <dgm:cxn modelId="{AFF4ACCA-052D-4DAB-B928-4348DC6FCF50}" type="presParOf" srcId="{5B035947-A446-49B3-B7A5-3A0997BF7604}" destId="{B046482E-1E92-4C7B-8C21-68938DAE853B}" srcOrd="15" destOrd="0" presId="urn:microsoft.com/office/officeart/2009/3/layout/CircleRelationship"/>
    <dgm:cxn modelId="{1CF8A908-FAD7-4283-93CD-714E1864683C}" type="presParOf" srcId="{B046482E-1E92-4C7B-8C21-68938DAE853B}" destId="{4737E9FA-8497-46D8-8C1A-5AFB6BB66ED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52D6-2A84-4BB6-B861-57E04DBFA8BB}">
      <dsp:nvSpPr>
        <dsp:cNvPr id="0" name=""/>
        <dsp:cNvSpPr/>
      </dsp:nvSpPr>
      <dsp:spPr>
        <a:xfrm>
          <a:off x="690785" y="235725"/>
          <a:ext cx="3046296" cy="3046296"/>
        </a:xfrm>
        <a:prstGeom prst="pie">
          <a:avLst>
            <a:gd name="adj1" fmla="val 16200000"/>
            <a:gd name="adj2" fmla="val 180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spc="-90" baseline="0" dirty="0">
              <a:latin typeface="Arial" panose="020B0604020202020204" pitchFamily="34" charset="0"/>
              <a:cs typeface="Arial" panose="020B0604020202020204" pitchFamily="34" charset="0"/>
            </a:rPr>
            <a:t>Optymalizacja</a:t>
          </a:r>
        </a:p>
      </dsp:txBody>
      <dsp:txXfrm>
        <a:off x="2296256" y="881249"/>
        <a:ext cx="1087962" cy="906635"/>
      </dsp:txXfrm>
    </dsp:sp>
    <dsp:sp modelId="{11DAE13E-5FF7-45B7-8193-379808D47BAD}">
      <dsp:nvSpPr>
        <dsp:cNvPr id="0" name=""/>
        <dsp:cNvSpPr/>
      </dsp:nvSpPr>
      <dsp:spPr>
        <a:xfrm>
          <a:off x="628046" y="344521"/>
          <a:ext cx="3046296" cy="3046296"/>
        </a:xfrm>
        <a:prstGeom prst="pie">
          <a:avLst>
            <a:gd name="adj1" fmla="val 1800000"/>
            <a:gd name="adj2" fmla="val 900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Bezpieczeństwo</a:t>
          </a:r>
        </a:p>
      </dsp:txBody>
      <dsp:txXfrm>
        <a:off x="1353355" y="2320987"/>
        <a:ext cx="1631944" cy="797839"/>
      </dsp:txXfrm>
    </dsp:sp>
    <dsp:sp modelId="{9FEFA8E8-2B44-46FA-984C-EA4A2092659D}">
      <dsp:nvSpPr>
        <dsp:cNvPr id="0" name=""/>
        <dsp:cNvSpPr/>
      </dsp:nvSpPr>
      <dsp:spPr>
        <a:xfrm>
          <a:off x="565307" y="235725"/>
          <a:ext cx="3046296" cy="3046296"/>
        </a:xfrm>
        <a:prstGeom prst="pie">
          <a:avLst>
            <a:gd name="adj1" fmla="val 9000000"/>
            <a:gd name="adj2" fmla="val 1620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Środowisko</a:t>
          </a:r>
        </a:p>
      </dsp:txBody>
      <dsp:txXfrm>
        <a:off x="918169" y="881249"/>
        <a:ext cx="1087962" cy="906635"/>
      </dsp:txXfrm>
    </dsp:sp>
    <dsp:sp modelId="{AB487318-34DA-43EA-9DFE-9A38D408D831}">
      <dsp:nvSpPr>
        <dsp:cNvPr id="0" name=""/>
        <dsp:cNvSpPr/>
      </dsp:nvSpPr>
      <dsp:spPr>
        <a:xfrm>
          <a:off x="502456" y="47145"/>
          <a:ext cx="3423456" cy="34234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F6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BE722-FCF5-4499-BB5C-090E093A271F}">
      <dsp:nvSpPr>
        <dsp:cNvPr id="0" name=""/>
        <dsp:cNvSpPr/>
      </dsp:nvSpPr>
      <dsp:spPr>
        <a:xfrm>
          <a:off x="439466" y="155748"/>
          <a:ext cx="3423456" cy="34234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F6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69F20-8B86-47FC-9545-58CA89D4699C}">
      <dsp:nvSpPr>
        <dsp:cNvPr id="0" name=""/>
        <dsp:cNvSpPr/>
      </dsp:nvSpPr>
      <dsp:spPr>
        <a:xfrm>
          <a:off x="376475" y="47145"/>
          <a:ext cx="3423456" cy="34234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6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B5AB6-0BA2-4F90-B83A-9E3B6F8C798B}">
      <dsp:nvSpPr>
        <dsp:cNvPr id="0" name=""/>
        <dsp:cNvSpPr/>
      </dsp:nvSpPr>
      <dsp:spPr>
        <a:xfrm>
          <a:off x="2312594" y="4521255"/>
          <a:ext cx="5036977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ADFF3-D58B-4E19-8FCF-C89EF1EAA750}">
      <dsp:nvSpPr>
        <dsp:cNvPr id="0" name=""/>
        <dsp:cNvSpPr/>
      </dsp:nvSpPr>
      <dsp:spPr>
        <a:xfrm>
          <a:off x="2312594" y="3671657"/>
          <a:ext cx="4256439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9200E-0A48-4763-96E1-EC9D23E83A3E}">
      <dsp:nvSpPr>
        <dsp:cNvPr id="0" name=""/>
        <dsp:cNvSpPr/>
      </dsp:nvSpPr>
      <dsp:spPr>
        <a:xfrm>
          <a:off x="2312594" y="2484206"/>
          <a:ext cx="3974730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69796-3F4B-4ACE-B23C-3556F7D2CD63}">
      <dsp:nvSpPr>
        <dsp:cNvPr id="0" name=""/>
        <dsp:cNvSpPr/>
      </dsp:nvSpPr>
      <dsp:spPr>
        <a:xfrm>
          <a:off x="2312594" y="1296755"/>
          <a:ext cx="4256439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E3EED-25B2-41EB-AA8D-520A3C82FD9A}">
      <dsp:nvSpPr>
        <dsp:cNvPr id="0" name=""/>
        <dsp:cNvSpPr/>
      </dsp:nvSpPr>
      <dsp:spPr>
        <a:xfrm>
          <a:off x="2312594" y="447157"/>
          <a:ext cx="5036977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80CFA-6B04-4E99-8FFF-C22246EFE416}">
      <dsp:nvSpPr>
        <dsp:cNvPr id="0" name=""/>
        <dsp:cNvSpPr/>
      </dsp:nvSpPr>
      <dsp:spPr>
        <a:xfrm>
          <a:off x="631581" y="372730"/>
          <a:ext cx="4280884" cy="42808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1000"/>
                    </a14:imgEffect>
                  </a14:imgLayer>
                </a14:imgProps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9656D-9064-47A7-B328-08AA9ACA7312}">
      <dsp:nvSpPr>
        <dsp:cNvPr id="0" name=""/>
        <dsp:cNvSpPr/>
      </dsp:nvSpPr>
      <dsp:spPr>
        <a:xfrm>
          <a:off x="722702" y="2843057"/>
          <a:ext cx="3179784" cy="4296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0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22702" y="2843057"/>
        <a:ext cx="3179784" cy="429670"/>
      </dsp:txXfrm>
    </dsp:sp>
    <dsp:sp modelId="{4BCCC6B3-1EDE-4E28-8416-65DCD8ED5756}">
      <dsp:nvSpPr>
        <dsp:cNvPr id="0" name=""/>
        <dsp:cNvSpPr/>
      </dsp:nvSpPr>
      <dsp:spPr>
        <a:xfrm>
          <a:off x="6546745" y="49679"/>
          <a:ext cx="888143" cy="89431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C1B5D-DFD8-4657-B79D-F475C75B1F71}">
      <dsp:nvSpPr>
        <dsp:cNvPr id="0" name=""/>
        <dsp:cNvSpPr/>
      </dsp:nvSpPr>
      <dsp:spPr>
        <a:xfrm>
          <a:off x="7610746" y="39962"/>
          <a:ext cx="3915579" cy="83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Ramowa konwencja Narodów Zjednoczonych w sprawie klimatu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Nowy Jork, 1992 r.</a:t>
          </a:r>
        </a:p>
      </dsp:txBody>
      <dsp:txXfrm>
        <a:off x="7610746" y="39962"/>
        <a:ext cx="3915579" cy="835119"/>
      </dsp:txXfrm>
    </dsp:sp>
    <dsp:sp modelId="{C0D0180E-D745-47DC-82AF-DBC88744062F}">
      <dsp:nvSpPr>
        <dsp:cNvPr id="0" name=""/>
        <dsp:cNvSpPr/>
      </dsp:nvSpPr>
      <dsp:spPr>
        <a:xfrm>
          <a:off x="5783960" y="820309"/>
          <a:ext cx="894314" cy="89431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5355F-3657-409E-9ABC-276A2E5F88D1}">
      <dsp:nvSpPr>
        <dsp:cNvPr id="0" name=""/>
        <dsp:cNvSpPr/>
      </dsp:nvSpPr>
      <dsp:spPr>
        <a:xfrm>
          <a:off x="6992241" y="1069667"/>
          <a:ext cx="4699792" cy="63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rgbClr val="A5A5A5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Porozumienie Paryskie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Paryż, 2015 r.</a:t>
          </a:r>
          <a:endParaRPr lang="pl-PL" sz="1600" kern="1200" dirty="0">
            <a:solidFill>
              <a:srgbClr val="A5A5A5">
                <a:lumMod val="60000"/>
                <a:lumOff val="40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992241" y="1069667"/>
        <a:ext cx="4699792" cy="638764"/>
      </dsp:txXfrm>
    </dsp:sp>
    <dsp:sp modelId="{F79C6365-9C11-46A4-AE5D-A6126ADFDDE3}">
      <dsp:nvSpPr>
        <dsp:cNvPr id="0" name=""/>
        <dsp:cNvSpPr/>
      </dsp:nvSpPr>
      <dsp:spPr>
        <a:xfrm>
          <a:off x="5502251" y="2007760"/>
          <a:ext cx="894314" cy="89431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AD4C3-13AD-46C8-AFEE-1C1BD68C7AE1}">
      <dsp:nvSpPr>
        <dsp:cNvPr id="0" name=""/>
        <dsp:cNvSpPr/>
      </dsp:nvSpPr>
      <dsp:spPr>
        <a:xfrm>
          <a:off x="6684863" y="2037049"/>
          <a:ext cx="4976703" cy="8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rgbClr val="A5A5A5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Dyrektywa 2003/87/WE ustanawiająca system handlu przydziałami emisji gazów cieplarnianych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Październik 2003 r. (w Polsce: Ustawa z 2015 r.)</a:t>
          </a:r>
          <a:endParaRPr lang="pl-PL" sz="1600" kern="1200" dirty="0">
            <a:solidFill>
              <a:srgbClr val="A5A5A5">
                <a:lumMod val="60000"/>
                <a:lumOff val="40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684863" y="2037049"/>
        <a:ext cx="4976703" cy="894314"/>
      </dsp:txXfrm>
    </dsp:sp>
    <dsp:sp modelId="{BBAA1D2E-036E-4A54-B1CD-323A33FEF221}">
      <dsp:nvSpPr>
        <dsp:cNvPr id="0" name=""/>
        <dsp:cNvSpPr/>
      </dsp:nvSpPr>
      <dsp:spPr>
        <a:xfrm>
          <a:off x="5783960" y="3195211"/>
          <a:ext cx="894314" cy="89431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D57DC-4621-403B-B76E-0B205264ABCF}">
      <dsp:nvSpPr>
        <dsp:cNvPr id="0" name=""/>
        <dsp:cNvSpPr/>
      </dsp:nvSpPr>
      <dsp:spPr>
        <a:xfrm>
          <a:off x="7016191" y="3154949"/>
          <a:ext cx="4696523" cy="8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rgbClr val="A5A5A5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Komunikat: Europejski Zielony Ład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Grudzień 2019 r.</a:t>
          </a:r>
        </a:p>
      </dsp:txBody>
      <dsp:txXfrm>
        <a:off x="7016191" y="3154949"/>
        <a:ext cx="4696523" cy="894314"/>
      </dsp:txXfrm>
    </dsp:sp>
    <dsp:sp modelId="{0CA2A6C6-A244-4B42-81A4-E91B02BF7C6E}">
      <dsp:nvSpPr>
        <dsp:cNvPr id="0" name=""/>
        <dsp:cNvSpPr/>
      </dsp:nvSpPr>
      <dsp:spPr>
        <a:xfrm>
          <a:off x="6564498" y="4044809"/>
          <a:ext cx="894314" cy="89431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C3554-83CD-4CF1-9F9F-DAFA6C0275E5}">
      <dsp:nvSpPr>
        <dsp:cNvPr id="0" name=""/>
        <dsp:cNvSpPr/>
      </dsp:nvSpPr>
      <dsp:spPr>
        <a:xfrm>
          <a:off x="7796729" y="4074098"/>
          <a:ext cx="3915598" cy="8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>
              <a:solidFill>
                <a:srgbClr val="A5A5A5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Komunikat KE: Fit for 55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Lipiec 2021 r. (przedstawienie pakietu)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Kwiecień 2023 r. (przyjęcie kolejnych 5 aktów w ramach pakietu)</a:t>
          </a:r>
        </a:p>
      </dsp:txBody>
      <dsp:txXfrm>
        <a:off x="7796729" y="4074098"/>
        <a:ext cx="3915598" cy="894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94726-C550-4020-B75E-2B1AB8B08CDE}">
      <dsp:nvSpPr>
        <dsp:cNvPr id="0" name=""/>
        <dsp:cNvSpPr/>
      </dsp:nvSpPr>
      <dsp:spPr>
        <a:xfrm>
          <a:off x="-6963281" y="-1064550"/>
          <a:ext cx="8286953" cy="8286953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F4ABD-449E-4AC3-B686-96F4395F8855}">
      <dsp:nvSpPr>
        <dsp:cNvPr id="0" name=""/>
        <dsp:cNvSpPr/>
      </dsp:nvSpPr>
      <dsp:spPr>
        <a:xfrm>
          <a:off x="578022" y="298593"/>
          <a:ext cx="5696494" cy="942275"/>
        </a:xfrm>
        <a:prstGeom prst="rect">
          <a:avLst/>
        </a:prstGeom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00" tIns="171450" rIns="32004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CELÓW PSW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WODÓR W ENERGETYCE I CIEPŁOWNICTWIE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–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WODÓR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PALIWEM W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TRANSPORCIE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–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DEKARBONIZACJA PRZEMYSŁU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–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PRODUKCJA W NOWYCH INSTALACJACH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–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PRZESYŁ, DYSTRYBUCJA, MAGAZYNOWANIE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–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STABILNE OTOCZENIE REGULACYJNE</a:t>
          </a:r>
          <a:endParaRPr lang="pl-PL" sz="11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8022" y="298593"/>
        <a:ext cx="5696494" cy="942275"/>
      </dsp:txXfrm>
    </dsp:sp>
    <dsp:sp modelId="{98766647-ADD3-4A34-AE72-856C247F9E61}">
      <dsp:nvSpPr>
        <dsp:cNvPr id="0" name=""/>
        <dsp:cNvSpPr/>
      </dsp:nvSpPr>
      <dsp:spPr>
        <a:xfrm>
          <a:off x="96786" y="288495"/>
          <a:ext cx="962472" cy="962472"/>
        </a:xfrm>
        <a:prstGeom prst="ellips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5DBA4A7-2980-48EE-AD1A-80F1D2712E89}">
      <dsp:nvSpPr>
        <dsp:cNvPr id="0" name=""/>
        <dsp:cNvSpPr/>
      </dsp:nvSpPr>
      <dsp:spPr>
        <a:xfrm>
          <a:off x="1185226" y="1539339"/>
          <a:ext cx="5144750" cy="769977"/>
        </a:xfrm>
        <a:prstGeom prst="rect">
          <a:avLst/>
        </a:prstGeom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000" tIns="171450" rIns="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PRIORYTET DLA WODORU Z OZE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50 MW </a:t>
          </a:r>
          <a:r>
            <a:rPr lang="pt-BR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DO 2025 r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 /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2 GW </a:t>
          </a:r>
          <a:r>
            <a:rPr lang="pt-BR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DO 20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30</a:t>
          </a:r>
          <a:r>
            <a:rPr lang="pt-BR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r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 ZAINSTALOWANEJ MOCY INSTALACJI DO PRODUKCJI WODORU I JEGO POCHODNYCH </a:t>
          </a:r>
          <a:b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Z </a:t>
          </a: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NISKOEMISYJNYCH ŹRÓDEŁ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W TYM W SZCZEGÓLNOŚCI INSTALACJI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ELEKTROLIZERÓW</a:t>
          </a:r>
        </a:p>
      </dsp:txBody>
      <dsp:txXfrm>
        <a:off x="1185226" y="1539339"/>
        <a:ext cx="5144750" cy="769977"/>
      </dsp:txXfrm>
    </dsp:sp>
    <dsp:sp modelId="{D9ACEF27-9AD4-413F-97B4-E05849935455}">
      <dsp:nvSpPr>
        <dsp:cNvPr id="0" name=""/>
        <dsp:cNvSpPr/>
      </dsp:nvSpPr>
      <dsp:spPr>
        <a:xfrm>
          <a:off x="648530" y="1443092"/>
          <a:ext cx="962472" cy="962472"/>
        </a:xfrm>
        <a:prstGeom prst="ellips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18E8061-A7D0-4232-AA90-F85B1427B188}">
      <dsp:nvSpPr>
        <dsp:cNvPr id="0" name=""/>
        <dsp:cNvSpPr/>
      </dsp:nvSpPr>
      <dsp:spPr>
        <a:xfrm>
          <a:off x="1299107" y="2693937"/>
          <a:ext cx="4975409" cy="769977"/>
        </a:xfrm>
        <a:prstGeom prst="rect">
          <a:avLst/>
        </a:prstGeom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000" tIns="171450" rIns="32004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POROZUMIENIE SEKTOROWE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NOWY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MODEL WSPÓŁPRACY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ADMINISTRACJI Z BIZNESEM I NAUKĄ, KLUCZOWY INSTRUMENT WYKONAWCZY POLSKIEJ STRATEGII WODOROWEJ</a:t>
          </a:r>
        </a:p>
      </dsp:txBody>
      <dsp:txXfrm>
        <a:off x="1299107" y="2693937"/>
        <a:ext cx="4975409" cy="769977"/>
      </dsp:txXfrm>
    </dsp:sp>
    <dsp:sp modelId="{EA984690-35E4-44CD-999C-31A28A2D86DE}">
      <dsp:nvSpPr>
        <dsp:cNvPr id="0" name=""/>
        <dsp:cNvSpPr/>
      </dsp:nvSpPr>
      <dsp:spPr>
        <a:xfrm>
          <a:off x="817871" y="2597689"/>
          <a:ext cx="962472" cy="96247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1CB82113-98B7-4CBB-906F-52724523EE39}">
      <dsp:nvSpPr>
        <dsp:cNvPr id="0" name=""/>
        <dsp:cNvSpPr/>
      </dsp:nvSpPr>
      <dsp:spPr>
        <a:xfrm>
          <a:off x="1129766" y="3720356"/>
          <a:ext cx="5144750" cy="1026334"/>
        </a:xfrm>
        <a:prstGeom prst="rect">
          <a:avLst/>
        </a:prstGeom>
        <a:solidFill>
          <a:schemeClr val="accent3">
            <a:hueOff val="0"/>
            <a:satOff val="0"/>
            <a:lumOff val="0"/>
            <a:alpha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00" tIns="45720" rIns="45720" bIns="45720" numCol="1" spcCol="1270" anchor="ctr" anchorCtr="0">
          <a:noAutofit/>
        </a:bodyPr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latin typeface="Arial" panose="020B0604020202020204" pitchFamily="34" charset="0"/>
              <a:cs typeface="Arial" panose="020B0604020202020204" pitchFamily="34" charset="0"/>
            </a:rPr>
            <a:t>WODÓR PALIWEM ALTERNATYWNYM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LICZBA BĘDĄCYCH W UŻYCIU AUTOBUSÓW WODOROWYCH: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100-250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DO 2025 r. /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100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800-1000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DO 2030 r. DODATKOWO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LICZBA STACJI TANKOWANIA WODORU: </a:t>
          </a:r>
          <a:r>
            <a:rPr lang="pl-PL" sz="1100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MIN. 32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  DO 2025 r.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</a:p>
      </dsp:txBody>
      <dsp:txXfrm>
        <a:off x="1129766" y="3720356"/>
        <a:ext cx="5144750" cy="1026334"/>
      </dsp:txXfrm>
    </dsp:sp>
    <dsp:sp modelId="{466AAAC4-3680-441E-99DE-7360C8FD6E77}">
      <dsp:nvSpPr>
        <dsp:cNvPr id="0" name=""/>
        <dsp:cNvSpPr/>
      </dsp:nvSpPr>
      <dsp:spPr>
        <a:xfrm>
          <a:off x="648530" y="3752287"/>
          <a:ext cx="962472" cy="962472"/>
        </a:xfrm>
        <a:prstGeom prst="ellips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AB8C6A3-AC00-4D45-B807-AF2258A6DFAA}">
      <dsp:nvSpPr>
        <dsp:cNvPr id="0" name=""/>
        <dsp:cNvSpPr/>
      </dsp:nvSpPr>
      <dsp:spPr>
        <a:xfrm>
          <a:off x="578022" y="5003131"/>
          <a:ext cx="5696494" cy="7699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170" tIns="45720" rIns="45720" bIns="457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 NAJMNIEJ 5 DOLIN WODOROWYCH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CENTRA DOSKONAŁOŚCI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 PROCESIE WDRAŻANIA GOSPODARKI WODOROWEJ, INTEGRACJA SEKTORÓW I TRANSFORMACJI KLIMATYCZNEJ I PRZEMYSŁU, </a:t>
          </a:r>
          <a:r>
            <a:rPr lang="pl-PL" sz="11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EKOSYSTEMY ROZWOJU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ŁAŃCUCHA WARTOŚCI GOSPODARKI WODOROWEJ</a:t>
          </a:r>
          <a:endParaRPr lang="pl-PL" sz="1100" kern="1200" dirty="0"/>
        </a:p>
      </dsp:txBody>
      <dsp:txXfrm>
        <a:off x="578022" y="5003131"/>
        <a:ext cx="5696494" cy="769977"/>
      </dsp:txXfrm>
    </dsp:sp>
    <dsp:sp modelId="{C992CB02-8F0D-420F-84F8-121E26C11A1E}">
      <dsp:nvSpPr>
        <dsp:cNvPr id="0" name=""/>
        <dsp:cNvSpPr/>
      </dsp:nvSpPr>
      <dsp:spPr>
        <a:xfrm>
          <a:off x="96786" y="4906884"/>
          <a:ext cx="962472" cy="962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94726-C550-4020-B75E-2B1AB8B08CDE}">
      <dsp:nvSpPr>
        <dsp:cNvPr id="0" name=""/>
        <dsp:cNvSpPr/>
      </dsp:nvSpPr>
      <dsp:spPr>
        <a:xfrm>
          <a:off x="-6963281" y="-1064550"/>
          <a:ext cx="8286953" cy="8286953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F4ABD-449E-4AC3-B686-96F4395F8855}">
      <dsp:nvSpPr>
        <dsp:cNvPr id="0" name=""/>
        <dsp:cNvSpPr/>
      </dsp:nvSpPr>
      <dsp:spPr>
        <a:xfrm>
          <a:off x="578022" y="477521"/>
          <a:ext cx="5696494" cy="942275"/>
        </a:xfrm>
        <a:prstGeom prst="rect">
          <a:avLst/>
        </a:prstGeom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00" tIns="171450" rIns="32004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GDZIE?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ENERGETYKA ZAWODOWA I KOMUNALNA (bloki elektrowni </a:t>
          </a:r>
          <a:b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kern="1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 elektrociepłowni węglowych, gazowych, gazowo-parowych), ŹRÓDŁA PRZEMYSŁOWE (huty zintegrowane, cementownie, rafinerie, zakłady azotowe, zakłady petrochemiczne, kondycjonowanie gazu ziemnego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chemeClr val="accent5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8022" y="477521"/>
        <a:ext cx="5696494" cy="942275"/>
      </dsp:txXfrm>
    </dsp:sp>
    <dsp:sp modelId="{98766647-ADD3-4A34-AE72-856C247F9E61}">
      <dsp:nvSpPr>
        <dsp:cNvPr id="0" name=""/>
        <dsp:cNvSpPr/>
      </dsp:nvSpPr>
      <dsp:spPr>
        <a:xfrm>
          <a:off x="96786" y="288495"/>
          <a:ext cx="962472" cy="962472"/>
        </a:xfrm>
        <a:prstGeom prst="ellips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5DBA4A7-2980-48EE-AD1A-80F1D2712E89}">
      <dsp:nvSpPr>
        <dsp:cNvPr id="0" name=""/>
        <dsp:cNvSpPr/>
      </dsp:nvSpPr>
      <dsp:spPr>
        <a:xfrm>
          <a:off x="1185226" y="1698386"/>
          <a:ext cx="5144750" cy="769977"/>
        </a:xfrm>
        <a:prstGeom prst="rect">
          <a:avLst/>
        </a:prstGeom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000" tIns="171450" rIns="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SEPARACJA CO</a:t>
          </a:r>
          <a:r>
            <a:rPr lang="pl-PL" sz="1800" kern="1200" baseline="-25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ZE SPALIN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STOSOWANE METODY: </a:t>
          </a: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ABSORPCJA (FIZYCZNA I CHEMICZNA), SEPARACJA KRIOGENICZNA, SEPARACJA MEMBRANOWA, USUWANIE BIOLOGICZNE, ADSORPCJA (FIZYCZNA I CHEMICZNA), METODY ŁĄCZONE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185226" y="1698386"/>
        <a:ext cx="5144750" cy="769977"/>
      </dsp:txXfrm>
    </dsp:sp>
    <dsp:sp modelId="{D9ACEF27-9AD4-413F-97B4-E05849935455}">
      <dsp:nvSpPr>
        <dsp:cNvPr id="0" name=""/>
        <dsp:cNvSpPr/>
      </dsp:nvSpPr>
      <dsp:spPr>
        <a:xfrm>
          <a:off x="648530" y="1443092"/>
          <a:ext cx="962472" cy="962472"/>
        </a:xfrm>
        <a:prstGeom prst="ellips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18E8061-A7D0-4232-AA90-F85B1427B188}">
      <dsp:nvSpPr>
        <dsp:cNvPr id="0" name=""/>
        <dsp:cNvSpPr/>
      </dsp:nvSpPr>
      <dsp:spPr>
        <a:xfrm>
          <a:off x="1299107" y="2833102"/>
          <a:ext cx="4975409" cy="769977"/>
        </a:xfrm>
        <a:prstGeom prst="rect">
          <a:avLst/>
        </a:prstGeom>
        <a:solidFill>
          <a:srgbClr val="A5A5A5"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000" tIns="171450" rIns="32004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TRANSPORT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TRANSPORT W STANIE CIEKŁYM, GAZOWYM LUB NADKRYTYCZNYM RUROCIĄGIEM LUB ZBIORNIKAMI (STATKI, KOLEJ, CYSTERNY)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rgbClr val="4472C4">
                <a:lumMod val="60000"/>
                <a:lumOff val="40000"/>
              </a:srgb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299107" y="2833102"/>
        <a:ext cx="4975409" cy="769977"/>
      </dsp:txXfrm>
    </dsp:sp>
    <dsp:sp modelId="{EA984690-35E4-44CD-999C-31A28A2D86DE}">
      <dsp:nvSpPr>
        <dsp:cNvPr id="0" name=""/>
        <dsp:cNvSpPr/>
      </dsp:nvSpPr>
      <dsp:spPr>
        <a:xfrm>
          <a:off x="817871" y="2597689"/>
          <a:ext cx="962472" cy="96247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1CB82113-98B7-4CBB-906F-52724523EE39}">
      <dsp:nvSpPr>
        <dsp:cNvPr id="0" name=""/>
        <dsp:cNvSpPr/>
      </dsp:nvSpPr>
      <dsp:spPr>
        <a:xfrm>
          <a:off x="1129766" y="3720356"/>
          <a:ext cx="5144750" cy="1026334"/>
        </a:xfrm>
        <a:prstGeom prst="rect">
          <a:avLst/>
        </a:prstGeom>
        <a:solidFill>
          <a:schemeClr val="accent3">
            <a:hueOff val="0"/>
            <a:satOff val="0"/>
            <a:lumOff val="0"/>
            <a:alpha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00" tIns="45720" rIns="45720" bIns="45720" numCol="1" spcCol="1270" anchor="ctr" anchorCtr="0">
          <a:noAutofit/>
        </a:bodyPr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latin typeface="Arial" panose="020B0604020202020204" pitchFamily="34" charset="0"/>
              <a:cs typeface="Arial" panose="020B0604020202020204" pitchFamily="34" charset="0"/>
            </a:rPr>
            <a:t>CCS</a:t>
          </a:r>
        </a:p>
        <a:p>
          <a:pPr marL="0" lvl="0" indent="0" algn="l" defTabSz="2000250">
            <a:lnSpc>
              <a:spcPts val="168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ZATŁACZANIE DO GŁĘBOKICH FORMACJI GEOLOGICZNYCH: KAWERNY SOLNE ORAZ  WYBRANE WYEKSPLOATOWANE ZŁOŻA GAZU I ROPY NAFTOWEJ</a:t>
          </a:r>
        </a:p>
      </dsp:txBody>
      <dsp:txXfrm>
        <a:off x="1129766" y="3720356"/>
        <a:ext cx="5144750" cy="1026334"/>
      </dsp:txXfrm>
    </dsp:sp>
    <dsp:sp modelId="{466AAAC4-3680-441E-99DE-7360C8FD6E77}">
      <dsp:nvSpPr>
        <dsp:cNvPr id="0" name=""/>
        <dsp:cNvSpPr/>
      </dsp:nvSpPr>
      <dsp:spPr>
        <a:xfrm>
          <a:off x="648530" y="3752287"/>
          <a:ext cx="962472" cy="962472"/>
        </a:xfrm>
        <a:prstGeom prst="ellips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AB8C6A3-AC00-4D45-B807-AF2258A6DFAA}">
      <dsp:nvSpPr>
        <dsp:cNvPr id="0" name=""/>
        <dsp:cNvSpPr/>
      </dsp:nvSpPr>
      <dsp:spPr>
        <a:xfrm>
          <a:off x="578022" y="5023012"/>
          <a:ext cx="5696494" cy="7699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170" tIns="45720" rIns="45720" bIns="457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CCU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WYKORZYSTANIE W PRZEMYŚLE NP.: PRODUKCJA PALIW SYNTETYCZNYCH, WSPOMAGANIE SYSTEMÓW DO WYDOBYCIA ROPY NAFTOWEJ I GAZU, WSPOMAGANIE WYTWÓRNI NAWOZÓW, PRODUKCJA POLIMERÓW</a:t>
          </a:r>
        </a:p>
      </dsp:txBody>
      <dsp:txXfrm>
        <a:off x="578022" y="5023012"/>
        <a:ext cx="5696494" cy="769977"/>
      </dsp:txXfrm>
    </dsp:sp>
    <dsp:sp modelId="{C992CB02-8F0D-420F-84F8-121E26C11A1E}">
      <dsp:nvSpPr>
        <dsp:cNvPr id="0" name=""/>
        <dsp:cNvSpPr/>
      </dsp:nvSpPr>
      <dsp:spPr>
        <a:xfrm>
          <a:off x="96786" y="4906884"/>
          <a:ext cx="962472" cy="962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D5286-B364-4FE3-ADC5-38EE401E5245}">
      <dsp:nvSpPr>
        <dsp:cNvPr id="0" name=""/>
        <dsp:cNvSpPr/>
      </dsp:nvSpPr>
      <dsp:spPr>
        <a:xfrm>
          <a:off x="881854" y="527336"/>
          <a:ext cx="2784222" cy="2784535"/>
        </a:xfrm>
        <a:prstGeom prst="ellipse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Technologie </a:t>
          </a:r>
          <a:br>
            <a:rPr lang="pl-PL" sz="2800" kern="1200" dirty="0"/>
          </a:br>
          <a:r>
            <a:rPr lang="pl-PL" sz="2800" kern="1200" dirty="0"/>
            <a:t>CCS i CCU</a:t>
          </a:r>
        </a:p>
      </dsp:txBody>
      <dsp:txXfrm>
        <a:off x="1289594" y="935122"/>
        <a:ext cx="1968742" cy="1968963"/>
      </dsp:txXfrm>
    </dsp:sp>
    <dsp:sp modelId="{A5A9A464-2F9B-481B-8E7C-61ED764827A2}">
      <dsp:nvSpPr>
        <dsp:cNvPr id="0" name=""/>
        <dsp:cNvSpPr/>
      </dsp:nvSpPr>
      <dsp:spPr>
        <a:xfrm>
          <a:off x="2470717" y="400470"/>
          <a:ext cx="309548" cy="309681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38CFB-82EF-4D94-A6C4-C2CB97E598CB}">
      <dsp:nvSpPr>
        <dsp:cNvPr id="0" name=""/>
        <dsp:cNvSpPr/>
      </dsp:nvSpPr>
      <dsp:spPr>
        <a:xfrm>
          <a:off x="1737966" y="3104982"/>
          <a:ext cx="224451" cy="22445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85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85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6D05DF-C757-44ED-9F51-CD826BEF4BC9}">
      <dsp:nvSpPr>
        <dsp:cNvPr id="0" name=""/>
        <dsp:cNvSpPr/>
      </dsp:nvSpPr>
      <dsp:spPr>
        <a:xfrm>
          <a:off x="3845408" y="1657414"/>
          <a:ext cx="224451" cy="22445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B7672D-95A4-4EE9-8AEA-85AE56986F04}">
      <dsp:nvSpPr>
        <dsp:cNvPr id="0" name=""/>
        <dsp:cNvSpPr/>
      </dsp:nvSpPr>
      <dsp:spPr>
        <a:xfrm>
          <a:off x="2772840" y="3343750"/>
          <a:ext cx="309548" cy="309681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571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8571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D1C55-6CA2-44DF-93E5-487B8ABDA871}">
      <dsp:nvSpPr>
        <dsp:cNvPr id="0" name=""/>
        <dsp:cNvSpPr/>
      </dsp:nvSpPr>
      <dsp:spPr>
        <a:xfrm>
          <a:off x="1800790" y="840596"/>
          <a:ext cx="224451" cy="22445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17B06-C076-4E21-B79B-7EBD7932B5B7}">
      <dsp:nvSpPr>
        <dsp:cNvPr id="0" name=""/>
        <dsp:cNvSpPr/>
      </dsp:nvSpPr>
      <dsp:spPr>
        <a:xfrm>
          <a:off x="1094311" y="2124540"/>
          <a:ext cx="224451" cy="22445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4286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4286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319DC-D7FF-48BF-9AAA-BA1680EE4571}">
      <dsp:nvSpPr>
        <dsp:cNvPr id="0" name=""/>
        <dsp:cNvSpPr/>
      </dsp:nvSpPr>
      <dsp:spPr>
        <a:xfrm>
          <a:off x="11463" y="1029918"/>
          <a:ext cx="1131964" cy="1131705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53340" rIns="3600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2060"/>
              </a:solidFill>
            </a:rPr>
            <a:t>Wychwyt CO</a:t>
          </a:r>
          <a:r>
            <a:rPr lang="pl-PL" sz="1400" kern="1200" baseline="-25000" dirty="0">
              <a:solidFill>
                <a:srgbClr val="002060"/>
              </a:solidFill>
            </a:rPr>
            <a:t>2</a:t>
          </a:r>
          <a:r>
            <a:rPr lang="pl-PL" sz="1400" kern="1200" dirty="0">
              <a:solidFill>
                <a:srgbClr val="002060"/>
              </a:solidFill>
            </a:rPr>
            <a:t> </a:t>
          </a:r>
          <a:br>
            <a:rPr lang="pl-PL" sz="1400" kern="1200" dirty="0">
              <a:solidFill>
                <a:srgbClr val="002060"/>
              </a:solidFill>
            </a:rPr>
          </a:br>
          <a:r>
            <a:rPr lang="pl-PL" sz="1400" kern="1200" dirty="0">
              <a:solidFill>
                <a:srgbClr val="002060"/>
              </a:solidFill>
            </a:rPr>
            <a:t>ze źródła</a:t>
          </a:r>
        </a:p>
      </dsp:txBody>
      <dsp:txXfrm>
        <a:off x="177235" y="1195652"/>
        <a:ext cx="800420" cy="800237"/>
      </dsp:txXfrm>
    </dsp:sp>
    <dsp:sp modelId="{BAD1D8D9-B735-40CF-BD87-E1427E6B7FCF}">
      <dsp:nvSpPr>
        <dsp:cNvPr id="0" name=""/>
        <dsp:cNvSpPr/>
      </dsp:nvSpPr>
      <dsp:spPr>
        <a:xfrm>
          <a:off x="2157741" y="850355"/>
          <a:ext cx="309548" cy="309681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2B290-BB6D-4A69-9475-03E7E4FFD5F0}">
      <dsp:nvSpPr>
        <dsp:cNvPr id="0" name=""/>
        <dsp:cNvSpPr/>
      </dsp:nvSpPr>
      <dsp:spPr>
        <a:xfrm>
          <a:off x="118263" y="2493426"/>
          <a:ext cx="559700" cy="55983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F5BDD-B4AE-4D61-878D-B7EA8ECA60EC}">
      <dsp:nvSpPr>
        <dsp:cNvPr id="0" name=""/>
        <dsp:cNvSpPr/>
      </dsp:nvSpPr>
      <dsp:spPr>
        <a:xfrm>
          <a:off x="3952208" y="497408"/>
          <a:ext cx="1131964" cy="1131705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5714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5714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0" tIns="53340" rIns="3960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2060"/>
              </a:solidFill>
            </a:rPr>
            <a:t>Transport CO</a:t>
          </a:r>
          <a:r>
            <a:rPr lang="pl-PL" sz="1400" kern="1200" baseline="-25000" dirty="0">
              <a:solidFill>
                <a:srgbClr val="002060"/>
              </a:solidFill>
            </a:rPr>
            <a:t>2</a:t>
          </a:r>
        </a:p>
      </dsp:txBody>
      <dsp:txXfrm>
        <a:off x="4117980" y="663142"/>
        <a:ext cx="800420" cy="800237"/>
      </dsp:txXfrm>
    </dsp:sp>
    <dsp:sp modelId="{92E068BA-4A11-4343-91B9-686FC05B0FC8}">
      <dsp:nvSpPr>
        <dsp:cNvPr id="0" name=""/>
        <dsp:cNvSpPr/>
      </dsp:nvSpPr>
      <dsp:spPr>
        <a:xfrm>
          <a:off x="3446765" y="1278770"/>
          <a:ext cx="309548" cy="309681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844F64-CCBF-4DF3-9883-81B394A3AAA8}">
      <dsp:nvSpPr>
        <dsp:cNvPr id="0" name=""/>
        <dsp:cNvSpPr/>
      </dsp:nvSpPr>
      <dsp:spPr>
        <a:xfrm>
          <a:off x="-94765" y="3159632"/>
          <a:ext cx="224451" cy="22445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1429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1429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59CE0-3A7B-4303-9806-2A4E051EE65B}">
      <dsp:nvSpPr>
        <dsp:cNvPr id="0" name=""/>
        <dsp:cNvSpPr/>
      </dsp:nvSpPr>
      <dsp:spPr>
        <a:xfrm>
          <a:off x="2141750" y="2840191"/>
          <a:ext cx="224451" cy="22445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42FE6-12B0-4E69-99A5-DA0911C2BFDC}">
      <dsp:nvSpPr>
        <dsp:cNvPr id="0" name=""/>
        <dsp:cNvSpPr/>
      </dsp:nvSpPr>
      <dsp:spPr>
        <a:xfrm>
          <a:off x="3973712" y="2194415"/>
          <a:ext cx="1511025" cy="15106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714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714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2060"/>
              </a:solidFill>
            </a:rPr>
            <a:t>Składowanie CO</a:t>
          </a:r>
          <a:r>
            <a:rPr lang="pl-PL" sz="1400" kern="1200" baseline="-25000" dirty="0">
              <a:solidFill>
                <a:srgbClr val="002060"/>
              </a:solidFill>
            </a:rPr>
            <a:t>2</a:t>
          </a:r>
        </a:p>
      </dsp:txBody>
      <dsp:txXfrm>
        <a:off x="4194996" y="2415649"/>
        <a:ext cx="1068457" cy="1068211"/>
      </dsp:txXfrm>
    </dsp:sp>
    <dsp:sp modelId="{4737E9FA-8497-46D8-8C1A-5AFB6BB66ED4}">
      <dsp:nvSpPr>
        <dsp:cNvPr id="0" name=""/>
        <dsp:cNvSpPr/>
      </dsp:nvSpPr>
      <dsp:spPr>
        <a:xfrm>
          <a:off x="3843980" y="2344214"/>
          <a:ext cx="224451" cy="22445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0A0F4-AF42-4E7E-87E5-1C2335A147D6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0AAF6-047B-415B-8C03-D9F3C1C180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12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6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885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4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37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766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25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86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37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51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08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400" kern="1200" dirty="0">
              <a:solidFill>
                <a:srgbClr val="4472C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03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19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31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AF6-047B-415B-8C03-D9F3C1C180A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40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57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7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9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47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44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45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70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1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65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68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41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48FC-1727-4228-85D9-99A54B6990A2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46CF4-BC04-44FB-99DA-BFC5CD7A1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71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91.png"/><Relationship Id="rId18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21" Type="http://schemas.microsoft.com/office/2007/relationships/diagramDrawing" Target="../diagrams/drawing5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90.svg"/><Relationship Id="rId17" Type="http://schemas.openxmlformats.org/officeDocument/2006/relationships/diagramData" Target="../diagrams/data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4.svg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89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93.png"/><Relationship Id="rId23" Type="http://schemas.openxmlformats.org/officeDocument/2006/relationships/image" Target="../media/image96.svg"/><Relationship Id="rId10" Type="http://schemas.openxmlformats.org/officeDocument/2006/relationships/image" Target="../media/image88.svg"/><Relationship Id="rId19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image" Target="../media/image87.png"/><Relationship Id="rId14" Type="http://schemas.openxmlformats.org/officeDocument/2006/relationships/image" Target="../media/image92.svg"/><Relationship Id="rId22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82.png"/><Relationship Id="rId3" Type="http://schemas.openxmlformats.org/officeDocument/2006/relationships/image" Target="../media/image75.jpeg"/><Relationship Id="rId7" Type="http://schemas.openxmlformats.org/officeDocument/2006/relationships/image" Target="../media/image99.png"/><Relationship Id="rId12" Type="http://schemas.openxmlformats.org/officeDocument/2006/relationships/image" Target="../media/image10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svg"/><Relationship Id="rId11" Type="http://schemas.openxmlformats.org/officeDocument/2006/relationships/image" Target="../media/image101.png"/><Relationship Id="rId5" Type="http://schemas.openxmlformats.org/officeDocument/2006/relationships/image" Target="../media/image97.png"/><Relationship Id="rId10" Type="http://schemas.openxmlformats.org/officeDocument/2006/relationships/image" Target="../media/image70.svg"/><Relationship Id="rId4" Type="http://schemas.openxmlformats.org/officeDocument/2006/relationships/image" Target="../media/image2.png"/><Relationship Id="rId9" Type="http://schemas.openxmlformats.org/officeDocument/2006/relationships/image" Target="../media/image69.png"/><Relationship Id="rId14" Type="http://schemas.openxmlformats.org/officeDocument/2006/relationships/image" Target="../media/image8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microsoft.com/office/2007/relationships/hdphoto" Target="../media/hdphoto2.wdp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6.svg"/><Relationship Id="rId5" Type="http://schemas.openxmlformats.org/officeDocument/2006/relationships/diagramData" Target="../diagrams/data2.xml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microsoft.com/office/2007/relationships/diagramDrawing" Target="../diagrams/drawing2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2.png"/><Relationship Id="rId21" Type="http://schemas.openxmlformats.org/officeDocument/2006/relationships/image" Target="../media/image49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sv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9.png"/><Relationship Id="rId24" Type="http://schemas.openxmlformats.org/officeDocument/2006/relationships/image" Target="../media/image52.svg"/><Relationship Id="rId5" Type="http://schemas.openxmlformats.org/officeDocument/2006/relationships/diagramLayout" Target="../diagrams/layout3.xml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diagramData" Target="../diagrams/data3.xml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image" Target="../media/image2.png"/><Relationship Id="rId21" Type="http://schemas.openxmlformats.org/officeDocument/2006/relationships/image" Target="../media/image70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pn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5.jpe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sv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2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3999" cy="5715000"/>
          </a:xfrm>
          <a:prstGeom prst="rect">
            <a:avLst/>
          </a:prstGeom>
        </p:spPr>
      </p:pic>
      <p:sp>
        <p:nvSpPr>
          <p:cNvPr id="6" name="Schemat blokowy: ręczne wprowadzanie danych 5"/>
          <p:cNvSpPr/>
          <p:nvPr/>
        </p:nvSpPr>
        <p:spPr>
          <a:xfrm rot="5400000">
            <a:off x="1024689" y="-1040732"/>
            <a:ext cx="5715000" cy="7796463"/>
          </a:xfrm>
          <a:prstGeom prst="flowChartManualInpu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-1" y="5715000"/>
            <a:ext cx="12204000" cy="36000"/>
            <a:chOff x="-1" y="5715000"/>
            <a:chExt cx="12204000" cy="36000"/>
          </a:xfrm>
        </p:grpSpPr>
        <p:sp>
          <p:nvSpPr>
            <p:cNvPr id="7" name="Prostokąt 6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Prostokąt 8"/>
          <p:cNvSpPr/>
          <p:nvPr/>
        </p:nvSpPr>
        <p:spPr>
          <a:xfrm flipH="1">
            <a:off x="711187" y="1275907"/>
            <a:ext cx="45719" cy="24091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846162" y="1116895"/>
            <a:ext cx="64752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TECHNOLOGIE W PROCESIE DEKARBONIZACJI GAZOWNICTWA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46161" y="5033578"/>
            <a:ext cx="595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 do panelu</a:t>
            </a: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>
            <a:off x="8978828" y="5997699"/>
            <a:ext cx="0" cy="60860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9130352" y="6003729"/>
            <a:ext cx="3073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Autorzy prezentacji: Rafał Przybyłkiewicz</a:t>
            </a:r>
          </a:p>
          <a:p>
            <a:r>
              <a:rPr lang="pl-PL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Tomasz Kamiński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130352" y="6365964"/>
            <a:ext cx="2639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GAZTERM – Międzyzdroje / maj 2023</a:t>
            </a:r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86B8B56D-130D-1211-AA90-F149D1637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" y="5730266"/>
            <a:ext cx="4065883" cy="115520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F7A0812-B12D-9725-CB33-D59A450ECC08}"/>
              </a:ext>
            </a:extLst>
          </p:cNvPr>
          <p:cNvSpPr txBox="1"/>
          <p:nvPr/>
        </p:nvSpPr>
        <p:spPr>
          <a:xfrm>
            <a:off x="850781" y="4049908"/>
            <a:ext cx="5950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uwzględnieniem doświadczeń PGNiG GAZOPROJEKT S.A.</a:t>
            </a:r>
          </a:p>
        </p:txBody>
      </p:sp>
    </p:spTree>
    <p:extLst>
      <p:ext uri="{BB962C8B-B14F-4D97-AF65-F5344CB8AC3E}">
        <p14:creationId xmlns:p14="http://schemas.microsoft.com/office/powerpoint/2010/main" val="393317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3" name="Prostokąt 22"/>
          <p:cNvSpPr/>
          <p:nvPr/>
        </p:nvSpPr>
        <p:spPr>
          <a:xfrm rot="5400000">
            <a:off x="469439" y="2831050"/>
            <a:ext cx="433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 rot="5400000">
            <a:off x="2506075" y="2831050"/>
            <a:ext cx="433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034321" y="5315956"/>
            <a:ext cx="4711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Spalanie paliw odpowiada za ponad </a:t>
            </a:r>
            <a:br>
              <a:rPr lang="pl-PL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3/4 emisji gazów cieplarnianych w UE</a:t>
            </a:r>
          </a:p>
        </p:txBody>
      </p:sp>
      <p:sp>
        <p:nvSpPr>
          <p:cNvPr id="9" name="Prostokąt 8"/>
          <p:cNvSpPr/>
          <p:nvPr/>
        </p:nvSpPr>
        <p:spPr>
          <a:xfrm>
            <a:off x="6745743" y="271467"/>
            <a:ext cx="5268633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2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Otwarcie systemu gazowniczego na gazy odnawialne: biogaz i </a:t>
            </a:r>
            <a:r>
              <a:rPr lang="pl-PL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biometan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2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w sektorze energetycznym – zwiększenie znaczenia OZE i magazynowania energii </a:t>
            </a:r>
            <a:b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technologii Power to X</a:t>
            </a:r>
          </a:p>
          <a:p>
            <a:pPr marL="285750" indent="-285750">
              <a:spcBef>
                <a:spcPts val="800"/>
              </a:spcBef>
              <a:spcAft>
                <a:spcPts val="2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Zmniejszenie emisyjności produkcji wodoru dla przemysłu: zielony wodór oraz reforming parowy gazu ziemnego z wykorzystaniem wychwytywania </a:t>
            </a:r>
            <a:b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składowania dwutlenku węgla   </a:t>
            </a:r>
          </a:p>
          <a:p>
            <a:pPr marL="285750" indent="-285750">
              <a:spcBef>
                <a:spcPts val="800"/>
              </a:spcBef>
              <a:spcAft>
                <a:spcPts val="2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CCS i CCU – wychwytywanie </a:t>
            </a:r>
            <a:b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utylizacja dwutlenku węgla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wychwytu i ograniczenia emisji metanu na obiektach infrastruktury gazowej –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wykrywanie </a:t>
            </a:r>
            <a:b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pomiar wielkości emisji np. lokalne metody termowizyjne, drony, systemy satelitarne, wychwyt metanu z emisji operacyjnych i przetłaczanie do instalacji wytwarzania energii, uszczelnianie infrastruktury dla zapobiegania wyciekom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2F41F15-4EB5-B0E2-CC62-49CCC65CD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078D63F-5D30-9FF7-0C02-B0C7E7CD0501}"/>
              </a:ext>
            </a:extLst>
          </p:cNvPr>
          <p:cNvSpPr/>
          <p:nvPr/>
        </p:nvSpPr>
        <p:spPr>
          <a:xfrm>
            <a:off x="-2" y="0"/>
            <a:ext cx="6538941" cy="14525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A1288B-431F-E3E0-42C5-55385501A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-1" r="10040" b="4708"/>
          <a:stretch/>
        </p:blipFill>
        <p:spPr bwMode="auto">
          <a:xfrm>
            <a:off x="434438" y="1585435"/>
            <a:ext cx="6089984" cy="40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A93F36C-7EA4-5A2E-1A33-746192AB944E}"/>
              </a:ext>
            </a:extLst>
          </p:cNvPr>
          <p:cNvSpPr/>
          <p:nvPr/>
        </p:nvSpPr>
        <p:spPr>
          <a:xfrm>
            <a:off x="434438" y="3500925"/>
            <a:ext cx="6089984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A17D525-5D8A-4924-FBC5-E8B94ED0C336}"/>
              </a:ext>
            </a:extLst>
          </p:cNvPr>
          <p:cNvSpPr/>
          <p:nvPr/>
        </p:nvSpPr>
        <p:spPr>
          <a:xfrm rot="5400000">
            <a:off x="310186" y="3564934"/>
            <a:ext cx="420993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4EBD642-ED8C-1CEF-9BD1-5089D0A90064}"/>
              </a:ext>
            </a:extLst>
          </p:cNvPr>
          <p:cNvSpPr/>
          <p:nvPr/>
        </p:nvSpPr>
        <p:spPr>
          <a:xfrm rot="5400000">
            <a:off x="2328822" y="3546933"/>
            <a:ext cx="4245930" cy="7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5D4644F-B1FF-7FF7-492E-CACE5753C172}"/>
              </a:ext>
            </a:extLst>
          </p:cNvPr>
          <p:cNvSpPr/>
          <p:nvPr/>
        </p:nvSpPr>
        <p:spPr>
          <a:xfrm>
            <a:off x="434438" y="3572925"/>
            <a:ext cx="1944713" cy="26749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C0D8905-AC29-A862-3C27-CCE20D711AB8}"/>
              </a:ext>
            </a:extLst>
          </p:cNvPr>
          <p:cNvSpPr txBox="1"/>
          <p:nvPr/>
        </p:nvSpPr>
        <p:spPr>
          <a:xfrm>
            <a:off x="2379151" y="5713310"/>
            <a:ext cx="407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DEKARBONIZACJA</a:t>
            </a:r>
          </a:p>
        </p:txBody>
      </p:sp>
      <p:pic>
        <p:nvPicPr>
          <p:cNvPr id="16" name="Grafika 15" descr="Energia odnawialna kontur">
            <a:extLst>
              <a:ext uri="{FF2B5EF4-FFF2-40B4-BE49-F238E27FC236}">
                <a16:creationId xmlns:a16="http://schemas.microsoft.com/office/drawing/2014/main" id="{13D5EF89-B35A-6EB2-0FC3-9A874EBFC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692" y="3894714"/>
            <a:ext cx="1902326" cy="1902326"/>
          </a:xfrm>
          <a:prstGeom prst="rect">
            <a:avLst/>
          </a:prstGeom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C7144E8-4ECC-97E5-3BA5-388C4F321C5F}"/>
              </a:ext>
            </a:extLst>
          </p:cNvPr>
          <p:cNvCxnSpPr/>
          <p:nvPr/>
        </p:nvCxnSpPr>
        <p:spPr>
          <a:xfrm>
            <a:off x="447896" y="411807"/>
            <a:ext cx="0" cy="586854"/>
          </a:xfrm>
          <a:prstGeom prst="line">
            <a:avLst/>
          </a:prstGeom>
          <a:ln>
            <a:solidFill>
              <a:srgbClr val="FF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C195B59-95C9-A56F-B5F7-C55E62766601}"/>
              </a:ext>
            </a:extLst>
          </p:cNvPr>
          <p:cNvSpPr txBox="1"/>
          <p:nvPr/>
        </p:nvSpPr>
        <p:spPr>
          <a:xfrm>
            <a:off x="478362" y="379348"/>
            <a:ext cx="6125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 sposoby na ograniczenie emisji</a:t>
            </a:r>
            <a:b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gazownictwie i innych sektorach gospodarki</a:t>
            </a:r>
          </a:p>
        </p:txBody>
      </p:sp>
    </p:spTree>
    <p:extLst>
      <p:ext uri="{BB962C8B-B14F-4D97-AF65-F5344CB8AC3E}">
        <p14:creationId xmlns:p14="http://schemas.microsoft.com/office/powerpoint/2010/main" val="196660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5549" y="0"/>
            <a:ext cx="6306451" cy="62298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FA09E6F2-C538-CE39-FD73-7CAE75501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DF51CF8-FDFA-150E-3F1B-FCF6F277E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685411"/>
              </p:ext>
            </p:extLst>
          </p:nvPr>
        </p:nvGraphicFramePr>
        <p:xfrm>
          <a:off x="5812661" y="1"/>
          <a:ext cx="6362774" cy="61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Grafika 24" descr="Kółko ze strzałką w lewo kontur">
            <a:extLst>
              <a:ext uri="{FF2B5EF4-FFF2-40B4-BE49-F238E27FC236}">
                <a16:creationId xmlns:a16="http://schemas.microsoft.com/office/drawing/2014/main" id="{282D7AED-16A2-4B2F-DCBC-E723C384D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29961" y="2685088"/>
            <a:ext cx="793347" cy="793347"/>
          </a:xfrm>
          <a:prstGeom prst="rect">
            <a:avLst/>
          </a:prstGeom>
        </p:spPr>
      </p:pic>
      <p:pic>
        <p:nvPicPr>
          <p:cNvPr id="42" name="Grafika 41" descr="Kółka ze strzałkami kontur">
            <a:extLst>
              <a:ext uri="{FF2B5EF4-FFF2-40B4-BE49-F238E27FC236}">
                <a16:creationId xmlns:a16="http://schemas.microsoft.com/office/drawing/2014/main" id="{B019C081-4ABB-A6FD-3414-33B69709CF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016076" y="5024301"/>
            <a:ext cx="750996" cy="750996"/>
          </a:xfrm>
          <a:prstGeom prst="rect">
            <a:avLst/>
          </a:prstGeom>
        </p:spPr>
      </p:pic>
      <p:pic>
        <p:nvPicPr>
          <p:cNvPr id="46" name="Grafika 45" descr="Fabryka kontur">
            <a:extLst>
              <a:ext uri="{FF2B5EF4-FFF2-40B4-BE49-F238E27FC236}">
                <a16:creationId xmlns:a16="http://schemas.microsoft.com/office/drawing/2014/main" id="{2835C5D8-C202-5488-4DC4-8D66956142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042345" y="398758"/>
            <a:ext cx="698457" cy="698457"/>
          </a:xfrm>
          <a:prstGeom prst="rect">
            <a:avLst/>
          </a:prstGeom>
        </p:spPr>
      </p:pic>
      <p:pic>
        <p:nvPicPr>
          <p:cNvPr id="26" name="Grafika 25" descr="Strzałka w dół kontur">
            <a:extLst>
              <a:ext uri="{FF2B5EF4-FFF2-40B4-BE49-F238E27FC236}">
                <a16:creationId xmlns:a16="http://schemas.microsoft.com/office/drawing/2014/main" id="{8BAB9370-53AF-84AB-ECF9-545DC5131C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603200" y="3887156"/>
            <a:ext cx="664519" cy="664519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81AAB2D-4687-2599-F6B7-69371D186B74}"/>
              </a:ext>
            </a:extLst>
          </p:cNvPr>
          <p:cNvCxnSpPr/>
          <p:nvPr/>
        </p:nvCxnSpPr>
        <p:spPr>
          <a:xfrm>
            <a:off x="545910" y="423081"/>
            <a:ext cx="0" cy="586854"/>
          </a:xfrm>
          <a:prstGeom prst="line">
            <a:avLst/>
          </a:prstGeom>
          <a:ln>
            <a:solidFill>
              <a:srgbClr val="FF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0078BC7-F52A-6ABA-3EC4-4A38676C8CA2}"/>
              </a:ext>
            </a:extLst>
          </p:cNvPr>
          <p:cNvSpPr txBox="1"/>
          <p:nvPr/>
        </p:nvSpPr>
        <p:spPr>
          <a:xfrm>
            <a:off x="696035" y="409433"/>
            <a:ext cx="51000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CCS i CCU</a:t>
            </a:r>
          </a:p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pl-P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Storage &amp; </a:t>
            </a:r>
            <a:r>
              <a:rPr lang="pl-P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4C9573F-EE3D-AA50-BC41-B23822561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542936"/>
              </p:ext>
            </p:extLst>
          </p:nvPr>
        </p:nvGraphicFramePr>
        <p:xfrm>
          <a:off x="168970" y="1519716"/>
          <a:ext cx="5711225" cy="417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4" name="Grafika 13" descr="Elektrownia kontur">
            <a:extLst>
              <a:ext uri="{FF2B5EF4-FFF2-40B4-BE49-F238E27FC236}">
                <a16:creationId xmlns:a16="http://schemas.microsoft.com/office/drawing/2014/main" id="{ACF0363F-EAD2-E1C6-8E1A-4D13CA28EF2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03200" y="1529655"/>
            <a:ext cx="664519" cy="6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6CE25E2F-91C5-905B-EAEA-FB4E01398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" y="-2"/>
            <a:ext cx="12201888" cy="968994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2111" y="310851"/>
            <a:ext cx="5919537" cy="514350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CCS i CCU - bariery i wyzwania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1601134" y="4147468"/>
            <a:ext cx="2233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</a:t>
            </a:r>
            <a:endParaRPr lang="pl-PL" dirty="0">
              <a:solidFill>
                <a:srgbClr val="FF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940622" y="4093468"/>
            <a:ext cx="610626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/>
          <p:cNvSpPr/>
          <p:nvPr/>
        </p:nvSpPr>
        <p:spPr>
          <a:xfrm>
            <a:off x="1623436" y="1104672"/>
            <a:ext cx="236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Ograniczenia prawne</a:t>
            </a:r>
            <a:endParaRPr lang="pl-PL" dirty="0">
              <a:solidFill>
                <a:srgbClr val="FF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915642" y="1050672"/>
            <a:ext cx="610626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/>
          <p:cNvSpPr/>
          <p:nvPr/>
        </p:nvSpPr>
        <p:spPr>
          <a:xfrm>
            <a:off x="5499733" y="3888660"/>
            <a:ext cx="1939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stosownych regulacji</a:t>
            </a:r>
            <a:endParaRPr lang="pl-PL" dirty="0">
              <a:solidFill>
                <a:srgbClr val="FF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ipsa 45"/>
          <p:cNvSpPr/>
          <p:nvPr/>
        </p:nvSpPr>
        <p:spPr>
          <a:xfrm>
            <a:off x="4791939" y="3745198"/>
            <a:ext cx="610626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7" name="Grupa 66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68" name="Prostokąt 67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11690D42-3509-E630-7115-AF8CCAACC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6B54-8AC4-5168-EE34-6A0C80A04B30}"/>
              </a:ext>
            </a:extLst>
          </p:cNvPr>
          <p:cNvSpPr txBox="1"/>
          <p:nvPr/>
        </p:nvSpPr>
        <p:spPr>
          <a:xfrm>
            <a:off x="300993" y="5057460"/>
            <a:ext cx="36809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Wysokie koszty realizacji instalacji CCS/CCU (nakłady inwestycyjne)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kosztów eksploatacji związany ze znacznym wzrostem zapotrzebowania na energię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0EBD95F-59D9-E8F4-50D7-50C4055AC319}"/>
              </a:ext>
            </a:extLst>
          </p:cNvPr>
          <p:cNvSpPr txBox="1"/>
          <p:nvPr/>
        </p:nvSpPr>
        <p:spPr>
          <a:xfrm>
            <a:off x="422765" y="1807700"/>
            <a:ext cx="34986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lvl="0">
              <a:defRPr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Art. 1 ust. 1 pkt 5 w zw. z ust. 3 Ustawy Prawo Górnicze - dopuszczenie do realizacji wyłącznie projektów podziemnego magazynowania dwutlenku węgla o charakterze demonstracyjnym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Aktualnie procedowana jest nowelizacja PGG (25.04.2023 - nowelizacja została przyjęta przez Radę Ministrów)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BE38C42-8EA3-D966-851F-7AFD93CF57ED}"/>
              </a:ext>
            </a:extLst>
          </p:cNvPr>
          <p:cNvSpPr txBox="1"/>
          <p:nvPr/>
        </p:nvSpPr>
        <p:spPr>
          <a:xfrm>
            <a:off x="4255329" y="4712076"/>
            <a:ext cx="34986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regulacji prawnych dotyczących transportu i magazynowania CO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ladzie i na dnie morza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wypracowania zasad działania rynku 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przesyłu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składowania CO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Grafika 7" descr="Widok na wzgórze kontur">
            <a:extLst>
              <a:ext uri="{FF2B5EF4-FFF2-40B4-BE49-F238E27FC236}">
                <a16:creationId xmlns:a16="http://schemas.microsoft.com/office/drawing/2014/main" id="{CCB3F7CC-C3A4-FB49-ECAB-930737369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617" y="1037885"/>
            <a:ext cx="914400" cy="914400"/>
          </a:xfrm>
          <a:prstGeom prst="rect">
            <a:avLst/>
          </a:prstGeom>
        </p:spPr>
      </p:pic>
      <p:pic>
        <p:nvPicPr>
          <p:cNvPr id="9" name="Grafika 8" descr="Żarówka i koło zębate kontur">
            <a:extLst>
              <a:ext uri="{FF2B5EF4-FFF2-40B4-BE49-F238E27FC236}">
                <a16:creationId xmlns:a16="http://schemas.microsoft.com/office/drawing/2014/main" id="{CED0DD9F-F6AB-BB3F-A171-B6DC03F908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746" y="4026661"/>
            <a:ext cx="914400" cy="914400"/>
          </a:xfrm>
          <a:prstGeom prst="rect">
            <a:avLst/>
          </a:prstGeom>
        </p:spPr>
      </p:pic>
      <p:pic>
        <p:nvPicPr>
          <p:cNvPr id="12" name="Grafika 11" descr="Trasa (ścieżka między dwiema pinezkami) kontur">
            <a:extLst>
              <a:ext uri="{FF2B5EF4-FFF2-40B4-BE49-F238E27FC236}">
                <a16:creationId xmlns:a16="http://schemas.microsoft.com/office/drawing/2014/main" id="{CA4A24BA-96CD-3FF5-66A4-0027300DCA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5755" y="3714335"/>
            <a:ext cx="914400" cy="9144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1A120669-65CF-0BF4-6784-AC14618439CF}"/>
              </a:ext>
            </a:extLst>
          </p:cNvPr>
          <p:cNvSpPr/>
          <p:nvPr/>
        </p:nvSpPr>
        <p:spPr>
          <a:xfrm>
            <a:off x="5496009" y="1121784"/>
            <a:ext cx="2233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Lokalizacja</a:t>
            </a:r>
            <a:endParaRPr lang="pl-PL" dirty="0">
              <a:solidFill>
                <a:srgbClr val="FF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a 40">
            <a:extLst>
              <a:ext uri="{FF2B5EF4-FFF2-40B4-BE49-F238E27FC236}">
                <a16:creationId xmlns:a16="http://schemas.microsoft.com/office/drawing/2014/main" id="{BF7EF16E-FCD8-C49D-2044-6FF35BCF4DD4}"/>
              </a:ext>
            </a:extLst>
          </p:cNvPr>
          <p:cNvSpPr/>
          <p:nvPr/>
        </p:nvSpPr>
        <p:spPr>
          <a:xfrm>
            <a:off x="4835497" y="1067784"/>
            <a:ext cx="610626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754BF6-0254-D466-A5DC-05C432DC6DDE}"/>
              </a:ext>
            </a:extLst>
          </p:cNvPr>
          <p:cNvSpPr txBox="1"/>
          <p:nvPr/>
        </p:nvSpPr>
        <p:spPr>
          <a:xfrm>
            <a:off x="4195868" y="1829751"/>
            <a:ext cx="368099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odpowiedniej struktury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Odległość zakładu od miejsca zatłaczania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Analizy możliwości transportowych – rurociąg (wybór optymalnego stanu skupienia CO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vs transport w postaci skroplonej (kolej, autocysterny) 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a 12" descr="Mapa z pinezką kontur">
            <a:extLst>
              <a:ext uri="{FF2B5EF4-FFF2-40B4-BE49-F238E27FC236}">
                <a16:creationId xmlns:a16="http://schemas.microsoft.com/office/drawing/2014/main" id="{7CCBD492-F5D2-B846-FC7C-E12782E36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442621" y="1000977"/>
            <a:ext cx="914400" cy="9144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AE1731C-F94A-F299-890C-73DD3D4327D4}"/>
              </a:ext>
            </a:extLst>
          </p:cNvPr>
          <p:cNvSpPr/>
          <p:nvPr/>
        </p:nvSpPr>
        <p:spPr>
          <a:xfrm>
            <a:off x="8953119" y="1197280"/>
            <a:ext cx="266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techniczne </a:t>
            </a:r>
            <a:b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projektowe</a:t>
            </a:r>
          </a:p>
        </p:txBody>
      </p:sp>
      <p:sp>
        <p:nvSpPr>
          <p:cNvPr id="5" name="Elipsa 45">
            <a:extLst>
              <a:ext uri="{FF2B5EF4-FFF2-40B4-BE49-F238E27FC236}">
                <a16:creationId xmlns:a16="http://schemas.microsoft.com/office/drawing/2014/main" id="{48D4D0A1-9CE1-DA9D-24B5-17B2AB20F72E}"/>
              </a:ext>
            </a:extLst>
          </p:cNvPr>
          <p:cNvSpPr/>
          <p:nvPr/>
        </p:nvSpPr>
        <p:spPr>
          <a:xfrm>
            <a:off x="8275142" y="1053818"/>
            <a:ext cx="665385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 descr="Ilustrator kontur">
            <a:extLst>
              <a:ext uri="{FF2B5EF4-FFF2-40B4-BE49-F238E27FC236}">
                <a16:creationId xmlns:a16="http://schemas.microsoft.com/office/drawing/2014/main" id="{AC153E38-FACC-FCBB-C4FF-62D404DC46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931612" y="1041356"/>
            <a:ext cx="996401" cy="91440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FF06A65-5B45-9363-CC3A-D2115A78B03F}"/>
              </a:ext>
            </a:extLst>
          </p:cNvPr>
          <p:cNvSpPr txBox="1"/>
          <p:nvPr/>
        </p:nvSpPr>
        <p:spPr>
          <a:xfrm>
            <a:off x="7931612" y="1970597"/>
            <a:ext cx="41543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Analizy procesowe i wybór odpowiedniego stanu transportowanego CO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gazowy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ograniczone ciśnienie tłoczenia, ograniczona odległość 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przesyłu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ryzyko pojawienia się hydratów, duże spadki ciśnienia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nadkrytyczny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konieczność utrzymania temperatury i ciśnienia powyżej parametrów krytycznych, najlepsze parametry termodynamiczne 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ciekły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niskie spadki ciśnienia, mniejsze średnice rurociągów, konieczne chłodzenie sprężonego CO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do transportu - 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osuszanie, ogrzewanie lub chłodzenie i oczyszczanie CO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Analizy wytrzymałościowe i wybór odpowiedniego materiału (stale topowe od L415MB/X60 do L555MB/X80)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Instalacje monitoringu wycieku i parametrów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Analizy efektywności i energochłonności</a:t>
            </a:r>
          </a:p>
        </p:txBody>
      </p:sp>
    </p:spTree>
    <p:extLst>
      <p:ext uri="{BB962C8B-B14F-4D97-AF65-F5344CB8AC3E}">
        <p14:creationId xmlns:p14="http://schemas.microsoft.com/office/powerpoint/2010/main" val="215978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653888"/>
          </a:xfrm>
          <a:prstGeom prst="rect">
            <a:avLst/>
          </a:prstGeom>
        </p:spPr>
      </p:pic>
      <p:sp>
        <p:nvSpPr>
          <p:cNvPr id="13" name="Trójkąt równoramienny 12"/>
          <p:cNvSpPr/>
          <p:nvPr/>
        </p:nvSpPr>
        <p:spPr>
          <a:xfrm flipH="1">
            <a:off x="0" y="3248167"/>
            <a:ext cx="12192000" cy="3623481"/>
          </a:xfrm>
          <a:prstGeom prst="triangle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6415217" y="4846613"/>
            <a:ext cx="5376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pasją projektujemy sukcesy</a:t>
            </a:r>
          </a:p>
          <a:p>
            <a:pPr algn="r"/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nowoczesnych inwestycji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749047" y="5986088"/>
            <a:ext cx="2088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PGNiG GAZOPOROJEKT S.A.</a:t>
            </a:r>
          </a:p>
          <a:p>
            <a:r>
              <a:rPr lang="pl-P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Strzegomska 55a</a:t>
            </a:r>
          </a:p>
          <a:p>
            <a:r>
              <a:rPr lang="pl-P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53-611 Wrocław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757911" y="5986088"/>
            <a:ext cx="23173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Tomasz Kamiński</a:t>
            </a:r>
          </a:p>
          <a:p>
            <a:r>
              <a:rPr lang="pl-P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667 630 810</a:t>
            </a:r>
          </a:p>
          <a:p>
            <a:r>
              <a:rPr lang="pl-P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tkaminski@gazoprojekt.pl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16" y="6058628"/>
            <a:ext cx="281688" cy="288000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95" y="6027032"/>
            <a:ext cx="212636" cy="288000"/>
          </a:xfrm>
          <a:prstGeom prst="rect">
            <a:avLst/>
          </a:prstGeom>
        </p:spPr>
      </p:pic>
      <p:cxnSp>
        <p:nvCxnSpPr>
          <p:cNvPr id="28" name="Łącznik prosty 27"/>
          <p:cNvCxnSpPr/>
          <p:nvPr/>
        </p:nvCxnSpPr>
        <p:spPr>
          <a:xfrm>
            <a:off x="6757912" y="6058628"/>
            <a:ext cx="0" cy="21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9749046" y="6060900"/>
            <a:ext cx="0" cy="21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8451850" y="4571185"/>
            <a:ext cx="2060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#Kapitał z Wiedzy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F9B493A-9D9D-400F-A14E-B39E3B0A379B}"/>
              </a:ext>
            </a:extLst>
          </p:cNvPr>
          <p:cNvSpPr txBox="1"/>
          <p:nvPr/>
        </p:nvSpPr>
        <p:spPr>
          <a:xfrm>
            <a:off x="9869738" y="4571186"/>
            <a:ext cx="2112996" cy="27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#Doskonałość operacyjna</a:t>
            </a:r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7647C54B-7260-292A-D6C2-0A3C3A052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3" y="5059907"/>
            <a:ext cx="3259794" cy="92618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40F109A-C007-ADF8-B1C8-327EA8971D58}"/>
              </a:ext>
            </a:extLst>
          </p:cNvPr>
          <p:cNvSpPr/>
          <p:nvPr/>
        </p:nvSpPr>
        <p:spPr>
          <a:xfrm flipH="1">
            <a:off x="711187" y="1275907"/>
            <a:ext cx="45719" cy="24091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E0591D1-EFFC-B6E0-398C-98A4CFE238B2}"/>
              </a:ext>
            </a:extLst>
          </p:cNvPr>
          <p:cNvSpPr txBox="1"/>
          <p:nvPr/>
        </p:nvSpPr>
        <p:spPr>
          <a:xfrm>
            <a:off x="1531961" y="1662024"/>
            <a:ext cx="8137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ZAPRASZAMY </a:t>
            </a:r>
          </a:p>
          <a:p>
            <a:r>
              <a:rPr lang="pl-P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WSPÓŁPRACY</a:t>
            </a:r>
          </a:p>
        </p:txBody>
      </p:sp>
    </p:spTree>
    <p:extLst>
      <p:ext uri="{BB962C8B-B14F-4D97-AF65-F5344CB8AC3E}">
        <p14:creationId xmlns:p14="http://schemas.microsoft.com/office/powerpoint/2010/main" val="164818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" y="5977718"/>
            <a:ext cx="12192001" cy="8802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  <a:solidFill>
            <a:schemeClr val="bg1"/>
          </a:solidFill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Prostokąt 3"/>
          <p:cNvSpPr/>
          <p:nvPr/>
        </p:nvSpPr>
        <p:spPr>
          <a:xfrm>
            <a:off x="-1" y="0"/>
            <a:ext cx="4380932" cy="300251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/>
          <p:cNvCxnSpPr/>
          <p:nvPr/>
        </p:nvCxnSpPr>
        <p:spPr>
          <a:xfrm>
            <a:off x="4394579" y="1187357"/>
            <a:ext cx="0" cy="369854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59987" y="575775"/>
            <a:ext cx="336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algn="ctr"/>
            <a:r>
              <a:rPr lang="pl-P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PREZENTACJI</a:t>
            </a:r>
          </a:p>
          <a:p>
            <a:pPr algn="ctr"/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WPROWADZENIE -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59002" y="1246055"/>
            <a:ext cx="733946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Formalno-prawne narzędzia dekarbonizacji i ich skutki ekonomiczne</a:t>
            </a:r>
          </a:p>
          <a:p>
            <a:pPr marL="531813" indent="-531813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Sposoby na ograniczenie emisji w gazownictwie i innych sektorach gospodarki</a:t>
            </a:r>
          </a:p>
          <a:p>
            <a:pPr marL="531813" indent="-531813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wynikające z działań na rzecz ograniczenia emisji: </a:t>
            </a:r>
          </a:p>
          <a:p>
            <a:pPr marL="989013" lvl="1" indent="-531813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wynikające z Polskiej Strategii Wodorowej</a:t>
            </a:r>
          </a:p>
          <a:p>
            <a:pPr marL="989013" lvl="1" indent="-531813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i bariery dla gospodarki wodorowej </a:t>
            </a:r>
          </a:p>
          <a:p>
            <a:pPr marL="989013" lvl="1" indent="-531813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i bariery dla rozwoju technologii CCS i CCU</a:t>
            </a:r>
          </a:p>
          <a:p>
            <a:pPr marL="531813" indent="-531813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</a:t>
            </a: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095ACF2-5493-C912-26B2-F96938BE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7" cy="57985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AAFC43-7E28-CF68-8B8C-4B0879752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041855"/>
              </p:ext>
            </p:extLst>
          </p:nvPr>
        </p:nvGraphicFramePr>
        <p:xfrm>
          <a:off x="193536" y="2351175"/>
          <a:ext cx="4302389" cy="362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87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6590" y="-3856"/>
            <a:ext cx="7565410" cy="62318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29" name="Wykres 28"/>
          <p:cNvGraphicFramePr>
            <a:graphicFrameLocks/>
          </p:cNvGraphicFramePr>
          <p:nvPr/>
        </p:nvGraphicFramePr>
        <p:xfrm>
          <a:off x="574717" y="2911800"/>
          <a:ext cx="3211448" cy="249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FA09E6F2-C538-CE39-FD73-7CAE75501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sp>
        <p:nvSpPr>
          <p:cNvPr id="22" name="Owal 21">
            <a:extLst>
              <a:ext uri="{FF2B5EF4-FFF2-40B4-BE49-F238E27FC236}">
                <a16:creationId xmlns:a16="http://schemas.microsoft.com/office/drawing/2014/main" id="{DF5267E0-0E79-8E40-40A0-E66900ADAC66}"/>
              </a:ext>
            </a:extLst>
          </p:cNvPr>
          <p:cNvSpPr/>
          <p:nvPr/>
        </p:nvSpPr>
        <p:spPr>
          <a:xfrm>
            <a:off x="659294" y="1556297"/>
            <a:ext cx="4320380" cy="4320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C2D7049-57F2-1508-BF3B-CCEA9C1F7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154226"/>
              </p:ext>
            </p:extLst>
          </p:nvPr>
        </p:nvGraphicFramePr>
        <p:xfrm>
          <a:off x="303862" y="1007238"/>
          <a:ext cx="11888137" cy="496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Grafika 24" descr="Rolnictwo kontur">
            <a:extLst>
              <a:ext uri="{FF2B5EF4-FFF2-40B4-BE49-F238E27FC236}">
                <a16:creationId xmlns:a16="http://schemas.microsoft.com/office/drawing/2014/main" id="{68800E1C-E1BA-E335-0E34-1375F503F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9662" y="4238849"/>
            <a:ext cx="765314" cy="765314"/>
          </a:xfrm>
          <a:prstGeom prst="rect">
            <a:avLst/>
          </a:prstGeom>
        </p:spPr>
      </p:pic>
      <p:pic>
        <p:nvPicPr>
          <p:cNvPr id="42" name="Grafika 41" descr="Grupa z wypełnieniem pełnym">
            <a:extLst>
              <a:ext uri="{FF2B5EF4-FFF2-40B4-BE49-F238E27FC236}">
                <a16:creationId xmlns:a16="http://schemas.microsoft.com/office/drawing/2014/main" id="{2DFDF6ED-FABE-D92E-C1D5-6AC62992BF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89418" y="1923312"/>
            <a:ext cx="693914" cy="693914"/>
          </a:xfrm>
          <a:prstGeom prst="rect">
            <a:avLst/>
          </a:prstGeom>
        </p:spPr>
      </p:pic>
      <p:pic>
        <p:nvPicPr>
          <p:cNvPr id="44" name="Grafika 43" descr="Roślina z wypełnieniem pełnym">
            <a:extLst>
              <a:ext uri="{FF2B5EF4-FFF2-40B4-BE49-F238E27FC236}">
                <a16:creationId xmlns:a16="http://schemas.microsoft.com/office/drawing/2014/main" id="{C90CE5EF-3A1D-1EF1-FC87-FC74B432E8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99529" y="3100045"/>
            <a:ext cx="693914" cy="693914"/>
          </a:xfrm>
          <a:prstGeom prst="rect">
            <a:avLst/>
          </a:prstGeom>
        </p:spPr>
      </p:pic>
      <p:pic>
        <p:nvPicPr>
          <p:cNvPr id="48" name="Grafika 47" descr="Kula ziemska: Afryka i Europa z wypełnieniem pełnym">
            <a:extLst>
              <a:ext uri="{FF2B5EF4-FFF2-40B4-BE49-F238E27FC236}">
                <a16:creationId xmlns:a16="http://schemas.microsoft.com/office/drawing/2014/main" id="{EB5A7488-1189-B479-9404-BF4775ECBB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93271" y="1105540"/>
            <a:ext cx="805197" cy="805197"/>
          </a:xfrm>
          <a:prstGeom prst="rect">
            <a:avLst/>
          </a:prstGeom>
        </p:spPr>
      </p:pic>
      <p:pic>
        <p:nvPicPr>
          <p:cNvPr id="50" name="Grafika 49" descr="Dmuchawiec z wypełnieniem pełnym">
            <a:extLst>
              <a:ext uri="{FF2B5EF4-FFF2-40B4-BE49-F238E27FC236}">
                <a16:creationId xmlns:a16="http://schemas.microsoft.com/office/drawing/2014/main" id="{ADE47545-0986-3D58-077B-8DB7CE43C05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70035" y="5246236"/>
            <a:ext cx="527639" cy="527639"/>
          </a:xfrm>
          <a:prstGeom prst="rect">
            <a:avLst/>
          </a:prstGeom>
        </p:spPr>
      </p:pic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264C2DAE-0D3D-4D3E-5A5F-4EDEF4E680D3}"/>
              </a:ext>
            </a:extLst>
          </p:cNvPr>
          <p:cNvCxnSpPr/>
          <p:nvPr/>
        </p:nvCxnSpPr>
        <p:spPr>
          <a:xfrm>
            <a:off x="545910" y="423081"/>
            <a:ext cx="0" cy="586854"/>
          </a:xfrm>
          <a:prstGeom prst="line">
            <a:avLst/>
          </a:prstGeom>
          <a:ln>
            <a:solidFill>
              <a:srgbClr val="FF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F1BE344-EE79-FA29-56BC-779412A9B43B}"/>
              </a:ext>
            </a:extLst>
          </p:cNvPr>
          <p:cNvSpPr txBox="1"/>
          <p:nvPr/>
        </p:nvSpPr>
        <p:spPr>
          <a:xfrm>
            <a:off x="676157" y="389555"/>
            <a:ext cx="723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Redukcja emisji gazów cieplarnianych</a:t>
            </a:r>
          </a:p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i działania międzynarodowe</a:t>
            </a:r>
          </a:p>
        </p:txBody>
      </p:sp>
    </p:spTree>
    <p:extLst>
      <p:ext uri="{BB962C8B-B14F-4D97-AF65-F5344CB8AC3E}">
        <p14:creationId xmlns:p14="http://schemas.microsoft.com/office/powerpoint/2010/main" val="572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a 5">
            <a:extLst>
              <a:ext uri="{FF2B5EF4-FFF2-40B4-BE49-F238E27FC236}">
                <a16:creationId xmlns:a16="http://schemas.microsoft.com/office/drawing/2014/main" id="{FB33B5D0-A0D6-F335-4160-98E4A21E5506}"/>
              </a:ext>
            </a:extLst>
          </p:cNvPr>
          <p:cNvSpPr/>
          <p:nvPr/>
        </p:nvSpPr>
        <p:spPr>
          <a:xfrm>
            <a:off x="4926625" y="1565219"/>
            <a:ext cx="954107" cy="9541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Prostokąt 16"/>
          <p:cNvSpPr/>
          <p:nvPr/>
        </p:nvSpPr>
        <p:spPr>
          <a:xfrm>
            <a:off x="6541464" y="-9940"/>
            <a:ext cx="5660475" cy="6311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3D53888-39C8-E4A7-CF58-451C5DC06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pic>
        <p:nvPicPr>
          <p:cNvPr id="9" name="Obraz 8" descr="Obraz zawierający wykres&#10;&#10;Opis wygenerowany automatycznie">
            <a:extLst>
              <a:ext uri="{FF2B5EF4-FFF2-40B4-BE49-F238E27FC236}">
                <a16:creationId xmlns:a16="http://schemas.microsoft.com/office/drawing/2014/main" id="{31DAB6F9-F15D-6493-5C7D-AC19BC389F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7818" b="31959"/>
          <a:stretch/>
        </p:blipFill>
        <p:spPr>
          <a:xfrm>
            <a:off x="6786417" y="152876"/>
            <a:ext cx="5168045" cy="292605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0" name="Obraz 9" descr="Obraz zawierający wykres&#10;&#10;Opis wygenerowany automatycznie">
            <a:extLst>
              <a:ext uri="{FF2B5EF4-FFF2-40B4-BE49-F238E27FC236}">
                <a16:creationId xmlns:a16="http://schemas.microsoft.com/office/drawing/2014/main" id="{910D5D7D-F2F9-2F1C-30FD-BB3BEC0515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 b="33856"/>
          <a:stretch/>
        </p:blipFill>
        <p:spPr>
          <a:xfrm>
            <a:off x="6806765" y="3197601"/>
            <a:ext cx="5146623" cy="285280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Elipsa 5">
            <a:extLst>
              <a:ext uri="{FF2B5EF4-FFF2-40B4-BE49-F238E27FC236}">
                <a16:creationId xmlns:a16="http://schemas.microsoft.com/office/drawing/2014/main" id="{C203A2AF-DB57-7D2A-9215-374B7A8606D1}"/>
              </a:ext>
            </a:extLst>
          </p:cNvPr>
          <p:cNvSpPr/>
          <p:nvPr/>
        </p:nvSpPr>
        <p:spPr>
          <a:xfrm>
            <a:off x="807927" y="1569832"/>
            <a:ext cx="954107" cy="9541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33">
            <a:extLst>
              <a:ext uri="{FF2B5EF4-FFF2-40B4-BE49-F238E27FC236}">
                <a16:creationId xmlns:a16="http://schemas.microsoft.com/office/drawing/2014/main" id="{DE244167-581F-8491-96A1-D1BF45C9B604}"/>
              </a:ext>
            </a:extLst>
          </p:cNvPr>
          <p:cNvSpPr/>
          <p:nvPr/>
        </p:nvSpPr>
        <p:spPr>
          <a:xfrm>
            <a:off x="2930725" y="1539602"/>
            <a:ext cx="954107" cy="9541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34">
            <a:extLst>
              <a:ext uri="{FF2B5EF4-FFF2-40B4-BE49-F238E27FC236}">
                <a16:creationId xmlns:a16="http://schemas.microsoft.com/office/drawing/2014/main" id="{F8813E01-AF45-B68C-86F3-9D156FB1ABD6}"/>
              </a:ext>
            </a:extLst>
          </p:cNvPr>
          <p:cNvSpPr/>
          <p:nvPr/>
        </p:nvSpPr>
        <p:spPr>
          <a:xfrm>
            <a:off x="5048196" y="1693430"/>
            <a:ext cx="720000" cy="72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9EE5A38-E45B-2585-CCAE-FB5001341D86}"/>
              </a:ext>
            </a:extLst>
          </p:cNvPr>
          <p:cNvSpPr/>
          <p:nvPr/>
        </p:nvSpPr>
        <p:spPr>
          <a:xfrm>
            <a:off x="238612" y="2568438"/>
            <a:ext cx="217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Obejmuje energochłonne sektory przemysłu </a:t>
            </a:r>
            <a:b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sektor wytwarzania energii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CC224B3-8544-6EF6-3814-6538D7C4159C}"/>
              </a:ext>
            </a:extLst>
          </p:cNvPr>
          <p:cNvSpPr/>
          <p:nvPr/>
        </p:nvSpPr>
        <p:spPr>
          <a:xfrm>
            <a:off x="2316084" y="2566577"/>
            <a:ext cx="21780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 objęte systemem zobligowane są do posiadania pozwolenia na każdą tonę emitowanego CO</a:t>
            </a:r>
            <a:r>
              <a:rPr lang="pl-PL" sz="1400" baseline="-2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CB5ACDAF-59F1-6F67-BEED-D3E19301BFFC}"/>
              </a:ext>
            </a:extLst>
          </p:cNvPr>
          <p:cNvSpPr/>
          <p:nvPr/>
        </p:nvSpPr>
        <p:spPr>
          <a:xfrm>
            <a:off x="4314648" y="2566577"/>
            <a:ext cx="21780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Obejmuje około 10 000 elektrowni i zakładów produkcyjnych w UE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42553B00-F963-C80E-8C5E-782EE44D9A3F}"/>
              </a:ext>
            </a:extLst>
          </p:cNvPr>
          <p:cNvSpPr/>
          <p:nvPr/>
        </p:nvSpPr>
        <p:spPr>
          <a:xfrm>
            <a:off x="854967" y="3761793"/>
            <a:ext cx="5145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pakietu Fit for 55 jest reforma systemu ETS przez:</a:t>
            </a:r>
          </a:p>
        </p:txBody>
      </p:sp>
      <p:pic>
        <p:nvPicPr>
          <p:cNvPr id="27" name="Grafika 26" descr="Wykres słupkowy z trendem wzrostowym kontur">
            <a:extLst>
              <a:ext uri="{FF2B5EF4-FFF2-40B4-BE49-F238E27FC236}">
                <a16:creationId xmlns:a16="http://schemas.microsoft.com/office/drawing/2014/main" id="{CA57B9C2-02F6-5529-7166-89D9221D1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3426" y="1711072"/>
            <a:ext cx="609091" cy="609091"/>
          </a:xfrm>
          <a:prstGeom prst="rect">
            <a:avLst/>
          </a:prstGeom>
        </p:spPr>
      </p:pic>
      <p:pic>
        <p:nvPicPr>
          <p:cNvPr id="29" name="Grafika 28" descr="Ładowanie baterii kontur">
            <a:extLst>
              <a:ext uri="{FF2B5EF4-FFF2-40B4-BE49-F238E27FC236}">
                <a16:creationId xmlns:a16="http://schemas.microsoft.com/office/drawing/2014/main" id="{D2855AB7-B1E0-E0B2-309E-0CD3A4749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4768" y="1745046"/>
            <a:ext cx="619217" cy="619217"/>
          </a:xfrm>
          <a:prstGeom prst="rect">
            <a:avLst/>
          </a:prstGeom>
        </p:spPr>
      </p:pic>
      <p:pic>
        <p:nvPicPr>
          <p:cNvPr id="31" name="Grafika 30" descr="Fabryka kontur">
            <a:extLst>
              <a:ext uri="{FF2B5EF4-FFF2-40B4-BE49-F238E27FC236}">
                <a16:creationId xmlns:a16="http://schemas.microsoft.com/office/drawing/2014/main" id="{4F77F51F-BB3C-6FB6-83DE-9922026210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12187" y="1707460"/>
            <a:ext cx="617342" cy="617342"/>
          </a:xfrm>
          <a:prstGeom prst="rect">
            <a:avLst/>
          </a:prstGeom>
        </p:spPr>
      </p:pic>
      <p:sp>
        <p:nvSpPr>
          <p:cNvPr id="26" name="Elipsa 5">
            <a:extLst>
              <a:ext uri="{FF2B5EF4-FFF2-40B4-BE49-F238E27FC236}">
                <a16:creationId xmlns:a16="http://schemas.microsoft.com/office/drawing/2014/main" id="{6946AE03-FE5A-B88F-2426-3442FC9B3D31}"/>
              </a:ext>
            </a:extLst>
          </p:cNvPr>
          <p:cNvSpPr/>
          <p:nvPr/>
        </p:nvSpPr>
        <p:spPr>
          <a:xfrm>
            <a:off x="3739201" y="4196872"/>
            <a:ext cx="954107" cy="9541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5">
            <a:extLst>
              <a:ext uri="{FF2B5EF4-FFF2-40B4-BE49-F238E27FC236}">
                <a16:creationId xmlns:a16="http://schemas.microsoft.com/office/drawing/2014/main" id="{B9696484-DF86-9CE4-ED74-995DB8F2C072}"/>
              </a:ext>
            </a:extLst>
          </p:cNvPr>
          <p:cNvSpPr/>
          <p:nvPr/>
        </p:nvSpPr>
        <p:spPr>
          <a:xfrm>
            <a:off x="380831" y="4203073"/>
            <a:ext cx="954107" cy="9541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Elipsa 33">
            <a:extLst>
              <a:ext uri="{FF2B5EF4-FFF2-40B4-BE49-F238E27FC236}">
                <a16:creationId xmlns:a16="http://schemas.microsoft.com/office/drawing/2014/main" id="{65A8FFA8-802E-7ED8-E32A-E028829F5BA8}"/>
              </a:ext>
            </a:extLst>
          </p:cNvPr>
          <p:cNvSpPr/>
          <p:nvPr/>
        </p:nvSpPr>
        <p:spPr>
          <a:xfrm>
            <a:off x="2060016" y="4198459"/>
            <a:ext cx="954107" cy="9541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" name="Grafika 32" descr="Filantropia kontur">
            <a:extLst>
              <a:ext uri="{FF2B5EF4-FFF2-40B4-BE49-F238E27FC236}">
                <a16:creationId xmlns:a16="http://schemas.microsoft.com/office/drawing/2014/main" id="{0BCD5C8F-3095-8C6F-CFFB-DA8000D728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264854" y="4369929"/>
            <a:ext cx="609091" cy="609091"/>
          </a:xfrm>
          <a:prstGeom prst="rect">
            <a:avLst/>
          </a:prstGeom>
        </p:spPr>
      </p:pic>
      <p:pic>
        <p:nvPicPr>
          <p:cNvPr id="34" name="Grafika 33" descr="Słup energetyczny kontur">
            <a:extLst>
              <a:ext uri="{FF2B5EF4-FFF2-40B4-BE49-F238E27FC236}">
                <a16:creationId xmlns:a16="http://schemas.microsoft.com/office/drawing/2014/main" id="{C46537D6-4AED-707A-ECB8-1429F838F7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7039" y="4357021"/>
            <a:ext cx="619217" cy="619217"/>
          </a:xfrm>
          <a:prstGeom prst="rect">
            <a:avLst/>
          </a:prstGeom>
        </p:spPr>
      </p:pic>
      <p:pic>
        <p:nvPicPr>
          <p:cNvPr id="35" name="Grafika 34" descr="Ciężarówka kontur">
            <a:extLst>
              <a:ext uri="{FF2B5EF4-FFF2-40B4-BE49-F238E27FC236}">
                <a16:creationId xmlns:a16="http://schemas.microsoft.com/office/drawing/2014/main" id="{6A589843-D26D-6A43-FF32-1A7571337D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932070" y="4371012"/>
            <a:ext cx="617342" cy="617342"/>
          </a:xfrm>
          <a:prstGeom prst="rect">
            <a:avLst/>
          </a:prstGeom>
        </p:spPr>
      </p:pic>
      <p:sp>
        <p:nvSpPr>
          <p:cNvPr id="37" name="Prostokąt 36">
            <a:extLst>
              <a:ext uri="{FF2B5EF4-FFF2-40B4-BE49-F238E27FC236}">
                <a16:creationId xmlns:a16="http://schemas.microsoft.com/office/drawing/2014/main" id="{D05412F3-1729-63D1-50AD-1EA85DFB7AC9}"/>
              </a:ext>
            </a:extLst>
          </p:cNvPr>
          <p:cNvSpPr/>
          <p:nvPr/>
        </p:nvSpPr>
        <p:spPr>
          <a:xfrm>
            <a:off x="8025" y="5156015"/>
            <a:ext cx="1744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dodatkowe obniżenie emisji </a:t>
            </a:r>
            <a:b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sektorach już objętych systemem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EBC1E6F6-90DD-7E4C-E7F9-FE6F1CE3ACAA}"/>
              </a:ext>
            </a:extLst>
          </p:cNvPr>
          <p:cNvSpPr/>
          <p:nvPr/>
        </p:nvSpPr>
        <p:spPr>
          <a:xfrm>
            <a:off x="1741526" y="5162202"/>
            <a:ext cx="1744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wycofywanie bezpłatnych uprawnień </a:t>
            </a:r>
            <a:b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wprowadzenie CBAM</a:t>
            </a:r>
            <a:endParaRPr lang="pl-PL" sz="1400" baseline="-25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3F1BBCE5-86B4-7B46-0F0F-224192DB7862}"/>
              </a:ext>
            </a:extLst>
          </p:cNvPr>
          <p:cNvSpPr/>
          <p:nvPr/>
        </p:nvSpPr>
        <p:spPr>
          <a:xfrm>
            <a:off x="3337074" y="5152566"/>
            <a:ext cx="1882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uruchomienie systemu ETS II (transport drogowy </a:t>
            </a:r>
            <a:b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ogrzewanie budynków)</a:t>
            </a:r>
          </a:p>
        </p:txBody>
      </p:sp>
      <p:sp>
        <p:nvSpPr>
          <p:cNvPr id="40" name="Elipsa 5">
            <a:extLst>
              <a:ext uri="{FF2B5EF4-FFF2-40B4-BE49-F238E27FC236}">
                <a16:creationId xmlns:a16="http://schemas.microsoft.com/office/drawing/2014/main" id="{DD5C2256-3022-7799-AE91-7BE3109053AF}"/>
              </a:ext>
            </a:extLst>
          </p:cNvPr>
          <p:cNvSpPr/>
          <p:nvPr/>
        </p:nvSpPr>
        <p:spPr>
          <a:xfrm>
            <a:off x="5418386" y="4196872"/>
            <a:ext cx="954107" cy="9541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Elipsa 34">
            <a:extLst>
              <a:ext uri="{FF2B5EF4-FFF2-40B4-BE49-F238E27FC236}">
                <a16:creationId xmlns:a16="http://schemas.microsoft.com/office/drawing/2014/main" id="{A84CD3F9-F7DC-3590-9450-A64D263FE05D}"/>
              </a:ext>
            </a:extLst>
          </p:cNvPr>
          <p:cNvSpPr/>
          <p:nvPr/>
        </p:nvSpPr>
        <p:spPr>
          <a:xfrm>
            <a:off x="5539957" y="4325083"/>
            <a:ext cx="720000" cy="72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2" name="Grafika 41" descr="Statek wycieczkowy kontur">
            <a:extLst>
              <a:ext uri="{FF2B5EF4-FFF2-40B4-BE49-F238E27FC236}">
                <a16:creationId xmlns:a16="http://schemas.microsoft.com/office/drawing/2014/main" id="{7A338A0C-86A9-AF30-1DCF-A30F00CC40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603948" y="4339113"/>
            <a:ext cx="617342" cy="617342"/>
          </a:xfrm>
          <a:prstGeom prst="rect">
            <a:avLst/>
          </a:prstGeom>
        </p:spPr>
      </p:pic>
      <p:sp>
        <p:nvSpPr>
          <p:cNvPr id="43" name="Prostokąt 42">
            <a:extLst>
              <a:ext uri="{FF2B5EF4-FFF2-40B4-BE49-F238E27FC236}">
                <a16:creationId xmlns:a16="http://schemas.microsoft.com/office/drawing/2014/main" id="{8214E2D2-6130-9505-D930-EDBBED41F726}"/>
              </a:ext>
            </a:extLst>
          </p:cNvPr>
          <p:cNvSpPr/>
          <p:nvPr/>
        </p:nvSpPr>
        <p:spPr>
          <a:xfrm>
            <a:off x="5089380" y="5152566"/>
            <a:ext cx="1545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objęcie systemem nowych sektorów (żegluga morska)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33891A8-3AF8-82B7-9E4D-9E3726E9B57E}"/>
              </a:ext>
            </a:extLst>
          </p:cNvPr>
          <p:cNvSpPr/>
          <p:nvPr/>
        </p:nvSpPr>
        <p:spPr>
          <a:xfrm>
            <a:off x="-2" y="0"/>
            <a:ext cx="6538941" cy="14525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0B8574B4-FCB5-B612-FAD5-382FCA4040D9}"/>
              </a:ext>
            </a:extLst>
          </p:cNvPr>
          <p:cNvCxnSpPr/>
          <p:nvPr/>
        </p:nvCxnSpPr>
        <p:spPr>
          <a:xfrm>
            <a:off x="614149" y="411807"/>
            <a:ext cx="0" cy="586854"/>
          </a:xfrm>
          <a:prstGeom prst="line">
            <a:avLst/>
          </a:prstGeom>
          <a:ln>
            <a:solidFill>
              <a:srgbClr val="FF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0CB27E9-E529-3625-8838-D2BD95C0A6AE}"/>
              </a:ext>
            </a:extLst>
          </p:cNvPr>
          <p:cNvSpPr txBox="1"/>
          <p:nvPr/>
        </p:nvSpPr>
        <p:spPr>
          <a:xfrm>
            <a:off x="736978" y="379348"/>
            <a:ext cx="5817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Rynek EU ETS</a:t>
            </a:r>
          </a:p>
          <a:p>
            <a:r>
              <a:rPr lang="pl-PL" sz="20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uprawnieniami do emisji</a:t>
            </a:r>
          </a:p>
        </p:txBody>
      </p:sp>
    </p:spTree>
    <p:extLst>
      <p:ext uri="{BB962C8B-B14F-4D97-AF65-F5344CB8AC3E}">
        <p14:creationId xmlns:p14="http://schemas.microsoft.com/office/powerpoint/2010/main" val="130803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3D53888-39C8-E4A7-CF58-451C5DC06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43C68DB1-491C-14EB-6FBF-C683B8F23EB5}"/>
              </a:ext>
            </a:extLst>
          </p:cNvPr>
          <p:cNvSpPr/>
          <p:nvPr/>
        </p:nvSpPr>
        <p:spPr>
          <a:xfrm>
            <a:off x="1483200" y="3831818"/>
            <a:ext cx="1742937" cy="1118592"/>
          </a:xfrm>
          <a:custGeom>
            <a:avLst/>
            <a:gdLst>
              <a:gd name="connsiteX0" fmla="*/ 0 w 1742937"/>
              <a:gd name="connsiteY0" fmla="*/ 0 h 1118592"/>
              <a:gd name="connsiteX1" fmla="*/ 1742937 w 1742937"/>
              <a:gd name="connsiteY1" fmla="*/ 0 h 1118592"/>
              <a:gd name="connsiteX2" fmla="*/ 1742937 w 1742937"/>
              <a:gd name="connsiteY2" fmla="*/ 1118592 h 1118592"/>
              <a:gd name="connsiteX3" fmla="*/ 0 w 1742937"/>
              <a:gd name="connsiteY3" fmla="*/ 1118592 h 1118592"/>
              <a:gd name="connsiteX4" fmla="*/ 0 w 1742937"/>
              <a:gd name="connsiteY4" fmla="*/ 0 h 111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937" h="1118592">
                <a:moveTo>
                  <a:pt x="0" y="0"/>
                </a:moveTo>
                <a:lnTo>
                  <a:pt x="1742937" y="0"/>
                </a:lnTo>
                <a:lnTo>
                  <a:pt x="1742937" y="1118592"/>
                </a:lnTo>
                <a:lnTo>
                  <a:pt x="0" y="1118592"/>
                </a:lnTo>
                <a:lnTo>
                  <a:pt x="0" y="0"/>
                </a:lnTo>
                <a:close/>
              </a:path>
            </a:pathLst>
          </a:custGeom>
          <a:solidFill>
            <a:srgbClr val="FF63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Brak sposobu stabilizacji i pełnej sterowalności systemów energetycznych opartych o PV, FW w skali regionu/państwa</a:t>
            </a:r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A2B24A53-FB56-72B4-CB5A-0714E1F41927}"/>
              </a:ext>
            </a:extLst>
          </p:cNvPr>
          <p:cNvSpPr/>
          <p:nvPr/>
        </p:nvSpPr>
        <p:spPr>
          <a:xfrm rot="11967451">
            <a:off x="3233078" y="2872820"/>
            <a:ext cx="343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437" y="0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68975B13-E6CC-E87B-DA6C-837ABDEE0B41}"/>
              </a:ext>
            </a:extLst>
          </p:cNvPr>
          <p:cNvSpPr/>
          <p:nvPr/>
        </p:nvSpPr>
        <p:spPr>
          <a:xfrm>
            <a:off x="3242229" y="2445986"/>
            <a:ext cx="1318236" cy="1318236"/>
          </a:xfrm>
          <a:custGeom>
            <a:avLst/>
            <a:gdLst>
              <a:gd name="connsiteX0" fmla="*/ 0 w 1318236"/>
              <a:gd name="connsiteY0" fmla="*/ 659118 h 1318236"/>
              <a:gd name="connsiteX1" fmla="*/ 659118 w 1318236"/>
              <a:gd name="connsiteY1" fmla="*/ 0 h 1318236"/>
              <a:gd name="connsiteX2" fmla="*/ 1318236 w 1318236"/>
              <a:gd name="connsiteY2" fmla="*/ 659118 h 1318236"/>
              <a:gd name="connsiteX3" fmla="*/ 659118 w 1318236"/>
              <a:gd name="connsiteY3" fmla="*/ 1318236 h 1318236"/>
              <a:gd name="connsiteX4" fmla="*/ 0 w 1318236"/>
              <a:gd name="connsiteY4" fmla="*/ 659118 h 13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236" h="1318236">
                <a:moveTo>
                  <a:pt x="0" y="659118"/>
                </a:moveTo>
                <a:cubicBezTo>
                  <a:pt x="0" y="295097"/>
                  <a:pt x="295097" y="0"/>
                  <a:pt x="659118" y="0"/>
                </a:cubicBezTo>
                <a:cubicBezTo>
                  <a:pt x="1023139" y="0"/>
                  <a:pt x="1318236" y="295097"/>
                  <a:pt x="1318236" y="659118"/>
                </a:cubicBezTo>
                <a:cubicBezTo>
                  <a:pt x="1318236" y="1023139"/>
                  <a:pt x="1023139" y="1318236"/>
                  <a:pt x="659118" y="1318236"/>
                </a:cubicBezTo>
                <a:cubicBezTo>
                  <a:pt x="295097" y="1318236"/>
                  <a:pt x="0" y="1023139"/>
                  <a:pt x="0" y="659118"/>
                </a:cubicBezTo>
                <a:close/>
              </a:path>
            </a:pathLst>
          </a:custGeom>
          <a:solidFill>
            <a:srgbClr val="A5A5A5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251" tIns="220991" rIns="200251" bIns="2209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1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Eliminacja paliw kopalnych jako źródeł energii, OZE, PV, FW, </a:t>
            </a:r>
            <a:r>
              <a:rPr lang="pl-PL" sz="1100" b="1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biometan</a:t>
            </a:r>
            <a:endParaRPr lang="pl-PL" sz="11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9D129F06-E360-E8DB-E219-E792F3FF0644}"/>
              </a:ext>
            </a:extLst>
          </p:cNvPr>
          <p:cNvSpPr/>
          <p:nvPr/>
        </p:nvSpPr>
        <p:spPr>
          <a:xfrm rot="9051197">
            <a:off x="3213654" y="2085447"/>
            <a:ext cx="2430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4301" y="0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7D1371E2-0FA6-8B16-7586-7F0AF11A5FC6}"/>
              </a:ext>
            </a:extLst>
          </p:cNvPr>
          <p:cNvSpPr/>
          <p:nvPr/>
        </p:nvSpPr>
        <p:spPr>
          <a:xfrm>
            <a:off x="3224246" y="1064542"/>
            <a:ext cx="1318416" cy="1318416"/>
          </a:xfrm>
          <a:custGeom>
            <a:avLst/>
            <a:gdLst>
              <a:gd name="connsiteX0" fmla="*/ 0 w 1318416"/>
              <a:gd name="connsiteY0" fmla="*/ 659208 h 1318416"/>
              <a:gd name="connsiteX1" fmla="*/ 659208 w 1318416"/>
              <a:gd name="connsiteY1" fmla="*/ 0 h 1318416"/>
              <a:gd name="connsiteX2" fmla="*/ 1318416 w 1318416"/>
              <a:gd name="connsiteY2" fmla="*/ 659208 h 1318416"/>
              <a:gd name="connsiteX3" fmla="*/ 659208 w 1318416"/>
              <a:gd name="connsiteY3" fmla="*/ 1318416 h 1318416"/>
              <a:gd name="connsiteX4" fmla="*/ 0 w 1318416"/>
              <a:gd name="connsiteY4" fmla="*/ 659208 h 131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416" h="1318416">
                <a:moveTo>
                  <a:pt x="0" y="659208"/>
                </a:moveTo>
                <a:cubicBezTo>
                  <a:pt x="0" y="295137"/>
                  <a:pt x="295137" y="0"/>
                  <a:pt x="659208" y="0"/>
                </a:cubicBezTo>
                <a:cubicBezTo>
                  <a:pt x="1023279" y="0"/>
                  <a:pt x="1318416" y="295137"/>
                  <a:pt x="1318416" y="659208"/>
                </a:cubicBezTo>
                <a:cubicBezTo>
                  <a:pt x="1318416" y="1023279"/>
                  <a:pt x="1023279" y="1318416"/>
                  <a:pt x="659208" y="1318416"/>
                </a:cubicBezTo>
                <a:cubicBezTo>
                  <a:pt x="295137" y="1318416"/>
                  <a:pt x="0" y="1023279"/>
                  <a:pt x="0" y="65920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278" tIns="221018" rIns="200278" bIns="22101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1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Wytwarzanie </a:t>
            </a:r>
            <a:r>
              <a:rPr lang="pl-PL" sz="1100" b="1" kern="1200" spc="-3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lang="pl-PL" sz="1100" b="1" kern="1200" spc="-30" baseline="-250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pl-PL" sz="1100" b="1" kern="1200" spc="-3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 stałym </a:t>
            </a:r>
            <a:r>
              <a:rPr lang="pl-PL" sz="11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poziomie, ograniczenie emisji przez CCS, CCU</a:t>
            </a:r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id="{17690E5C-BC19-06EE-8351-39393664E5C9}"/>
              </a:ext>
            </a:extLst>
          </p:cNvPr>
          <p:cNvSpPr/>
          <p:nvPr/>
        </p:nvSpPr>
        <p:spPr>
          <a:xfrm rot="16208503">
            <a:off x="5969728" y="3847616"/>
            <a:ext cx="7754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754" y="0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Dowolny kształt: kształt 35">
            <a:extLst>
              <a:ext uri="{FF2B5EF4-FFF2-40B4-BE49-F238E27FC236}">
                <a16:creationId xmlns:a16="http://schemas.microsoft.com/office/drawing/2014/main" id="{4150CE6B-A5BA-A769-A329-DF0027450E38}"/>
              </a:ext>
            </a:extLst>
          </p:cNvPr>
          <p:cNvSpPr/>
          <p:nvPr/>
        </p:nvSpPr>
        <p:spPr>
          <a:xfrm>
            <a:off x="5087662" y="3843738"/>
            <a:ext cx="1769101" cy="1134531"/>
          </a:xfrm>
          <a:custGeom>
            <a:avLst/>
            <a:gdLst>
              <a:gd name="connsiteX0" fmla="*/ 0 w 1769101"/>
              <a:gd name="connsiteY0" fmla="*/ 0 h 1134531"/>
              <a:gd name="connsiteX1" fmla="*/ 1769101 w 1769101"/>
              <a:gd name="connsiteY1" fmla="*/ 0 h 1134531"/>
              <a:gd name="connsiteX2" fmla="*/ 1769101 w 1769101"/>
              <a:gd name="connsiteY2" fmla="*/ 1134531 h 1134531"/>
              <a:gd name="connsiteX3" fmla="*/ 0 w 1769101"/>
              <a:gd name="connsiteY3" fmla="*/ 1134531 h 1134531"/>
              <a:gd name="connsiteX4" fmla="*/ 0 w 1769101"/>
              <a:gd name="connsiteY4" fmla="*/ 0 h 113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101" h="1134531">
                <a:moveTo>
                  <a:pt x="0" y="0"/>
                </a:moveTo>
                <a:lnTo>
                  <a:pt x="1769101" y="0"/>
                </a:lnTo>
                <a:lnTo>
                  <a:pt x="1769101" y="1134531"/>
                </a:lnTo>
                <a:lnTo>
                  <a:pt x="0" y="1134531"/>
                </a:lnTo>
                <a:lnTo>
                  <a:pt x="0" y="0"/>
                </a:lnTo>
                <a:close/>
              </a:path>
            </a:pathLst>
          </a:custGeom>
          <a:solidFill>
            <a:srgbClr val="FF63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Istotny wpływ </a:t>
            </a:r>
            <a:br>
              <a:rPr lang="pl-PL" sz="1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1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na kosztochłonność innych procesów gospodarczych</a:t>
            </a:r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id="{51F651CD-72BD-EFA5-3466-F377DCDAF30F}"/>
              </a:ext>
            </a:extLst>
          </p:cNvPr>
          <p:cNvSpPr/>
          <p:nvPr/>
        </p:nvSpPr>
        <p:spPr>
          <a:xfrm rot="1037415">
            <a:off x="6860915" y="2916880"/>
            <a:ext cx="1006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063" y="0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Dowolny kształt: kształt 37">
            <a:extLst>
              <a:ext uri="{FF2B5EF4-FFF2-40B4-BE49-F238E27FC236}">
                <a16:creationId xmlns:a16="http://schemas.microsoft.com/office/drawing/2014/main" id="{85565AD2-D7F0-AD75-26E7-133F1F578703}"/>
              </a:ext>
            </a:extLst>
          </p:cNvPr>
          <p:cNvSpPr/>
          <p:nvPr/>
        </p:nvSpPr>
        <p:spPr>
          <a:xfrm>
            <a:off x="6870751" y="2453523"/>
            <a:ext cx="1349900" cy="1349900"/>
          </a:xfrm>
          <a:custGeom>
            <a:avLst/>
            <a:gdLst>
              <a:gd name="connsiteX0" fmla="*/ 0 w 1349900"/>
              <a:gd name="connsiteY0" fmla="*/ 674950 h 1349900"/>
              <a:gd name="connsiteX1" fmla="*/ 674950 w 1349900"/>
              <a:gd name="connsiteY1" fmla="*/ 0 h 1349900"/>
              <a:gd name="connsiteX2" fmla="*/ 1349900 w 1349900"/>
              <a:gd name="connsiteY2" fmla="*/ 674950 h 1349900"/>
              <a:gd name="connsiteX3" fmla="*/ 674950 w 1349900"/>
              <a:gd name="connsiteY3" fmla="*/ 1349900 h 1349900"/>
              <a:gd name="connsiteX4" fmla="*/ 0 w 1349900"/>
              <a:gd name="connsiteY4" fmla="*/ 674950 h 134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900" h="1349900">
                <a:moveTo>
                  <a:pt x="0" y="674950"/>
                </a:moveTo>
                <a:cubicBezTo>
                  <a:pt x="0" y="302185"/>
                  <a:pt x="302185" y="0"/>
                  <a:pt x="674950" y="0"/>
                </a:cubicBezTo>
                <a:cubicBezTo>
                  <a:pt x="1047715" y="0"/>
                  <a:pt x="1349900" y="302185"/>
                  <a:pt x="1349900" y="674950"/>
                </a:cubicBezTo>
                <a:cubicBezTo>
                  <a:pt x="1349900" y="1047715"/>
                  <a:pt x="1047715" y="1349900"/>
                  <a:pt x="674950" y="1349900"/>
                </a:cubicBezTo>
                <a:cubicBezTo>
                  <a:pt x="302185" y="1349900"/>
                  <a:pt x="0" y="1047715"/>
                  <a:pt x="0" y="674950"/>
                </a:cubicBezTo>
                <a:close/>
              </a:path>
            </a:pathLst>
          </a:custGeom>
          <a:solidFill>
            <a:srgbClr val="A5A5A5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888" tIns="225628" rIns="204888" bIns="22562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1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Zmiana sposobu zasilania środków transportu</a:t>
            </a:r>
          </a:p>
        </p:txBody>
      </p:sp>
      <p:sp>
        <p:nvSpPr>
          <p:cNvPr id="39" name="Dowolny kształt: kształt 38">
            <a:extLst>
              <a:ext uri="{FF2B5EF4-FFF2-40B4-BE49-F238E27FC236}">
                <a16:creationId xmlns:a16="http://schemas.microsoft.com/office/drawing/2014/main" id="{54E8D296-BC8E-D851-ADB3-2DD8E2DA55E1}"/>
              </a:ext>
            </a:extLst>
          </p:cNvPr>
          <p:cNvSpPr/>
          <p:nvPr/>
        </p:nvSpPr>
        <p:spPr>
          <a:xfrm rot="19839342">
            <a:off x="6858679" y="2133351"/>
            <a:ext cx="3839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8390" y="0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Dowolny kształt: kształt 39">
            <a:extLst>
              <a:ext uri="{FF2B5EF4-FFF2-40B4-BE49-F238E27FC236}">
                <a16:creationId xmlns:a16="http://schemas.microsoft.com/office/drawing/2014/main" id="{2284EE3D-3FB0-17A8-2666-605AAF019E48}"/>
              </a:ext>
            </a:extLst>
          </p:cNvPr>
          <p:cNvSpPr/>
          <p:nvPr/>
        </p:nvSpPr>
        <p:spPr>
          <a:xfrm>
            <a:off x="6894607" y="1069399"/>
            <a:ext cx="1350084" cy="1350084"/>
          </a:xfrm>
          <a:custGeom>
            <a:avLst/>
            <a:gdLst>
              <a:gd name="connsiteX0" fmla="*/ 0 w 1350084"/>
              <a:gd name="connsiteY0" fmla="*/ 675042 h 1350084"/>
              <a:gd name="connsiteX1" fmla="*/ 675042 w 1350084"/>
              <a:gd name="connsiteY1" fmla="*/ 0 h 1350084"/>
              <a:gd name="connsiteX2" fmla="*/ 1350084 w 1350084"/>
              <a:gd name="connsiteY2" fmla="*/ 675042 h 1350084"/>
              <a:gd name="connsiteX3" fmla="*/ 675042 w 1350084"/>
              <a:gd name="connsiteY3" fmla="*/ 1350084 h 1350084"/>
              <a:gd name="connsiteX4" fmla="*/ 0 w 1350084"/>
              <a:gd name="connsiteY4" fmla="*/ 675042 h 135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084" h="1350084">
                <a:moveTo>
                  <a:pt x="0" y="675042"/>
                </a:moveTo>
                <a:cubicBezTo>
                  <a:pt x="0" y="302227"/>
                  <a:pt x="302227" y="0"/>
                  <a:pt x="675042" y="0"/>
                </a:cubicBezTo>
                <a:cubicBezTo>
                  <a:pt x="1047857" y="0"/>
                  <a:pt x="1350084" y="302227"/>
                  <a:pt x="1350084" y="675042"/>
                </a:cubicBezTo>
                <a:cubicBezTo>
                  <a:pt x="1350084" y="1047857"/>
                  <a:pt x="1047857" y="1350084"/>
                  <a:pt x="675042" y="1350084"/>
                </a:cubicBezTo>
                <a:cubicBezTo>
                  <a:pt x="302227" y="1350084"/>
                  <a:pt x="0" y="1047857"/>
                  <a:pt x="0" y="67504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04915" tIns="225655" rIns="204915" bIns="22565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Ograniczenie potrzeb </a:t>
            </a:r>
            <a:r>
              <a:rPr lang="pl-PL" sz="1100" b="1" kern="1200" spc="-70" baseline="0" dirty="0">
                <a:latin typeface="Arial" panose="020B0604020202020204" pitchFamily="34" charset="0"/>
                <a:cs typeface="Arial" panose="020B0604020202020204" pitchFamily="34" charset="0"/>
              </a:rPr>
              <a:t>transportowych</a:t>
            </a:r>
            <a:r>
              <a:rPr lang="pl-PL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 ludności</a:t>
            </a:r>
          </a:p>
        </p:txBody>
      </p:sp>
      <p:sp>
        <p:nvSpPr>
          <p:cNvPr id="50" name="Dowolny kształt: kształt 49">
            <a:extLst>
              <a:ext uri="{FF2B5EF4-FFF2-40B4-BE49-F238E27FC236}">
                <a16:creationId xmlns:a16="http://schemas.microsoft.com/office/drawing/2014/main" id="{8C5EF499-6A4F-EF9F-C85E-F9428A338531}"/>
              </a:ext>
            </a:extLst>
          </p:cNvPr>
          <p:cNvSpPr/>
          <p:nvPr/>
        </p:nvSpPr>
        <p:spPr>
          <a:xfrm>
            <a:off x="8828806" y="3873187"/>
            <a:ext cx="1750366" cy="1122516"/>
          </a:xfrm>
          <a:custGeom>
            <a:avLst/>
            <a:gdLst>
              <a:gd name="connsiteX0" fmla="*/ 0 w 1750366"/>
              <a:gd name="connsiteY0" fmla="*/ 0 h 1122516"/>
              <a:gd name="connsiteX1" fmla="*/ 1750366 w 1750366"/>
              <a:gd name="connsiteY1" fmla="*/ 0 h 1122516"/>
              <a:gd name="connsiteX2" fmla="*/ 1750366 w 1750366"/>
              <a:gd name="connsiteY2" fmla="*/ 1122516 h 1122516"/>
              <a:gd name="connsiteX3" fmla="*/ 0 w 1750366"/>
              <a:gd name="connsiteY3" fmla="*/ 1122516 h 1122516"/>
              <a:gd name="connsiteX4" fmla="*/ 0 w 1750366"/>
              <a:gd name="connsiteY4" fmla="*/ 0 h 112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366" h="1122516">
                <a:moveTo>
                  <a:pt x="0" y="0"/>
                </a:moveTo>
                <a:lnTo>
                  <a:pt x="1750366" y="0"/>
                </a:lnTo>
                <a:lnTo>
                  <a:pt x="1750366" y="1122516"/>
                </a:lnTo>
                <a:lnTo>
                  <a:pt x="0" y="1122516"/>
                </a:lnTo>
                <a:lnTo>
                  <a:pt x="0" y="0"/>
                </a:lnTo>
                <a:close/>
              </a:path>
            </a:pathLst>
          </a:custGeom>
          <a:solidFill>
            <a:srgbClr val="FF63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200" b="1" kern="1200" dirty="0"/>
              <a:t>Istotny wpływ </a:t>
            </a:r>
            <a:br>
              <a:rPr lang="pl-PL" sz="1200" b="1" kern="1200" dirty="0"/>
            </a:br>
            <a:r>
              <a:rPr lang="pl-PL" sz="1200" b="1" kern="1200" dirty="0"/>
              <a:t>na kosztochłonność innych procesów gospodarczych oraz zatrudnienie </a:t>
            </a:r>
            <a:endPara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Dowolny kształt: kształt 50">
            <a:extLst>
              <a:ext uri="{FF2B5EF4-FFF2-40B4-BE49-F238E27FC236}">
                <a16:creationId xmlns:a16="http://schemas.microsoft.com/office/drawing/2014/main" id="{5DE5CA52-D461-EF12-023F-E2B2D7BC19F7}"/>
              </a:ext>
            </a:extLst>
          </p:cNvPr>
          <p:cNvSpPr/>
          <p:nvPr/>
        </p:nvSpPr>
        <p:spPr>
          <a:xfrm rot="1081610">
            <a:off x="10583118" y="2899696"/>
            <a:ext cx="6864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864" y="0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Dowolny kształt: kształt 51">
            <a:extLst>
              <a:ext uri="{FF2B5EF4-FFF2-40B4-BE49-F238E27FC236}">
                <a16:creationId xmlns:a16="http://schemas.microsoft.com/office/drawing/2014/main" id="{DCE74855-21E2-5EAE-ED79-CB1AC2ED5EAB}"/>
              </a:ext>
            </a:extLst>
          </p:cNvPr>
          <p:cNvSpPr/>
          <p:nvPr/>
        </p:nvSpPr>
        <p:spPr>
          <a:xfrm>
            <a:off x="10589814" y="2450284"/>
            <a:ext cx="1335604" cy="1335604"/>
          </a:xfrm>
          <a:custGeom>
            <a:avLst/>
            <a:gdLst>
              <a:gd name="connsiteX0" fmla="*/ 0 w 1335604"/>
              <a:gd name="connsiteY0" fmla="*/ 667802 h 1335604"/>
              <a:gd name="connsiteX1" fmla="*/ 667802 w 1335604"/>
              <a:gd name="connsiteY1" fmla="*/ 0 h 1335604"/>
              <a:gd name="connsiteX2" fmla="*/ 1335604 w 1335604"/>
              <a:gd name="connsiteY2" fmla="*/ 667802 h 1335604"/>
              <a:gd name="connsiteX3" fmla="*/ 667802 w 1335604"/>
              <a:gd name="connsiteY3" fmla="*/ 1335604 h 1335604"/>
              <a:gd name="connsiteX4" fmla="*/ 0 w 1335604"/>
              <a:gd name="connsiteY4" fmla="*/ 667802 h 133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04" h="1335604">
                <a:moveTo>
                  <a:pt x="0" y="667802"/>
                </a:moveTo>
                <a:cubicBezTo>
                  <a:pt x="0" y="298985"/>
                  <a:pt x="298985" y="0"/>
                  <a:pt x="667802" y="0"/>
                </a:cubicBezTo>
                <a:cubicBezTo>
                  <a:pt x="1036619" y="0"/>
                  <a:pt x="1335604" y="298985"/>
                  <a:pt x="1335604" y="667802"/>
                </a:cubicBezTo>
                <a:cubicBezTo>
                  <a:pt x="1335604" y="1036619"/>
                  <a:pt x="1036619" y="1335604"/>
                  <a:pt x="667802" y="1335604"/>
                </a:cubicBezTo>
                <a:cubicBezTo>
                  <a:pt x="298985" y="1335604"/>
                  <a:pt x="0" y="1036619"/>
                  <a:pt x="0" y="667802"/>
                </a:cubicBezTo>
                <a:close/>
              </a:path>
            </a:pathLst>
          </a:custGeom>
          <a:solidFill>
            <a:srgbClr val="A5A5A5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2795" tIns="223535" rIns="202795" bIns="22353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1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Zmiany źródeł energii i substratów</a:t>
            </a:r>
          </a:p>
        </p:txBody>
      </p:sp>
      <p:sp>
        <p:nvSpPr>
          <p:cNvPr id="53" name="Dowolny kształt: kształt 52">
            <a:extLst>
              <a:ext uri="{FF2B5EF4-FFF2-40B4-BE49-F238E27FC236}">
                <a16:creationId xmlns:a16="http://schemas.microsoft.com/office/drawing/2014/main" id="{65347C17-F9D2-9198-F6B4-0648DA15F6FA}"/>
              </a:ext>
            </a:extLst>
          </p:cNvPr>
          <p:cNvSpPr/>
          <p:nvPr/>
        </p:nvSpPr>
        <p:spPr>
          <a:xfrm rot="19885496">
            <a:off x="10580925" y="2127874"/>
            <a:ext cx="3876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8767" y="0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Dowolny kształt: kształt 53">
            <a:extLst>
              <a:ext uri="{FF2B5EF4-FFF2-40B4-BE49-F238E27FC236}">
                <a16:creationId xmlns:a16="http://schemas.microsoft.com/office/drawing/2014/main" id="{FD462C8A-3E48-CD76-767F-981108A31D50}"/>
              </a:ext>
            </a:extLst>
          </p:cNvPr>
          <p:cNvSpPr/>
          <p:nvPr/>
        </p:nvSpPr>
        <p:spPr>
          <a:xfrm>
            <a:off x="10617332" y="1086939"/>
            <a:ext cx="1335787" cy="1335787"/>
          </a:xfrm>
          <a:custGeom>
            <a:avLst/>
            <a:gdLst>
              <a:gd name="connsiteX0" fmla="*/ 0 w 1335787"/>
              <a:gd name="connsiteY0" fmla="*/ 667894 h 1335787"/>
              <a:gd name="connsiteX1" fmla="*/ 667894 w 1335787"/>
              <a:gd name="connsiteY1" fmla="*/ 0 h 1335787"/>
              <a:gd name="connsiteX2" fmla="*/ 1335788 w 1335787"/>
              <a:gd name="connsiteY2" fmla="*/ 667894 h 1335787"/>
              <a:gd name="connsiteX3" fmla="*/ 667894 w 1335787"/>
              <a:gd name="connsiteY3" fmla="*/ 1335788 h 1335787"/>
              <a:gd name="connsiteX4" fmla="*/ 0 w 1335787"/>
              <a:gd name="connsiteY4" fmla="*/ 667894 h 133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787" h="1335787">
                <a:moveTo>
                  <a:pt x="0" y="667894"/>
                </a:moveTo>
                <a:cubicBezTo>
                  <a:pt x="0" y="299026"/>
                  <a:pt x="299026" y="0"/>
                  <a:pt x="667894" y="0"/>
                </a:cubicBezTo>
                <a:cubicBezTo>
                  <a:pt x="1036762" y="0"/>
                  <a:pt x="1335788" y="299026"/>
                  <a:pt x="1335788" y="667894"/>
                </a:cubicBezTo>
                <a:cubicBezTo>
                  <a:pt x="1335788" y="1036762"/>
                  <a:pt x="1036762" y="1335788"/>
                  <a:pt x="667894" y="1335788"/>
                </a:cubicBezTo>
                <a:cubicBezTo>
                  <a:pt x="299026" y="1335788"/>
                  <a:pt x="0" y="1036762"/>
                  <a:pt x="0" y="66789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2821" tIns="223561" rIns="202821" bIns="22356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100" b="1" kern="1200" spc="-30" baseline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Optymalizacja</a:t>
            </a:r>
            <a:r>
              <a:rPr lang="pl-PL" sz="11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zużycia produktów, ograniczenie </a:t>
            </a:r>
            <a:r>
              <a:rPr lang="pl-PL" sz="1100" b="1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energo</a:t>
            </a:r>
            <a:r>
              <a:rPr lang="pl-PL" sz="11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-chłonności</a:t>
            </a:r>
          </a:p>
        </p:txBody>
      </p:sp>
      <p:grpSp>
        <p:nvGrpSpPr>
          <p:cNvPr id="56" name="Grupa 55">
            <a:extLst>
              <a:ext uri="{FF2B5EF4-FFF2-40B4-BE49-F238E27FC236}">
                <a16:creationId xmlns:a16="http://schemas.microsoft.com/office/drawing/2014/main" id="{E99571B5-7544-F28A-BDB2-C3691AFD81A7}"/>
              </a:ext>
            </a:extLst>
          </p:cNvPr>
          <p:cNvGrpSpPr/>
          <p:nvPr/>
        </p:nvGrpSpPr>
        <p:grpSpPr>
          <a:xfrm>
            <a:off x="5429901" y="5202231"/>
            <a:ext cx="1065435" cy="1064020"/>
            <a:chOff x="5429901" y="5202231"/>
            <a:chExt cx="1065435" cy="1064020"/>
          </a:xfrm>
        </p:grpSpPr>
        <p:sp>
          <p:nvSpPr>
            <p:cNvPr id="35" name="Elipsa 5">
              <a:extLst>
                <a:ext uri="{FF2B5EF4-FFF2-40B4-BE49-F238E27FC236}">
                  <a16:creationId xmlns:a16="http://schemas.microsoft.com/office/drawing/2014/main" id="{BE9D4EC0-4A90-AB55-C9E2-88C2C879A039}"/>
                </a:ext>
              </a:extLst>
            </p:cNvPr>
            <p:cNvSpPr/>
            <p:nvPr/>
          </p:nvSpPr>
          <p:spPr>
            <a:xfrm>
              <a:off x="5429901" y="5202231"/>
              <a:ext cx="994347" cy="9943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453C366D-9EA2-8472-1C0D-7DB95CD5C37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500989" y="5271904"/>
              <a:ext cx="994347" cy="99434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pl-PL" sz="3600" dirty="0">
                  <a:solidFill>
                    <a:schemeClr val="bg2"/>
                  </a:solidFill>
                </a:rPr>
                <a:t>H</a:t>
              </a:r>
              <a:r>
                <a:rPr lang="pl-PL" sz="3600" baseline="-25000" dirty="0">
                  <a:solidFill>
                    <a:schemeClr val="bg2"/>
                  </a:solidFill>
                </a:rPr>
                <a:t>2</a:t>
              </a:r>
            </a:p>
          </p:txBody>
        </p:sp>
      </p:grp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D978EA5F-3134-5868-4B51-2AF75A4C06B0}"/>
              </a:ext>
            </a:extLst>
          </p:cNvPr>
          <p:cNvCxnSpPr>
            <a:cxnSpLocks/>
          </p:cNvCxnSpPr>
          <p:nvPr/>
        </p:nvCxnSpPr>
        <p:spPr>
          <a:xfrm flipV="1">
            <a:off x="2344613" y="740488"/>
            <a:ext cx="0" cy="602139"/>
          </a:xfrm>
          <a:prstGeom prst="line">
            <a:avLst/>
          </a:prstGeom>
          <a:ln w="4445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E0A93D46-2C5C-BCD3-9F9E-B1F8D3BF89C5}"/>
              </a:ext>
            </a:extLst>
          </p:cNvPr>
          <p:cNvCxnSpPr>
            <a:cxnSpLocks/>
          </p:cNvCxnSpPr>
          <p:nvPr/>
        </p:nvCxnSpPr>
        <p:spPr>
          <a:xfrm flipV="1">
            <a:off x="5998162" y="702504"/>
            <a:ext cx="0" cy="622017"/>
          </a:xfrm>
          <a:prstGeom prst="line">
            <a:avLst/>
          </a:prstGeom>
          <a:ln w="4445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E7EB7667-FB67-F77C-5454-873BB7694648}"/>
              </a:ext>
            </a:extLst>
          </p:cNvPr>
          <p:cNvCxnSpPr>
            <a:cxnSpLocks/>
          </p:cNvCxnSpPr>
          <p:nvPr/>
        </p:nvCxnSpPr>
        <p:spPr>
          <a:xfrm flipV="1">
            <a:off x="9796090" y="761294"/>
            <a:ext cx="0" cy="607526"/>
          </a:xfrm>
          <a:prstGeom prst="line">
            <a:avLst/>
          </a:prstGeom>
          <a:ln w="4445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a 43">
            <a:extLst>
              <a:ext uri="{FF2B5EF4-FFF2-40B4-BE49-F238E27FC236}">
                <a16:creationId xmlns:a16="http://schemas.microsoft.com/office/drawing/2014/main" id="{D08BE6B7-6B71-E4D0-C245-44E806860C86}"/>
              </a:ext>
            </a:extLst>
          </p:cNvPr>
          <p:cNvGrpSpPr/>
          <p:nvPr/>
        </p:nvGrpSpPr>
        <p:grpSpPr>
          <a:xfrm>
            <a:off x="893780" y="105812"/>
            <a:ext cx="10403698" cy="673588"/>
            <a:chOff x="893780" y="105812"/>
            <a:chExt cx="10403698" cy="673588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3B5AB91B-5E6B-5418-D222-4E69D53FE927}"/>
                </a:ext>
              </a:extLst>
            </p:cNvPr>
            <p:cNvSpPr/>
            <p:nvPr/>
          </p:nvSpPr>
          <p:spPr>
            <a:xfrm>
              <a:off x="894522" y="105812"/>
              <a:ext cx="10402956" cy="6735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OBSZAR ODDZIAŁYWANIA EKONOMICZNYCH SKUTKÓW </a:t>
              </a:r>
            </a:p>
            <a:p>
              <a:pPr algn="ctr"/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WYMAGAŃ DEKARBONIZACJNYCH WYNIKAJĄCYCH Z PRAWA UE</a:t>
              </a:r>
            </a:p>
          </p:txBody>
        </p: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2BB59B09-F9FC-45FB-0017-D474F1EA2B2A}"/>
                </a:ext>
              </a:extLst>
            </p:cNvPr>
            <p:cNvCxnSpPr>
              <a:cxnSpLocks/>
            </p:cNvCxnSpPr>
            <p:nvPr/>
          </p:nvCxnSpPr>
          <p:spPr>
            <a:xfrm>
              <a:off x="893780" y="105812"/>
              <a:ext cx="0" cy="673588"/>
            </a:xfrm>
            <a:prstGeom prst="line">
              <a:avLst/>
            </a:prstGeom>
            <a:ln>
              <a:solidFill>
                <a:srgbClr val="FF6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DA521DE1-4C36-041C-9308-5E8C0083BD02}"/>
              </a:ext>
            </a:extLst>
          </p:cNvPr>
          <p:cNvCxnSpPr>
            <a:cxnSpLocks/>
          </p:cNvCxnSpPr>
          <p:nvPr/>
        </p:nvCxnSpPr>
        <p:spPr>
          <a:xfrm>
            <a:off x="2407990" y="5021657"/>
            <a:ext cx="2983295" cy="65501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4D6FFBD0-B130-831F-D7B7-13A37F9FE6B3}"/>
              </a:ext>
            </a:extLst>
          </p:cNvPr>
          <p:cNvCxnSpPr>
            <a:cxnSpLocks/>
          </p:cNvCxnSpPr>
          <p:nvPr/>
        </p:nvCxnSpPr>
        <p:spPr>
          <a:xfrm flipH="1">
            <a:off x="6528845" y="5071359"/>
            <a:ext cx="3084150" cy="605308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5014AA4D-3041-E0D5-BAED-FB9B705BD828}"/>
              </a:ext>
            </a:extLst>
          </p:cNvPr>
          <p:cNvCxnSpPr/>
          <p:nvPr/>
        </p:nvCxnSpPr>
        <p:spPr>
          <a:xfrm>
            <a:off x="5972644" y="4977073"/>
            <a:ext cx="0" cy="262173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a 54">
            <a:extLst>
              <a:ext uri="{FF2B5EF4-FFF2-40B4-BE49-F238E27FC236}">
                <a16:creationId xmlns:a16="http://schemas.microsoft.com/office/drawing/2014/main" id="{F239ACD7-7881-966B-FE75-84F0BF37260D}"/>
              </a:ext>
            </a:extLst>
          </p:cNvPr>
          <p:cNvGrpSpPr/>
          <p:nvPr/>
        </p:nvGrpSpPr>
        <p:grpSpPr>
          <a:xfrm>
            <a:off x="8842928" y="1369600"/>
            <a:ext cx="1750364" cy="2397242"/>
            <a:chOff x="8842928" y="1369600"/>
            <a:chExt cx="1750364" cy="2397242"/>
          </a:xfrm>
        </p:grpSpPr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F9209CC7-E564-75B9-01E9-EB653945A92A}"/>
                </a:ext>
              </a:extLst>
            </p:cNvPr>
            <p:cNvSpPr/>
            <p:nvPr/>
          </p:nvSpPr>
          <p:spPr>
            <a:xfrm>
              <a:off x="8842928" y="1369600"/>
              <a:ext cx="1750364" cy="2397242"/>
            </a:xfrm>
            <a:custGeom>
              <a:avLst/>
              <a:gdLst>
                <a:gd name="connsiteX0" fmla="*/ 0 w 1750364"/>
                <a:gd name="connsiteY0" fmla="*/ 0 h 2397242"/>
                <a:gd name="connsiteX1" fmla="*/ 1750364 w 1750364"/>
                <a:gd name="connsiteY1" fmla="*/ 0 h 2397242"/>
                <a:gd name="connsiteX2" fmla="*/ 1750364 w 1750364"/>
                <a:gd name="connsiteY2" fmla="*/ 2397242 h 2397242"/>
                <a:gd name="connsiteX3" fmla="*/ 0 w 1750364"/>
                <a:gd name="connsiteY3" fmla="*/ 2397242 h 2397242"/>
                <a:gd name="connsiteX4" fmla="*/ 0 w 1750364"/>
                <a:gd name="connsiteY4" fmla="*/ 0 h 23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364" h="2397242">
                  <a:moveTo>
                    <a:pt x="0" y="0"/>
                  </a:moveTo>
                  <a:lnTo>
                    <a:pt x="1750364" y="0"/>
                  </a:lnTo>
                  <a:lnTo>
                    <a:pt x="1750364" y="2397242"/>
                  </a:lnTo>
                  <a:lnTo>
                    <a:pt x="0" y="2397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72000" rIns="35560" bIns="3556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kern="1200" dirty="0">
                  <a:solidFill>
                    <a:srgbClr val="FF6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PRZEMYSŁ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Przemysł ciężki, huty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Cementownie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Rafinerie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Przemysł chemiczny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2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a 47">
              <a:extLst>
                <a:ext uri="{FF2B5EF4-FFF2-40B4-BE49-F238E27FC236}">
                  <a16:creationId xmlns:a16="http://schemas.microsoft.com/office/drawing/2014/main" id="{C0E50EB6-BE3E-EFE3-1952-96D7DDD89293}"/>
                </a:ext>
              </a:extLst>
            </p:cNvPr>
            <p:cNvSpPr/>
            <p:nvPr/>
          </p:nvSpPr>
          <p:spPr>
            <a:xfrm>
              <a:off x="9100311" y="1712942"/>
              <a:ext cx="490916" cy="49091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Grafika 10" descr="Elektrownia kontur">
              <a:extLst>
                <a:ext uri="{FF2B5EF4-FFF2-40B4-BE49-F238E27FC236}">
                  <a16:creationId xmlns:a16="http://schemas.microsoft.com/office/drawing/2014/main" id="{B1326D29-6840-8433-3631-025F5BB16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85525" y="1539339"/>
              <a:ext cx="664519" cy="664519"/>
            </a:xfrm>
            <a:prstGeom prst="rect">
              <a:avLst/>
            </a:prstGeom>
          </p:spPr>
        </p:pic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9E937A04-3979-E900-AA35-7A1F93827F08}"/>
              </a:ext>
            </a:extLst>
          </p:cNvPr>
          <p:cNvGrpSpPr/>
          <p:nvPr/>
        </p:nvGrpSpPr>
        <p:grpSpPr>
          <a:xfrm>
            <a:off x="1467398" y="1368820"/>
            <a:ext cx="1742943" cy="2387070"/>
            <a:chOff x="1494669" y="1366681"/>
            <a:chExt cx="1742943" cy="2387070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BAE7366E-C1DD-3889-8422-E79961387103}"/>
                </a:ext>
              </a:extLst>
            </p:cNvPr>
            <p:cNvSpPr/>
            <p:nvPr/>
          </p:nvSpPr>
          <p:spPr>
            <a:xfrm>
              <a:off x="1494669" y="1366681"/>
              <a:ext cx="1742943" cy="2387070"/>
            </a:xfrm>
            <a:custGeom>
              <a:avLst/>
              <a:gdLst>
                <a:gd name="connsiteX0" fmla="*/ 0 w 1742943"/>
                <a:gd name="connsiteY0" fmla="*/ 0 h 2387070"/>
                <a:gd name="connsiteX1" fmla="*/ 1742943 w 1742943"/>
                <a:gd name="connsiteY1" fmla="*/ 0 h 2387070"/>
                <a:gd name="connsiteX2" fmla="*/ 1742943 w 1742943"/>
                <a:gd name="connsiteY2" fmla="*/ 2387070 h 2387070"/>
                <a:gd name="connsiteX3" fmla="*/ 0 w 1742943"/>
                <a:gd name="connsiteY3" fmla="*/ 2387070 h 2387070"/>
                <a:gd name="connsiteX4" fmla="*/ 0 w 1742943"/>
                <a:gd name="connsiteY4" fmla="*/ 0 h 238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2943" h="2387070">
                  <a:moveTo>
                    <a:pt x="0" y="0"/>
                  </a:moveTo>
                  <a:lnTo>
                    <a:pt x="1742943" y="0"/>
                  </a:lnTo>
                  <a:lnTo>
                    <a:pt x="1742943" y="2387070"/>
                  </a:lnTo>
                  <a:lnTo>
                    <a:pt x="0" y="2387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kern="1200" dirty="0">
                  <a:solidFill>
                    <a:srgbClr val="FF6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ENERGETYKA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Wytwarzanie energii </a:t>
              </a:r>
              <a:b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 węgla kamiennego </a:t>
              </a:r>
              <a:b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brunatnego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Gazownictwo </a:t>
              </a:r>
              <a:b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generacja energii </a:t>
              </a:r>
              <a:b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 gazu</a:t>
              </a:r>
            </a:p>
          </p:txBody>
        </p:sp>
        <p:sp>
          <p:nvSpPr>
            <p:cNvPr id="2" name="Elipsa 47">
              <a:extLst>
                <a:ext uri="{FF2B5EF4-FFF2-40B4-BE49-F238E27FC236}">
                  <a16:creationId xmlns:a16="http://schemas.microsoft.com/office/drawing/2014/main" id="{374FC4DF-3E20-8B4C-857C-7C0287EB2335}"/>
                </a:ext>
              </a:extLst>
            </p:cNvPr>
            <p:cNvSpPr/>
            <p:nvPr/>
          </p:nvSpPr>
          <p:spPr>
            <a:xfrm>
              <a:off x="1749764" y="1680284"/>
              <a:ext cx="490916" cy="49091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Grafika 15" descr="Słup energetyczny kontur">
              <a:extLst>
                <a:ext uri="{FF2B5EF4-FFF2-40B4-BE49-F238E27FC236}">
                  <a16:creationId xmlns:a16="http://schemas.microsoft.com/office/drawing/2014/main" id="{5B3BC157-106D-8F2B-6229-B94DE40C9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39611" y="1588461"/>
              <a:ext cx="602138" cy="602138"/>
            </a:xfrm>
            <a:prstGeom prst="rect">
              <a:avLst/>
            </a:prstGeom>
          </p:spPr>
        </p:pic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1F511D07-6A12-929F-543A-845F48C490B7}"/>
              </a:ext>
            </a:extLst>
          </p:cNvPr>
          <p:cNvGrpSpPr/>
          <p:nvPr/>
        </p:nvGrpSpPr>
        <p:grpSpPr>
          <a:xfrm>
            <a:off x="5101410" y="1348021"/>
            <a:ext cx="1769098" cy="2422900"/>
            <a:chOff x="5092043" y="1428593"/>
            <a:chExt cx="1769098" cy="2422900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34028FAE-504B-B6F8-54D9-D2010A88FF4E}"/>
                </a:ext>
              </a:extLst>
            </p:cNvPr>
            <p:cNvSpPr/>
            <p:nvPr/>
          </p:nvSpPr>
          <p:spPr>
            <a:xfrm>
              <a:off x="5092043" y="1428593"/>
              <a:ext cx="1769098" cy="2422900"/>
            </a:xfrm>
            <a:custGeom>
              <a:avLst/>
              <a:gdLst>
                <a:gd name="connsiteX0" fmla="*/ 0 w 1769098"/>
                <a:gd name="connsiteY0" fmla="*/ 0 h 2422900"/>
                <a:gd name="connsiteX1" fmla="*/ 1769098 w 1769098"/>
                <a:gd name="connsiteY1" fmla="*/ 0 h 2422900"/>
                <a:gd name="connsiteX2" fmla="*/ 1769098 w 1769098"/>
                <a:gd name="connsiteY2" fmla="*/ 2422900 h 2422900"/>
                <a:gd name="connsiteX3" fmla="*/ 0 w 1769098"/>
                <a:gd name="connsiteY3" fmla="*/ 2422900 h 2422900"/>
                <a:gd name="connsiteX4" fmla="*/ 0 w 1769098"/>
                <a:gd name="connsiteY4" fmla="*/ 0 h 2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098" h="2422900">
                  <a:moveTo>
                    <a:pt x="0" y="0"/>
                  </a:moveTo>
                  <a:lnTo>
                    <a:pt x="1769098" y="0"/>
                  </a:lnTo>
                  <a:lnTo>
                    <a:pt x="1769098" y="2422900"/>
                  </a:lnTo>
                  <a:lnTo>
                    <a:pt x="0" y="2422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108000" rIns="35560" bIns="3556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kern="1200" dirty="0">
                  <a:solidFill>
                    <a:srgbClr val="FF6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Drogowy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Wodny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Lotniczy</a:t>
              </a:r>
            </a:p>
          </p:txBody>
        </p:sp>
        <p:sp>
          <p:nvSpPr>
            <p:cNvPr id="4" name="Elipsa 47">
              <a:extLst>
                <a:ext uri="{FF2B5EF4-FFF2-40B4-BE49-F238E27FC236}">
                  <a16:creationId xmlns:a16="http://schemas.microsoft.com/office/drawing/2014/main" id="{A1243756-46A8-7144-B3CE-69123EA81002}"/>
                </a:ext>
              </a:extLst>
            </p:cNvPr>
            <p:cNvSpPr/>
            <p:nvPr/>
          </p:nvSpPr>
          <p:spPr>
            <a:xfrm>
              <a:off x="5414333" y="1712942"/>
              <a:ext cx="490916" cy="49091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1" name="Grafika 30" descr="Wywrotka kontur">
              <a:extLst>
                <a:ext uri="{FF2B5EF4-FFF2-40B4-BE49-F238E27FC236}">
                  <a16:creationId xmlns:a16="http://schemas.microsoft.com/office/drawing/2014/main" id="{A15FFAEE-F2D7-D2A7-C1AB-BBC5E84C3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97427" y="1626575"/>
              <a:ext cx="659294" cy="659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2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36" grpId="0" animBg="1"/>
      <p:bldP spid="38" grpId="0" animBg="1"/>
      <p:bldP spid="40" grpId="0" animBg="1"/>
      <p:bldP spid="50" grpId="0" animBg="1"/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5549" y="0"/>
            <a:ext cx="6306451" cy="62298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3" name="Łącznik prosty 2"/>
          <p:cNvCxnSpPr>
            <a:cxnSpLocks/>
          </p:cNvCxnSpPr>
          <p:nvPr/>
        </p:nvCxnSpPr>
        <p:spPr>
          <a:xfrm>
            <a:off x="243193" y="401470"/>
            <a:ext cx="0" cy="823828"/>
          </a:xfrm>
          <a:prstGeom prst="line">
            <a:avLst/>
          </a:prstGeom>
          <a:ln>
            <a:solidFill>
              <a:srgbClr val="FF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FA09E6F2-C538-CE39-FD73-7CAE75501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6FB4589-22F3-CF06-BFB5-5015AA2ECFC5}"/>
              </a:ext>
            </a:extLst>
          </p:cNvPr>
          <p:cNvSpPr txBox="1"/>
          <p:nvPr/>
        </p:nvSpPr>
        <p:spPr>
          <a:xfrm>
            <a:off x="275601" y="401470"/>
            <a:ext cx="592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Sposoby na ograniczenie emisji w gazownictwie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wodorowe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DF51CF8-FDFA-150E-3F1B-FCF6F277E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999018"/>
              </p:ext>
            </p:extLst>
          </p:nvPr>
        </p:nvGraphicFramePr>
        <p:xfrm>
          <a:off x="5812661" y="1"/>
          <a:ext cx="6362774" cy="61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Grafika 24" descr="Uścisk dłoni kontur">
            <a:extLst>
              <a:ext uri="{FF2B5EF4-FFF2-40B4-BE49-F238E27FC236}">
                <a16:creationId xmlns:a16="http://schemas.microsoft.com/office/drawing/2014/main" id="{282D7AED-16A2-4B2F-DCBC-E723C384D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9961" y="2734783"/>
            <a:ext cx="793347" cy="793347"/>
          </a:xfrm>
          <a:prstGeom prst="rect">
            <a:avLst/>
          </a:prstGeom>
        </p:spPr>
      </p:pic>
      <p:pic>
        <p:nvPicPr>
          <p:cNvPr id="42" name="Grafika 41" descr="Internet rzeczy kontur">
            <a:extLst>
              <a:ext uri="{FF2B5EF4-FFF2-40B4-BE49-F238E27FC236}">
                <a16:creationId xmlns:a16="http://schemas.microsoft.com/office/drawing/2014/main" id="{B019C081-4ABB-A6FD-3414-33B69709CF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16076" y="5024301"/>
            <a:ext cx="750996" cy="750996"/>
          </a:xfrm>
          <a:prstGeom prst="rect">
            <a:avLst/>
          </a:prstGeom>
        </p:spPr>
      </p:pic>
      <p:pic>
        <p:nvPicPr>
          <p:cNvPr id="46" name="Grafika 45" descr="Liść kontur">
            <a:extLst>
              <a:ext uri="{FF2B5EF4-FFF2-40B4-BE49-F238E27FC236}">
                <a16:creationId xmlns:a16="http://schemas.microsoft.com/office/drawing/2014/main" id="{2835C5D8-C202-5488-4DC4-8D66956142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602627" y="1578167"/>
            <a:ext cx="698457" cy="698457"/>
          </a:xfrm>
          <a:prstGeom prst="rect">
            <a:avLst/>
          </a:prstGeom>
        </p:spPr>
      </p:pic>
      <p:pic>
        <p:nvPicPr>
          <p:cNvPr id="48" name="Grafika 47" descr="Pojedyncze koło zębate z wypełnieniem pełnym">
            <a:extLst>
              <a:ext uri="{FF2B5EF4-FFF2-40B4-BE49-F238E27FC236}">
                <a16:creationId xmlns:a16="http://schemas.microsoft.com/office/drawing/2014/main" id="{89273136-F463-D1B4-B05B-E17ECB6AB1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02536" y="676341"/>
            <a:ext cx="504292" cy="504292"/>
          </a:xfrm>
          <a:prstGeom prst="rect">
            <a:avLst/>
          </a:prstGeom>
        </p:spPr>
      </p:pic>
      <p:pic>
        <p:nvPicPr>
          <p:cNvPr id="50" name="Grafika 49" descr="Pojedyncze koło zębate kontur">
            <a:extLst>
              <a:ext uri="{FF2B5EF4-FFF2-40B4-BE49-F238E27FC236}">
                <a16:creationId xmlns:a16="http://schemas.microsoft.com/office/drawing/2014/main" id="{8D8625F5-7B7F-9AD5-0FD4-483A9FBBD8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19951" y="317320"/>
            <a:ext cx="692615" cy="69261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FC07356-9DC5-E749-C444-12EE4DEF454F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12711" b="10545"/>
          <a:stretch/>
        </p:blipFill>
        <p:spPr>
          <a:xfrm>
            <a:off x="56322" y="1517917"/>
            <a:ext cx="5716582" cy="246775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5EA6CAA-2257-7A3B-BCC8-432EC326D010}"/>
              </a:ext>
            </a:extLst>
          </p:cNvPr>
          <p:cNvSpPr/>
          <p:nvPr/>
        </p:nvSpPr>
        <p:spPr>
          <a:xfrm>
            <a:off x="726982" y="4747999"/>
            <a:ext cx="215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w zakresie wodoru na rzecz Europy neutralnej dla klimatu</a:t>
            </a:r>
          </a:p>
        </p:txBody>
      </p:sp>
      <p:sp>
        <p:nvSpPr>
          <p:cNvPr id="5" name="Elipsa 40">
            <a:extLst>
              <a:ext uri="{FF2B5EF4-FFF2-40B4-BE49-F238E27FC236}">
                <a16:creationId xmlns:a16="http://schemas.microsoft.com/office/drawing/2014/main" id="{DBE9E4F1-6EF5-3E4B-2863-446EA26E06F9}"/>
              </a:ext>
            </a:extLst>
          </p:cNvPr>
          <p:cNvSpPr/>
          <p:nvPr/>
        </p:nvSpPr>
        <p:spPr>
          <a:xfrm>
            <a:off x="497631" y="4317052"/>
            <a:ext cx="458703" cy="4309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9DB44E8-CC58-84AA-A8A8-EB653BFA01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5" y="4317052"/>
            <a:ext cx="531017" cy="59495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6FC46A-156B-9627-9854-40C16AF7E00D}"/>
              </a:ext>
            </a:extLst>
          </p:cNvPr>
          <p:cNvSpPr txBox="1"/>
          <p:nvPr/>
        </p:nvSpPr>
        <p:spPr>
          <a:xfrm>
            <a:off x="212884" y="5351342"/>
            <a:ext cx="2853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Komunikat komisji do parlamentu europejskiego, rady, Europejskiego komitetu ekonomiczno-społecznego </a:t>
            </a:r>
            <a:b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i komitetu Regionów z dnia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lipca 2020 r.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E7D16AF-481E-72FC-EA65-E2FD060AD0D2}"/>
              </a:ext>
            </a:extLst>
          </p:cNvPr>
          <p:cNvSpPr/>
          <p:nvPr/>
        </p:nvSpPr>
        <p:spPr>
          <a:xfrm>
            <a:off x="3777673" y="4746689"/>
            <a:ext cx="215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Polska strategia wodorowa do roku 2030 </a:t>
            </a:r>
            <a:br>
              <a:rPr lang="pl-PL" sz="1200" b="1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perspektywą do roku 2040 r. (PSW)</a:t>
            </a:r>
          </a:p>
        </p:txBody>
      </p:sp>
      <p:sp>
        <p:nvSpPr>
          <p:cNvPr id="22" name="Elipsa 40">
            <a:extLst>
              <a:ext uri="{FF2B5EF4-FFF2-40B4-BE49-F238E27FC236}">
                <a16:creationId xmlns:a16="http://schemas.microsoft.com/office/drawing/2014/main" id="{1ECF6C8C-8D26-78E2-71AF-8C44123D986E}"/>
              </a:ext>
            </a:extLst>
          </p:cNvPr>
          <p:cNvSpPr/>
          <p:nvPr/>
        </p:nvSpPr>
        <p:spPr>
          <a:xfrm>
            <a:off x="3548322" y="4315742"/>
            <a:ext cx="458703" cy="4309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0576A7D-46E6-5F73-9F26-8DAB841E1046}"/>
              </a:ext>
            </a:extLst>
          </p:cNvPr>
          <p:cNvSpPr txBox="1"/>
          <p:nvPr/>
        </p:nvSpPr>
        <p:spPr>
          <a:xfrm>
            <a:off x="3263575" y="5523328"/>
            <a:ext cx="28535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Załącznik do uchwały nr 149 Rady Ministrów z dnia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listopada 2021 r.</a:t>
            </a:r>
          </a:p>
        </p:txBody>
      </p:sp>
      <p:pic>
        <p:nvPicPr>
          <p:cNvPr id="24" name="Grafika 23" descr="Paragon kontur">
            <a:extLst>
              <a:ext uri="{FF2B5EF4-FFF2-40B4-BE49-F238E27FC236}">
                <a16:creationId xmlns:a16="http://schemas.microsoft.com/office/drawing/2014/main" id="{4EE2F92B-0E77-1A91-D8FF-C1864B2AA38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39603" y="4373810"/>
            <a:ext cx="594951" cy="594951"/>
          </a:xfrm>
          <a:prstGeom prst="rect">
            <a:avLst/>
          </a:prstGeom>
        </p:spPr>
      </p:pic>
      <p:pic>
        <p:nvPicPr>
          <p:cNvPr id="26" name="Grafika 25" descr="Autobus kontur">
            <a:extLst>
              <a:ext uri="{FF2B5EF4-FFF2-40B4-BE49-F238E27FC236}">
                <a16:creationId xmlns:a16="http://schemas.microsoft.com/office/drawing/2014/main" id="{8BAB9370-53AF-84AB-ECF9-545DC5131CF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6576357" y="3841650"/>
            <a:ext cx="750996" cy="750996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2B1BC19-AAAA-3192-431E-1EA919001363}"/>
              </a:ext>
            </a:extLst>
          </p:cNvPr>
          <p:cNvSpPr txBox="1"/>
          <p:nvPr/>
        </p:nvSpPr>
        <p:spPr>
          <a:xfrm>
            <a:off x="2398" y="3902107"/>
            <a:ext cx="2326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https://www.weltenergierat.de/</a:t>
            </a:r>
          </a:p>
        </p:txBody>
      </p:sp>
    </p:spTree>
    <p:extLst>
      <p:ext uri="{BB962C8B-B14F-4D97-AF65-F5344CB8AC3E}">
        <p14:creationId xmlns:p14="http://schemas.microsoft.com/office/powerpoint/2010/main" val="184775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Prostoką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88895" y="0"/>
            <a:ext cx="4615104" cy="6179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7901164" y="149799"/>
            <a:ext cx="856929" cy="8569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3D53888-39C8-E4A7-CF58-451C5DC06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sp>
        <p:nvSpPr>
          <p:cNvPr id="11" name="Elipsa 28">
            <a:extLst>
              <a:ext uri="{FF2B5EF4-FFF2-40B4-BE49-F238E27FC236}">
                <a16:creationId xmlns:a16="http://schemas.microsoft.com/office/drawing/2014/main" id="{928C76C0-671E-0BB8-E467-633C7859E0C4}"/>
              </a:ext>
            </a:extLst>
          </p:cNvPr>
          <p:cNvSpPr/>
          <p:nvPr/>
        </p:nvSpPr>
        <p:spPr>
          <a:xfrm>
            <a:off x="223275" y="195096"/>
            <a:ext cx="856929" cy="8569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1EE08E3-05A9-175A-0D51-37B8A943DAB5}"/>
              </a:ext>
            </a:extLst>
          </p:cNvPr>
          <p:cNvSpPr/>
          <p:nvPr/>
        </p:nvSpPr>
        <p:spPr>
          <a:xfrm>
            <a:off x="1185363" y="330481"/>
            <a:ext cx="3184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wodoru istniejącymi sieciami gazowymi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EB320A7-B460-A00A-C70B-77CA5376C52C}"/>
              </a:ext>
            </a:extLst>
          </p:cNvPr>
          <p:cNvSpPr/>
          <p:nvPr/>
        </p:nvSpPr>
        <p:spPr>
          <a:xfrm>
            <a:off x="8863933" y="298450"/>
            <a:ext cx="3184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nowej przesyłowej infrastruktury wodorowej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74D970D-1FA8-EBC0-647F-E9100522722B}"/>
              </a:ext>
            </a:extLst>
          </p:cNvPr>
          <p:cNvSpPr txBox="1"/>
          <p:nvPr/>
        </p:nvSpPr>
        <p:spPr>
          <a:xfrm>
            <a:off x="1294213" y="4145234"/>
            <a:ext cx="3812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na właściwości </a:t>
            </a:r>
            <a:r>
              <a:rPr lang="pl-PL" sz="1400" dirty="0" err="1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fiz-chem</a:t>
            </a:r>
            <a:r>
              <a:rPr lang="pl-PL" sz="14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mieszaniny 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0C21FF88-46B3-05F2-CAC6-26375E19B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99" r="37221"/>
          <a:stretch/>
        </p:blipFill>
        <p:spPr>
          <a:xfrm>
            <a:off x="1362534" y="4321940"/>
            <a:ext cx="2572450" cy="2046915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A5168C5-177B-6A07-CA52-7ACF5F3444A8}"/>
              </a:ext>
            </a:extLst>
          </p:cNvPr>
          <p:cNvSpPr txBox="1"/>
          <p:nvPr/>
        </p:nvSpPr>
        <p:spPr>
          <a:xfrm>
            <a:off x="1277723" y="3186852"/>
            <a:ext cx="459041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modernizacji obiektów na sieci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Weryfikacja istniejących rozwiązań i dostosowanie do wodoru np. uszczelnień, połączeń, kołnierzy, stref wybuchowych, urządzeń w wykonaniu przeciwwybuchowym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projektowe – brak regulacji i wytycznych</a:t>
            </a:r>
          </a:p>
        </p:txBody>
      </p:sp>
      <p:sp>
        <p:nvSpPr>
          <p:cNvPr id="37" name="Elipsa 7">
            <a:extLst>
              <a:ext uri="{FF2B5EF4-FFF2-40B4-BE49-F238E27FC236}">
                <a16:creationId xmlns:a16="http://schemas.microsoft.com/office/drawing/2014/main" id="{4B3823A5-E35B-5DF0-C3D8-59823FCC0965}"/>
              </a:ext>
            </a:extLst>
          </p:cNvPr>
          <p:cNvSpPr/>
          <p:nvPr/>
        </p:nvSpPr>
        <p:spPr>
          <a:xfrm>
            <a:off x="8184332" y="1129957"/>
            <a:ext cx="779929" cy="7799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69A61C2-A359-6C09-B1D6-01B4886DC092}"/>
              </a:ext>
            </a:extLst>
          </p:cNvPr>
          <p:cNvSpPr txBox="1"/>
          <p:nvPr/>
        </p:nvSpPr>
        <p:spPr>
          <a:xfrm>
            <a:off x="9061782" y="1154558"/>
            <a:ext cx="29914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pl-PL" sz="1400" dirty="0">
                <a:solidFill>
                  <a:srgbClr val="FF6300"/>
                </a:solidFill>
                <a:latin typeface="Arial" pitchFamily="34" charset="0"/>
                <a:cs typeface="Arial" pitchFamily="34" charset="0"/>
              </a:rPr>
              <a:t>Współpraca międzynarodowa</a:t>
            </a:r>
          </a:p>
          <a:p>
            <a:pPr>
              <a:buClr>
                <a:schemeClr val="accent2"/>
              </a:buClr>
            </a:pPr>
            <a:r>
              <a:rPr lang="pl-PL" sz="12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Skoordynowane działania dla utworzenia wodorowych </a:t>
            </a:r>
            <a:r>
              <a:rPr lang="pl-PL" sz="1200" dirty="0" err="1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interkonektorów</a:t>
            </a:r>
            <a:r>
              <a:rPr lang="pl-PL" sz="12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 i lokalnych sieci wodorowych</a:t>
            </a:r>
            <a:endParaRPr lang="en-AU" sz="1200" dirty="0">
              <a:solidFill>
                <a:srgbClr val="00286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3E37F225-91C4-9888-DCF2-D0E22F4E5104}"/>
              </a:ext>
            </a:extLst>
          </p:cNvPr>
          <p:cNvGrpSpPr/>
          <p:nvPr/>
        </p:nvGrpSpPr>
        <p:grpSpPr>
          <a:xfrm>
            <a:off x="5164195" y="1405020"/>
            <a:ext cx="3354691" cy="3100252"/>
            <a:chOff x="4882920" y="1492198"/>
            <a:chExt cx="3649465" cy="3372669"/>
          </a:xfrm>
        </p:grpSpPr>
        <p:grpSp>
          <p:nvGrpSpPr>
            <p:cNvPr id="49" name="Grupa 48">
              <a:extLst>
                <a:ext uri="{FF2B5EF4-FFF2-40B4-BE49-F238E27FC236}">
                  <a16:creationId xmlns:a16="http://schemas.microsoft.com/office/drawing/2014/main" id="{8F1169E1-558D-7EB9-5694-470A709A2F6B}"/>
                </a:ext>
              </a:extLst>
            </p:cNvPr>
            <p:cNvGrpSpPr/>
            <p:nvPr/>
          </p:nvGrpSpPr>
          <p:grpSpPr>
            <a:xfrm>
              <a:off x="5344380" y="1738772"/>
              <a:ext cx="2784222" cy="2784535"/>
              <a:chOff x="881854" y="527336"/>
              <a:chExt cx="2784222" cy="2784535"/>
            </a:xfrm>
          </p:grpSpPr>
          <p:sp>
            <p:nvSpPr>
              <p:cNvPr id="61" name="Owal 60">
                <a:extLst>
                  <a:ext uri="{FF2B5EF4-FFF2-40B4-BE49-F238E27FC236}">
                    <a16:creationId xmlns:a16="http://schemas.microsoft.com/office/drawing/2014/main" id="{CD1B22F7-4461-AC02-8B47-44BF4ADBD051}"/>
                  </a:ext>
                </a:extLst>
              </p:cNvPr>
              <p:cNvSpPr/>
              <p:nvPr/>
            </p:nvSpPr>
            <p:spPr>
              <a:xfrm>
                <a:off x="881854" y="527336"/>
                <a:ext cx="2784222" cy="2784535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Owal 4">
                <a:extLst>
                  <a:ext uri="{FF2B5EF4-FFF2-40B4-BE49-F238E27FC236}">
                    <a16:creationId xmlns:a16="http://schemas.microsoft.com/office/drawing/2014/main" id="{D3C8B2DD-06B7-D74C-1757-A834CAD94D26}"/>
                  </a:ext>
                </a:extLst>
              </p:cNvPr>
              <p:cNvSpPr txBox="1"/>
              <p:nvPr/>
            </p:nvSpPr>
            <p:spPr>
              <a:xfrm>
                <a:off x="1289594" y="935122"/>
                <a:ext cx="1968742" cy="19689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000" tIns="106680" rIns="72000" bIns="10668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800" kern="1200" dirty="0"/>
                  <a:t>Transport wodoru – możliwości i wyzwania</a:t>
                </a:r>
              </a:p>
            </p:txBody>
          </p:sp>
        </p:grp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E9366DC3-34FD-7179-048E-1CF12F7101A6}"/>
                </a:ext>
              </a:extLst>
            </p:cNvPr>
            <p:cNvSpPr/>
            <p:nvPr/>
          </p:nvSpPr>
          <p:spPr>
            <a:xfrm>
              <a:off x="6933243" y="1611906"/>
              <a:ext cx="309548" cy="30968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033F8B81-A5F9-019A-6ACF-4B2A5BE258B0}"/>
                </a:ext>
              </a:extLst>
            </p:cNvPr>
            <p:cNvSpPr/>
            <p:nvPr/>
          </p:nvSpPr>
          <p:spPr>
            <a:xfrm>
              <a:off x="6200492" y="4316418"/>
              <a:ext cx="224451" cy="2244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2857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2857"/>
              </a:schemeClr>
            </a:effectRef>
            <a:fontRef idx="minor">
              <a:schemeClr val="lt1"/>
            </a:fontRef>
          </p:style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17611AEF-94B8-FF4F-B2F3-2CF3213C7976}"/>
                </a:ext>
              </a:extLst>
            </p:cNvPr>
            <p:cNvSpPr/>
            <p:nvPr/>
          </p:nvSpPr>
          <p:spPr>
            <a:xfrm>
              <a:off x="8307934" y="2868850"/>
              <a:ext cx="224451" cy="2244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5714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lt1"/>
            </a:fontRef>
          </p:style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388FAD19-4FE5-0FBB-9942-6060787FA5CE}"/>
                </a:ext>
              </a:extLst>
            </p:cNvPr>
            <p:cNvSpPr/>
            <p:nvPr/>
          </p:nvSpPr>
          <p:spPr>
            <a:xfrm>
              <a:off x="7235366" y="4555186"/>
              <a:ext cx="309548" cy="30968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8571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8571"/>
              </a:schemeClr>
            </a:effectRef>
            <a:fontRef idx="minor">
              <a:schemeClr val="lt1"/>
            </a:fontRef>
          </p:style>
        </p:sp>
        <p:sp>
          <p:nvSpPr>
            <p:cNvPr id="54" name="Owal 53">
              <a:extLst>
                <a:ext uri="{FF2B5EF4-FFF2-40B4-BE49-F238E27FC236}">
                  <a16:creationId xmlns:a16="http://schemas.microsoft.com/office/drawing/2014/main" id="{F263726C-BEB4-8360-E436-1E509A68A4B4}"/>
                </a:ext>
              </a:extLst>
            </p:cNvPr>
            <p:cNvSpPr/>
            <p:nvPr/>
          </p:nvSpPr>
          <p:spPr>
            <a:xfrm>
              <a:off x="6263316" y="2052032"/>
              <a:ext cx="224451" cy="2244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11429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</p:sp>
        <p:sp>
          <p:nvSpPr>
            <p:cNvPr id="55" name="Owal 54">
              <a:extLst>
                <a:ext uri="{FF2B5EF4-FFF2-40B4-BE49-F238E27FC236}">
                  <a16:creationId xmlns:a16="http://schemas.microsoft.com/office/drawing/2014/main" id="{9EA31FB2-3680-D1EB-05A6-4F8A4FDFFD16}"/>
                </a:ext>
              </a:extLst>
            </p:cNvPr>
            <p:cNvSpPr/>
            <p:nvPr/>
          </p:nvSpPr>
          <p:spPr>
            <a:xfrm>
              <a:off x="5556837" y="3335976"/>
              <a:ext cx="224451" cy="2244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14286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14286"/>
              </a:schemeClr>
            </a:effectRef>
            <a:fontRef idx="minor">
              <a:schemeClr val="lt1"/>
            </a:fontRef>
          </p:style>
        </p:sp>
        <p:sp>
          <p:nvSpPr>
            <p:cNvPr id="56" name="Owal 55">
              <a:extLst>
                <a:ext uri="{FF2B5EF4-FFF2-40B4-BE49-F238E27FC236}">
                  <a16:creationId xmlns:a16="http://schemas.microsoft.com/office/drawing/2014/main" id="{48478ACF-3567-C681-7FD7-BFCFD3D909A2}"/>
                </a:ext>
              </a:extLst>
            </p:cNvPr>
            <p:cNvSpPr/>
            <p:nvPr/>
          </p:nvSpPr>
          <p:spPr>
            <a:xfrm>
              <a:off x="6620267" y="2061791"/>
              <a:ext cx="309548" cy="30968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57" name="Owal 56">
              <a:extLst>
                <a:ext uri="{FF2B5EF4-FFF2-40B4-BE49-F238E27FC236}">
                  <a16:creationId xmlns:a16="http://schemas.microsoft.com/office/drawing/2014/main" id="{E6F00A05-420B-3112-918A-61A2F1E16EF8}"/>
                </a:ext>
              </a:extLst>
            </p:cNvPr>
            <p:cNvSpPr/>
            <p:nvPr/>
          </p:nvSpPr>
          <p:spPr>
            <a:xfrm>
              <a:off x="5095948" y="1492198"/>
              <a:ext cx="559700" cy="55983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22857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22857"/>
              </a:schemeClr>
            </a:effectRef>
            <a:fontRef idx="minor">
              <a:schemeClr val="lt1"/>
            </a:fontRef>
          </p:style>
        </p:sp>
        <p:sp>
          <p:nvSpPr>
            <p:cNvPr id="58" name="Owal 57">
              <a:extLst>
                <a:ext uri="{FF2B5EF4-FFF2-40B4-BE49-F238E27FC236}">
                  <a16:creationId xmlns:a16="http://schemas.microsoft.com/office/drawing/2014/main" id="{1595B070-797B-F5AD-9A6C-9F10715A803F}"/>
                </a:ext>
              </a:extLst>
            </p:cNvPr>
            <p:cNvSpPr/>
            <p:nvPr/>
          </p:nvSpPr>
          <p:spPr>
            <a:xfrm>
              <a:off x="7909291" y="2490206"/>
              <a:ext cx="309548" cy="30968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28571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28571"/>
              </a:schemeClr>
            </a:effectRef>
            <a:fontRef idx="minor">
              <a:schemeClr val="lt1"/>
            </a:fontRef>
          </p:style>
        </p:sp>
        <p:sp>
          <p:nvSpPr>
            <p:cNvPr id="59" name="Owal 58">
              <a:extLst>
                <a:ext uri="{FF2B5EF4-FFF2-40B4-BE49-F238E27FC236}">
                  <a16:creationId xmlns:a16="http://schemas.microsoft.com/office/drawing/2014/main" id="{BBFA54C9-0AD3-C4F2-E2BD-45DBB47EF644}"/>
                </a:ext>
              </a:extLst>
            </p:cNvPr>
            <p:cNvSpPr/>
            <p:nvPr/>
          </p:nvSpPr>
          <p:spPr>
            <a:xfrm>
              <a:off x="4882920" y="2158404"/>
              <a:ext cx="224451" cy="2244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31429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31429"/>
              </a:schemeClr>
            </a:effectRef>
            <a:fontRef idx="minor">
              <a:schemeClr val="lt1"/>
            </a:fontRef>
          </p:style>
        </p:sp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907F5BF2-23C3-82C5-B459-89F02722053D}"/>
                </a:ext>
              </a:extLst>
            </p:cNvPr>
            <p:cNvSpPr/>
            <p:nvPr/>
          </p:nvSpPr>
          <p:spPr>
            <a:xfrm>
              <a:off x="6604276" y="4051627"/>
              <a:ext cx="224451" cy="2244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34286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34286"/>
              </a:schemeClr>
            </a:effectRef>
            <a:fontRef idx="minor">
              <a:schemeClr val="lt1"/>
            </a:fontRef>
          </p:style>
        </p:sp>
      </p:grpSp>
      <p:sp>
        <p:nvSpPr>
          <p:cNvPr id="65" name="Elipsa 47">
            <a:extLst>
              <a:ext uri="{FF2B5EF4-FFF2-40B4-BE49-F238E27FC236}">
                <a16:creationId xmlns:a16="http://schemas.microsoft.com/office/drawing/2014/main" id="{AE858703-25BF-3C87-C999-6A7552572656}"/>
              </a:ext>
            </a:extLst>
          </p:cNvPr>
          <p:cNvSpPr/>
          <p:nvPr/>
        </p:nvSpPr>
        <p:spPr>
          <a:xfrm>
            <a:off x="8206942" y="2104691"/>
            <a:ext cx="779929" cy="779929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471D1EF6-8F7A-BEF0-E094-CBD0EB06E712}"/>
              </a:ext>
            </a:extLst>
          </p:cNvPr>
          <p:cNvSpPr txBox="1"/>
          <p:nvPr/>
        </p:nvSpPr>
        <p:spPr>
          <a:xfrm>
            <a:off x="9061782" y="2175705"/>
            <a:ext cx="299147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pl-PL" sz="1400" dirty="0">
                <a:solidFill>
                  <a:srgbClr val="FF6300"/>
                </a:solidFill>
                <a:latin typeface="Arial" pitchFamily="34" charset="0"/>
                <a:cs typeface="Arial" pitchFamily="34" charset="0"/>
              </a:rPr>
              <a:t>Brak krajowych regulacji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krajowych regulacji prawnych dot. transportu i magazynowania wodoru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korzystania przy projektowaniu z zagranicznych norm i standardów (np. NFPA2, NFPA 50A, ISO19880-1)</a:t>
            </a:r>
          </a:p>
        </p:txBody>
      </p:sp>
      <p:sp>
        <p:nvSpPr>
          <p:cNvPr id="68" name="Elipsa 47">
            <a:extLst>
              <a:ext uri="{FF2B5EF4-FFF2-40B4-BE49-F238E27FC236}">
                <a16:creationId xmlns:a16="http://schemas.microsoft.com/office/drawing/2014/main" id="{6C53344F-4485-0FC1-E078-68AD86DFCD6B}"/>
              </a:ext>
            </a:extLst>
          </p:cNvPr>
          <p:cNvSpPr/>
          <p:nvPr/>
        </p:nvSpPr>
        <p:spPr>
          <a:xfrm>
            <a:off x="8192447" y="3868835"/>
            <a:ext cx="779929" cy="779929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3319C0DE-2CE4-45C3-AC41-15D0E561E9CB}"/>
              </a:ext>
            </a:extLst>
          </p:cNvPr>
          <p:cNvSpPr txBox="1"/>
          <p:nvPr/>
        </p:nvSpPr>
        <p:spPr>
          <a:xfrm>
            <a:off x="9047287" y="3868835"/>
            <a:ext cx="299147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pl-PL" sz="1400" dirty="0">
                <a:solidFill>
                  <a:srgbClr val="FF6300"/>
                </a:solidFill>
                <a:latin typeface="Arial" pitchFamily="34" charset="0"/>
                <a:cs typeface="Arial" pitchFamily="34" charset="0"/>
              </a:rPr>
              <a:t>Rozwiązania materiałowe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Materiały kompozytowe: Polimery wzmocnione włóknem węglowym (CFRP), Polimery wzmocnione włóknem aramidowym (AFRP)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Łączenie rur stalowych z polimerami np. </a:t>
            </a:r>
            <a:r>
              <a:rPr lang="pl-PL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-in-a-</a:t>
            </a:r>
            <a:r>
              <a:rPr lang="pl-PL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</a:t>
            </a:r>
            <a:r>
              <a:rPr lang="pl-PL" sz="1200" b="1" baseline="30000" dirty="0" err="1">
                <a:solidFill>
                  <a:srgbClr val="002060"/>
                </a:solidFill>
                <a:cs typeface="Arial" panose="020B0604020202020204" pitchFamily="34" charset="0"/>
              </a:rPr>
              <a:t>TM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technologia Bridgestone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 o strukturze </a:t>
            </a:r>
            <a:r>
              <a:rPr lang="pl-PL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austenicznej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(AISI 304L, AISI 316L)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 dwufazowa np. Duplex (struktura </a:t>
            </a:r>
            <a:r>
              <a:rPr lang="pl-PL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austeniczno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-ferrytyczna)</a:t>
            </a:r>
            <a:endParaRPr lang="pl-PL" sz="12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Elipsa 7">
            <a:extLst>
              <a:ext uri="{FF2B5EF4-FFF2-40B4-BE49-F238E27FC236}">
                <a16:creationId xmlns:a16="http://schemas.microsoft.com/office/drawing/2014/main" id="{C386DDEE-00B2-A238-1141-2D5071332246}"/>
              </a:ext>
            </a:extLst>
          </p:cNvPr>
          <p:cNvSpPr/>
          <p:nvPr/>
        </p:nvSpPr>
        <p:spPr>
          <a:xfrm>
            <a:off x="472400" y="1140946"/>
            <a:ext cx="779929" cy="7799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12F05376-C88A-4388-4DF7-83D133461345}"/>
              </a:ext>
            </a:extLst>
          </p:cNvPr>
          <p:cNvSpPr txBox="1"/>
          <p:nvPr/>
        </p:nvSpPr>
        <p:spPr>
          <a:xfrm>
            <a:off x="1270574" y="1140673"/>
            <a:ext cx="42428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pl-PL" sz="1400" dirty="0">
                <a:solidFill>
                  <a:srgbClr val="FF6300"/>
                </a:solidFill>
                <a:latin typeface="Arial" pitchFamily="34" charset="0"/>
                <a:cs typeface="Arial" pitchFamily="34" charset="0"/>
              </a:rPr>
              <a:t>Wyzwania dla istniejącej infrastruktury</a:t>
            </a:r>
          </a:p>
          <a:p>
            <a:pPr>
              <a:buClr>
                <a:schemeClr val="accent2"/>
              </a:buClr>
            </a:pPr>
            <a:r>
              <a:rPr lang="pl-PL" sz="12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Potwierdzenie możliwości </a:t>
            </a:r>
            <a:r>
              <a:rPr lang="pl-PL" sz="1200" dirty="0" err="1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przesyłu</a:t>
            </a:r>
            <a:r>
              <a:rPr lang="pl-PL" sz="12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 mieszaniny CH</a:t>
            </a:r>
            <a:r>
              <a:rPr lang="pl-PL" sz="1200" baseline="-250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l-PL" sz="12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pl-PL" sz="1200" baseline="-250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12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 jako gazowego paliwa przejściowego w drodze do gospodarki </a:t>
            </a:r>
            <a:r>
              <a:rPr lang="pl-PL" sz="1200" dirty="0" err="1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bezemisyjnej</a:t>
            </a:r>
            <a:endParaRPr lang="en-AU" sz="1200" dirty="0">
              <a:solidFill>
                <a:srgbClr val="0028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Obraz 77">
            <a:extLst>
              <a:ext uri="{FF2B5EF4-FFF2-40B4-BE49-F238E27FC236}">
                <a16:creationId xmlns:a16="http://schemas.microsoft.com/office/drawing/2014/main" id="{F385139C-9976-9BA5-9B0A-94AAC72AC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858" y="4364952"/>
            <a:ext cx="2743586" cy="2010915"/>
          </a:xfrm>
          <a:prstGeom prst="rect">
            <a:avLst/>
          </a:prstGeom>
        </p:spPr>
      </p:pic>
      <p:sp>
        <p:nvSpPr>
          <p:cNvPr id="79" name="pole tekstowe 78">
            <a:extLst>
              <a:ext uri="{FF2B5EF4-FFF2-40B4-BE49-F238E27FC236}">
                <a16:creationId xmlns:a16="http://schemas.microsoft.com/office/drawing/2014/main" id="{8E1D76FC-1A36-330F-B65B-E06C7DA230FC}"/>
              </a:ext>
            </a:extLst>
          </p:cNvPr>
          <p:cNvSpPr txBox="1"/>
          <p:nvPr/>
        </p:nvSpPr>
        <p:spPr>
          <a:xfrm>
            <a:off x="1283899" y="2002101"/>
            <a:ext cx="435286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na właściwości materiałowe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Zmniejszenie wytrzymałości mechanicznej, zwiększenie kruchości, korozja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Konieczne prace analityczne potwierdzające odpowiednie przystosowanie danej sieci do wtłaczania wodoru – analiza stanu rur, spawów, armatury i urządzeń</a:t>
            </a:r>
          </a:p>
        </p:txBody>
      </p:sp>
      <p:sp>
        <p:nvSpPr>
          <p:cNvPr id="2" name="Elipsa 47">
            <a:extLst>
              <a:ext uri="{FF2B5EF4-FFF2-40B4-BE49-F238E27FC236}">
                <a16:creationId xmlns:a16="http://schemas.microsoft.com/office/drawing/2014/main" id="{C6F4D84A-760D-B629-C527-B2205EAA2FA0}"/>
              </a:ext>
            </a:extLst>
          </p:cNvPr>
          <p:cNvSpPr/>
          <p:nvPr/>
        </p:nvSpPr>
        <p:spPr>
          <a:xfrm>
            <a:off x="455627" y="2032884"/>
            <a:ext cx="779929" cy="779929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Elipsa 47">
            <a:extLst>
              <a:ext uri="{FF2B5EF4-FFF2-40B4-BE49-F238E27FC236}">
                <a16:creationId xmlns:a16="http://schemas.microsoft.com/office/drawing/2014/main" id="{CB93A0E4-BDE9-B1DC-93EB-168138F0B5C4}"/>
              </a:ext>
            </a:extLst>
          </p:cNvPr>
          <p:cNvSpPr/>
          <p:nvPr/>
        </p:nvSpPr>
        <p:spPr>
          <a:xfrm>
            <a:off x="470737" y="3074380"/>
            <a:ext cx="779929" cy="779929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7">
            <a:extLst>
              <a:ext uri="{FF2B5EF4-FFF2-40B4-BE49-F238E27FC236}">
                <a16:creationId xmlns:a16="http://schemas.microsoft.com/office/drawing/2014/main" id="{C2E6DCFA-1D50-0FA4-D872-48651DDDF7FE}"/>
              </a:ext>
            </a:extLst>
          </p:cNvPr>
          <p:cNvSpPr/>
          <p:nvPr/>
        </p:nvSpPr>
        <p:spPr>
          <a:xfrm>
            <a:off x="456944" y="4066511"/>
            <a:ext cx="779929" cy="779929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Atom kontur">
            <a:extLst>
              <a:ext uri="{FF2B5EF4-FFF2-40B4-BE49-F238E27FC236}">
                <a16:creationId xmlns:a16="http://schemas.microsoft.com/office/drawing/2014/main" id="{19E93306-9E8E-A56A-6835-9B60D8F55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927" y="4157796"/>
            <a:ext cx="609733" cy="609733"/>
          </a:xfrm>
          <a:prstGeom prst="rect">
            <a:avLst/>
          </a:prstGeom>
        </p:spPr>
      </p:pic>
      <p:pic>
        <p:nvPicPr>
          <p:cNvPr id="14" name="Grafika 13" descr="Lista kontrolna kontur">
            <a:extLst>
              <a:ext uri="{FF2B5EF4-FFF2-40B4-BE49-F238E27FC236}">
                <a16:creationId xmlns:a16="http://schemas.microsoft.com/office/drawing/2014/main" id="{81B9F235-1ABC-9788-4C7B-DC15FCDC49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5595" y="2221760"/>
            <a:ext cx="544085" cy="544085"/>
          </a:xfrm>
          <a:prstGeom prst="rect">
            <a:avLst/>
          </a:prstGeom>
        </p:spPr>
      </p:pic>
      <p:pic>
        <p:nvPicPr>
          <p:cNvPr id="39" name="Grafika 38" descr="Uścisk dłoni kontur">
            <a:extLst>
              <a:ext uri="{FF2B5EF4-FFF2-40B4-BE49-F238E27FC236}">
                <a16:creationId xmlns:a16="http://schemas.microsoft.com/office/drawing/2014/main" id="{C921B9CC-9DE8-8A35-813F-289013FC2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9497" y="1233081"/>
            <a:ext cx="641545" cy="641545"/>
          </a:xfrm>
          <a:prstGeom prst="rect">
            <a:avLst/>
          </a:prstGeom>
        </p:spPr>
      </p:pic>
      <p:pic>
        <p:nvPicPr>
          <p:cNvPr id="42" name="Grafika 41" descr="Wykres w kształcie kija hokejowego kontur">
            <a:extLst>
              <a:ext uri="{FF2B5EF4-FFF2-40B4-BE49-F238E27FC236}">
                <a16:creationId xmlns:a16="http://schemas.microsoft.com/office/drawing/2014/main" id="{925F5E60-7285-5591-CACD-08C6A8CD61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7313" y="1251054"/>
            <a:ext cx="552203" cy="552203"/>
          </a:xfrm>
          <a:prstGeom prst="rect">
            <a:avLst/>
          </a:prstGeom>
        </p:spPr>
      </p:pic>
      <p:pic>
        <p:nvPicPr>
          <p:cNvPr id="47" name="Grafika 46" descr="Włączone światła kontur">
            <a:extLst>
              <a:ext uri="{FF2B5EF4-FFF2-40B4-BE49-F238E27FC236}">
                <a16:creationId xmlns:a16="http://schemas.microsoft.com/office/drawing/2014/main" id="{AF4A88E9-5F02-BC43-08BD-5101E385C6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3028" y="4000571"/>
            <a:ext cx="514635" cy="514635"/>
          </a:xfrm>
          <a:prstGeom prst="rect">
            <a:avLst/>
          </a:prstGeom>
        </p:spPr>
      </p:pic>
      <p:pic>
        <p:nvPicPr>
          <p:cNvPr id="63" name="Grafika 62" descr="Narzędzia wydobywcze kontur">
            <a:extLst>
              <a:ext uri="{FF2B5EF4-FFF2-40B4-BE49-F238E27FC236}">
                <a16:creationId xmlns:a16="http://schemas.microsoft.com/office/drawing/2014/main" id="{FA725EBF-60BE-4BA8-D0C6-C4D20680FE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8001" y="2155954"/>
            <a:ext cx="495742" cy="495742"/>
          </a:xfrm>
          <a:prstGeom prst="rect">
            <a:avLst/>
          </a:prstGeom>
        </p:spPr>
      </p:pic>
      <p:pic>
        <p:nvPicPr>
          <p:cNvPr id="85" name="Grafika 84" descr="Produkcja kontur">
            <a:extLst>
              <a:ext uri="{FF2B5EF4-FFF2-40B4-BE49-F238E27FC236}">
                <a16:creationId xmlns:a16="http://schemas.microsoft.com/office/drawing/2014/main" id="{179DBE4C-3326-5A34-F72D-0534D2607F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6746" y="3205218"/>
            <a:ext cx="483824" cy="483824"/>
          </a:xfrm>
          <a:prstGeom prst="rect">
            <a:avLst/>
          </a:prstGeom>
        </p:spPr>
      </p:pic>
      <p:pic>
        <p:nvPicPr>
          <p:cNvPr id="90" name="Grafika 89" descr="Trasa (ścieżka między dwiema pinezkami) kontur">
            <a:extLst>
              <a:ext uri="{FF2B5EF4-FFF2-40B4-BE49-F238E27FC236}">
                <a16:creationId xmlns:a16="http://schemas.microsoft.com/office/drawing/2014/main" id="{DDAD3BD4-CC84-1E2B-BD18-98870E540D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82680" y="262459"/>
            <a:ext cx="672693" cy="672693"/>
          </a:xfrm>
          <a:prstGeom prst="rect">
            <a:avLst/>
          </a:prstGeom>
        </p:spPr>
      </p:pic>
      <p:pic>
        <p:nvPicPr>
          <p:cNvPr id="91" name="Grafika 90" descr="Trasa (ścieżka między dwiema pinezkami) kontur">
            <a:extLst>
              <a:ext uri="{FF2B5EF4-FFF2-40B4-BE49-F238E27FC236}">
                <a16:creationId xmlns:a16="http://schemas.microsoft.com/office/drawing/2014/main" id="{1E024B90-9380-4AC5-E2F1-15505D9FA7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6156" y="294662"/>
            <a:ext cx="672693" cy="6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545911" y="1548952"/>
            <a:ext cx="2992110" cy="4325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500"/>
              </a:spcBef>
              <a:spcAft>
                <a:spcPts val="500"/>
              </a:spcAft>
              <a:buClr>
                <a:srgbClr val="FF6309"/>
              </a:buClr>
            </a:pPr>
            <a:endParaRPr lang="pl-PL" sz="1800" dirty="0">
              <a:solidFill>
                <a:srgbClr val="FF63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19" name="Prostokąt 18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3" name="Łącznik prosty 2"/>
          <p:cNvCxnSpPr/>
          <p:nvPr/>
        </p:nvCxnSpPr>
        <p:spPr>
          <a:xfrm>
            <a:off x="545910" y="423081"/>
            <a:ext cx="0" cy="586854"/>
          </a:xfrm>
          <a:prstGeom prst="line">
            <a:avLst/>
          </a:prstGeom>
          <a:ln>
            <a:solidFill>
              <a:srgbClr val="FF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96035" y="409433"/>
            <a:ext cx="723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l-PL" sz="24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pl-PL" sz="2400" dirty="0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FF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backbone</a:t>
            </a:r>
            <a:endParaRPr lang="pl-PL" sz="2400" dirty="0">
              <a:solidFill>
                <a:srgbClr val="FF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Europejska inicjatywa wodorowa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FA09E6F2-C538-CE39-FD73-7CAE75501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4" y="6301852"/>
            <a:ext cx="2040866" cy="579856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A85F1973-38EA-25B8-D48D-6D2593C452AB}"/>
              </a:ext>
            </a:extLst>
          </p:cNvPr>
          <p:cNvSpPr/>
          <p:nvPr/>
        </p:nvSpPr>
        <p:spPr>
          <a:xfrm>
            <a:off x="4434441" y="1782254"/>
            <a:ext cx="2625066" cy="3838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560A6867-E9E7-795E-EBB7-390C1564C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733" y="0"/>
            <a:ext cx="5049268" cy="60790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6" name="Elipsa 1">
            <a:extLst>
              <a:ext uri="{FF2B5EF4-FFF2-40B4-BE49-F238E27FC236}">
                <a16:creationId xmlns:a16="http://schemas.microsoft.com/office/drawing/2014/main" id="{C4F09DE5-871B-89C6-4B1E-33FF4438B355}"/>
              </a:ext>
            </a:extLst>
          </p:cNvPr>
          <p:cNvSpPr/>
          <p:nvPr/>
        </p:nvSpPr>
        <p:spPr>
          <a:xfrm>
            <a:off x="3726845" y="1100004"/>
            <a:ext cx="1238068" cy="1238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FF6309"/>
              </a:buClr>
            </a:pPr>
            <a:endParaRPr lang="pl-PL">
              <a:solidFill>
                <a:srgbClr val="FF630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001876B9-5EC7-0E14-AB7B-447FF3F333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9" b="8942"/>
          <a:stretch/>
        </p:blipFill>
        <p:spPr>
          <a:xfrm>
            <a:off x="4046902" y="1331249"/>
            <a:ext cx="3400145" cy="21676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Elipsa 1">
            <a:extLst>
              <a:ext uri="{FF2B5EF4-FFF2-40B4-BE49-F238E27FC236}">
                <a16:creationId xmlns:a16="http://schemas.microsoft.com/office/drawing/2014/main" id="{16D357FC-9B99-A6A8-E1E7-A92B4A3A7DBD}"/>
              </a:ext>
            </a:extLst>
          </p:cNvPr>
          <p:cNvSpPr/>
          <p:nvPr/>
        </p:nvSpPr>
        <p:spPr>
          <a:xfrm>
            <a:off x="3762684" y="3665514"/>
            <a:ext cx="1238067" cy="123806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FF6309"/>
              </a:buClr>
            </a:pPr>
            <a:endParaRPr lang="pl-PL">
              <a:solidFill>
                <a:srgbClr val="FF630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Obraz 44" descr="Obraz zawierający mapa&#10;&#10;Opis wygenerowany automatycznie">
            <a:extLst>
              <a:ext uri="{FF2B5EF4-FFF2-40B4-BE49-F238E27FC236}">
                <a16:creationId xmlns:a16="http://schemas.microsoft.com/office/drawing/2014/main" id="{D7D7E1A8-88D1-7B88-09B5-B15CF1D28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45" b="8704"/>
          <a:stretch/>
        </p:blipFill>
        <p:spPr>
          <a:xfrm>
            <a:off x="4087990" y="3852035"/>
            <a:ext cx="3345133" cy="21488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lipsa 47">
            <a:extLst>
              <a:ext uri="{FF2B5EF4-FFF2-40B4-BE49-F238E27FC236}">
                <a16:creationId xmlns:a16="http://schemas.microsoft.com/office/drawing/2014/main" id="{09728F82-7DC5-1BA6-D6D4-DFDA3C463F0B}"/>
              </a:ext>
            </a:extLst>
          </p:cNvPr>
          <p:cNvSpPr/>
          <p:nvPr/>
        </p:nvSpPr>
        <p:spPr>
          <a:xfrm>
            <a:off x="1332278" y="1964049"/>
            <a:ext cx="928047" cy="92804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CDBAD7-8F01-8A1E-D88D-A25205486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00" y="1798072"/>
            <a:ext cx="1080000" cy="1080000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772422E-C8CD-31A6-2369-3EC15A7383C0}"/>
              </a:ext>
            </a:extLst>
          </p:cNvPr>
          <p:cNvSpPr/>
          <p:nvPr/>
        </p:nvSpPr>
        <p:spPr>
          <a:xfrm>
            <a:off x="545910" y="3045322"/>
            <a:ext cx="2992111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00"/>
              </a:spcBef>
              <a:spcAft>
                <a:spcPts val="500"/>
              </a:spcAft>
              <a:buClr>
                <a:srgbClr val="FF6309"/>
              </a:buClr>
            </a:pPr>
            <a:r>
              <a:rPr lang="pl-PL" sz="2000" b="1" dirty="0">
                <a:solidFill>
                  <a:srgbClr val="FF6309"/>
                </a:solidFill>
                <a:latin typeface="Arial" pitchFamily="34" charset="0"/>
                <a:cs typeface="Arial" pitchFamily="34" charset="0"/>
              </a:rPr>
              <a:t>MISJA EHB</a:t>
            </a:r>
            <a:endParaRPr lang="pl-PL" sz="2000" dirty="0">
              <a:solidFill>
                <a:srgbClr val="FF6309"/>
              </a:solidFill>
              <a:latin typeface="Arial" pitchFamily="34" charset="0"/>
              <a:cs typeface="Arial" pitchFamily="34" charset="0"/>
            </a:endParaRPr>
          </a:p>
          <a:p>
            <a:pPr marL="447675" lvl="0" indent="-285750"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l-PL" sz="14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Wsparcie dekarbonizacji europejskiego systemu energetycznego</a:t>
            </a:r>
          </a:p>
          <a:p>
            <a:pPr marL="447675" lvl="0" indent="-285750"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l-PL" sz="14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Zdefiniowanie krytycznej roli infrastruktury wodorowej</a:t>
            </a:r>
          </a:p>
          <a:p>
            <a:pPr marL="447675" lvl="0" indent="-285750"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l-PL" sz="14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Wsparcie rozwoju konkurencyjnego rynku wodorowego</a:t>
            </a:r>
          </a:p>
          <a:p>
            <a:pPr marL="447675" lvl="0" indent="-285750"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l-PL" sz="1400" dirty="0">
                <a:solidFill>
                  <a:srgbClr val="002869"/>
                </a:solidFill>
                <a:latin typeface="Arial" pitchFamily="34" charset="0"/>
                <a:cs typeface="Arial" pitchFamily="34" charset="0"/>
              </a:rPr>
              <a:t>Wspieranie współpracy transgranicznej</a:t>
            </a:r>
            <a:endParaRPr lang="pl-PL" sz="1200" dirty="0">
              <a:solidFill>
                <a:srgbClr val="0028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BDFB229-F3BD-2D3F-14CC-0BF585040716}"/>
              </a:ext>
            </a:extLst>
          </p:cNvPr>
          <p:cNvSpPr txBox="1"/>
          <p:nvPr/>
        </p:nvSpPr>
        <p:spPr>
          <a:xfrm>
            <a:off x="6679982" y="107692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44783F5-3A2A-60DA-2876-C127B2DD1D0F}"/>
              </a:ext>
            </a:extLst>
          </p:cNvPr>
          <p:cNvSpPr txBox="1"/>
          <p:nvPr/>
        </p:nvSpPr>
        <p:spPr>
          <a:xfrm>
            <a:off x="6679981" y="35675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2040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52D7806-45A9-3792-954D-9704754B8EC8}"/>
              </a:ext>
            </a:extLst>
          </p:cNvPr>
          <p:cNvSpPr txBox="1"/>
          <p:nvPr/>
        </p:nvSpPr>
        <p:spPr>
          <a:xfrm>
            <a:off x="10722551" y="6049992"/>
            <a:ext cx="1457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https://ehb.eu//</a:t>
            </a:r>
          </a:p>
        </p:txBody>
      </p:sp>
    </p:spTree>
    <p:extLst>
      <p:ext uri="{BB962C8B-B14F-4D97-AF65-F5344CB8AC3E}">
        <p14:creationId xmlns:p14="http://schemas.microsoft.com/office/powerpoint/2010/main" val="134189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6CE25E2F-91C5-905B-EAEA-FB4E01398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55" y="-2"/>
            <a:ext cx="12211155" cy="968994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-19155" y="310851"/>
            <a:ext cx="5919537" cy="514350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Produkcja wodoru - bariery i wyzwania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1443214" y="3089046"/>
            <a:ext cx="223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Ograniczona powierzchnia dostępna dla OZE</a:t>
            </a:r>
            <a:endParaRPr lang="pl-PL" dirty="0">
              <a:solidFill>
                <a:srgbClr val="FF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782702" y="3035046"/>
            <a:ext cx="610626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/>
          <p:cNvSpPr/>
          <p:nvPr/>
        </p:nvSpPr>
        <p:spPr>
          <a:xfrm>
            <a:off x="5554145" y="1209931"/>
            <a:ext cx="236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Duże zapotrzebowanie na wodę dla elektrolizy</a:t>
            </a:r>
            <a:endParaRPr lang="pl-PL" dirty="0">
              <a:solidFill>
                <a:srgbClr val="FF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4846351" y="1155931"/>
            <a:ext cx="610626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7" name="Grupa 66"/>
          <p:cNvGrpSpPr/>
          <p:nvPr/>
        </p:nvGrpSpPr>
        <p:grpSpPr>
          <a:xfrm>
            <a:off x="-1" y="6301852"/>
            <a:ext cx="12204000" cy="36000"/>
            <a:chOff x="-1" y="5715000"/>
            <a:chExt cx="12204000" cy="36000"/>
          </a:xfrm>
        </p:grpSpPr>
        <p:sp>
          <p:nvSpPr>
            <p:cNvPr id="68" name="Prostokąt 67"/>
            <p:cNvSpPr/>
            <p:nvPr/>
          </p:nvSpPr>
          <p:spPr>
            <a:xfrm>
              <a:off x="-1" y="5715000"/>
              <a:ext cx="9000000" cy="3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/>
            <p:cNvSpPr/>
            <p:nvPr/>
          </p:nvSpPr>
          <p:spPr>
            <a:xfrm>
              <a:off x="8999999" y="5715000"/>
              <a:ext cx="3204000" cy="36000"/>
            </a:xfrm>
            <a:prstGeom prst="rect">
              <a:avLst/>
            </a:prstGeom>
            <a:solidFill>
              <a:srgbClr val="FF6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11690D42-3509-E630-7115-AF8CCAACC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4" y="6301852"/>
            <a:ext cx="2040866" cy="5798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6B54-8AC4-5168-EE34-6A0C80A04B30}"/>
              </a:ext>
            </a:extLst>
          </p:cNvPr>
          <p:cNvSpPr txBox="1"/>
          <p:nvPr/>
        </p:nvSpPr>
        <p:spPr>
          <a:xfrm>
            <a:off x="143073" y="4088489"/>
            <a:ext cx="40740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Farmy wiatrowe: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Zakaz zabudowy w odległości mniejszej niż </a:t>
            </a:r>
            <a:br>
              <a:rPr lang="pl-PL" sz="14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turbiny wiatrowe lokalizowane tylko </a:t>
            </a:r>
            <a:b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MPZP</a:t>
            </a:r>
            <a:endParaRPr lang="pl-PL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Farmy fotowoltaiczne: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Odpowiedni grunt oraz ekspozycja działki pod farmę PV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Typowa elektrownia o mocy 1 MW zajmuje obszar około 2 ha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0EBD95F-59D9-E8F4-50D7-50C4055AC319}"/>
              </a:ext>
            </a:extLst>
          </p:cNvPr>
          <p:cNvSpPr txBox="1"/>
          <p:nvPr/>
        </p:nvSpPr>
        <p:spPr>
          <a:xfrm>
            <a:off x="4346685" y="2101499"/>
            <a:ext cx="3498629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rodzajów i możliwości wykorzystania wody na cele produkcji wodoru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Wykonanie wymaganych badań hydrogeologicznych określających zasoby wód podziemnych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Wykonanie ujęcia wody o wymaganej wydajności:</a:t>
            </a:r>
          </a:p>
          <a:p>
            <a:pPr marL="557212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 l wody 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ultraczystej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1 nm</a:t>
            </a:r>
            <a:r>
              <a:rPr lang="pl-PL" sz="1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57212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 wody 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ultraczystej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1 kg H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57212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 wody wymagającej doczyszczenia na 1 nm</a:t>
            </a:r>
            <a:r>
              <a:rPr lang="pl-PL" sz="1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57212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22,2 l wody wymagającej doczyszczenia na 1 kg H</a:t>
            </a:r>
            <a:r>
              <a:rPr lang="pl-PL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uzdatniania wody do wymaganych parametrów</a:t>
            </a:r>
          </a:p>
          <a:p>
            <a:pPr lvl="0"/>
            <a:endParaRPr lang="pl-PL" sz="14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4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fika 34" descr="Cieknący kran kontur">
            <a:extLst>
              <a:ext uri="{FF2B5EF4-FFF2-40B4-BE49-F238E27FC236}">
                <a16:creationId xmlns:a16="http://schemas.microsoft.com/office/drawing/2014/main" id="{4CC931F4-810F-1D62-2794-9B1F97714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0240" y="1229809"/>
            <a:ext cx="914400" cy="914400"/>
          </a:xfrm>
          <a:prstGeom prst="rect">
            <a:avLst/>
          </a:prstGeom>
        </p:spPr>
      </p:pic>
      <p:pic>
        <p:nvPicPr>
          <p:cNvPr id="50" name="Grafika 49" descr="Panele słoneczne kontur">
            <a:extLst>
              <a:ext uri="{FF2B5EF4-FFF2-40B4-BE49-F238E27FC236}">
                <a16:creationId xmlns:a16="http://schemas.microsoft.com/office/drawing/2014/main" id="{8D6A7633-9028-48AB-D0A8-9AED9B218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624" y="3011196"/>
            <a:ext cx="914400" cy="9144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D34124C-81DC-6CAF-0392-0DE7F3E4168F}"/>
              </a:ext>
            </a:extLst>
          </p:cNvPr>
          <p:cNvSpPr/>
          <p:nvPr/>
        </p:nvSpPr>
        <p:spPr>
          <a:xfrm>
            <a:off x="1476328" y="1198983"/>
            <a:ext cx="236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skali</a:t>
            </a:r>
            <a:endParaRPr lang="pl-PL" dirty="0">
              <a:solidFill>
                <a:srgbClr val="FF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a 42">
            <a:extLst>
              <a:ext uri="{FF2B5EF4-FFF2-40B4-BE49-F238E27FC236}">
                <a16:creationId xmlns:a16="http://schemas.microsoft.com/office/drawing/2014/main" id="{B3BBE7E0-DF55-16E6-DB96-751CA51A6C62}"/>
              </a:ext>
            </a:extLst>
          </p:cNvPr>
          <p:cNvSpPr/>
          <p:nvPr/>
        </p:nvSpPr>
        <p:spPr>
          <a:xfrm>
            <a:off x="768534" y="1144983"/>
            <a:ext cx="610626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 descr="Wykres liniowy kontur">
            <a:extLst>
              <a:ext uri="{FF2B5EF4-FFF2-40B4-BE49-F238E27FC236}">
                <a16:creationId xmlns:a16="http://schemas.microsoft.com/office/drawing/2014/main" id="{BEDE4FFB-B6D9-E5F8-87ED-86B47AA79F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82423" y="1218861"/>
            <a:ext cx="914400" cy="9144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46E14E7-F25D-3A75-21E5-B85D013884FA}"/>
              </a:ext>
            </a:extLst>
          </p:cNvPr>
          <p:cNvSpPr txBox="1"/>
          <p:nvPr/>
        </p:nvSpPr>
        <p:spPr>
          <a:xfrm>
            <a:off x="143073" y="2022280"/>
            <a:ext cx="39223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Przejście z systemów demonstracyjnych </a:t>
            </a:r>
            <a:b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wielkoskalowe fabryki zielonego wodoru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 i koszt materiałów na rynku (elektrolizery, stal austenityczna, itd.)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9E404D4-4F79-ED55-2412-271DDE8E7FED}"/>
              </a:ext>
            </a:extLst>
          </p:cNvPr>
          <p:cNvSpPr/>
          <p:nvPr/>
        </p:nvSpPr>
        <p:spPr>
          <a:xfrm>
            <a:off x="9266347" y="1316548"/>
            <a:ext cx="244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techniczne i projektowe</a:t>
            </a:r>
          </a:p>
        </p:txBody>
      </p:sp>
      <p:sp>
        <p:nvSpPr>
          <p:cNvPr id="11" name="Elipsa 45">
            <a:extLst>
              <a:ext uri="{FF2B5EF4-FFF2-40B4-BE49-F238E27FC236}">
                <a16:creationId xmlns:a16="http://schemas.microsoft.com/office/drawing/2014/main" id="{CF4A7F1A-E062-51EF-9825-95DDF01DE7F2}"/>
              </a:ext>
            </a:extLst>
          </p:cNvPr>
          <p:cNvSpPr/>
          <p:nvPr/>
        </p:nvSpPr>
        <p:spPr>
          <a:xfrm>
            <a:off x="8588370" y="1173086"/>
            <a:ext cx="610626" cy="610626"/>
          </a:xfrm>
          <a:prstGeom prst="ellipse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fika 12" descr="Ilustrator kontur">
            <a:extLst>
              <a:ext uri="{FF2B5EF4-FFF2-40B4-BE49-F238E27FC236}">
                <a16:creationId xmlns:a16="http://schemas.microsoft.com/office/drawing/2014/main" id="{8520684F-D18E-3EAF-7BBB-E98772441B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244840" y="1160624"/>
            <a:ext cx="914400" cy="9144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4E2CD7F-E4AA-C676-D663-29E92D61650A}"/>
              </a:ext>
            </a:extLst>
          </p:cNvPr>
          <p:cNvSpPr txBox="1"/>
          <p:nvPr/>
        </p:nvSpPr>
        <p:spPr>
          <a:xfrm>
            <a:off x="8122073" y="2101930"/>
            <a:ext cx="349862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możliwości zasilania elektrolizerów z odnawialnych źródeł energii (PV, turbiny wiatrowe 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onshore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możliwości poboru i przygotowania surowców oraz mediów na potrzeby pracy układu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Wykonanie wymaganych badań hydrogeologicznych określających zasoby wód podziemnych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przepustowości infrastruktury komunikacyjnej (drogi, linie kolejowe, itp.)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optymalnej technologii produkcji wodoru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regulacji dotyczących produkcji wodoru - konieczność szczegółowych wyjaśnień w przypadku wnioskowania o decyzje administracyjne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745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1662</Words>
  <Application>Microsoft Office PowerPoint</Application>
  <PresentationFormat>Panoramiczny</PresentationFormat>
  <Paragraphs>220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Pro and Com .</dc:creator>
  <cp:lastModifiedBy>Przybyłkiewicz Rafał</cp:lastModifiedBy>
  <cp:revision>202</cp:revision>
  <dcterms:created xsi:type="dcterms:W3CDTF">2022-01-19T08:42:25Z</dcterms:created>
  <dcterms:modified xsi:type="dcterms:W3CDTF">2023-05-12T07:27:03Z</dcterms:modified>
</cp:coreProperties>
</file>