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79" r:id="rId2"/>
    <p:sldId id="268" r:id="rId3"/>
    <p:sldId id="269" r:id="rId4"/>
    <p:sldId id="271" r:id="rId5"/>
    <p:sldId id="565" r:id="rId6"/>
    <p:sldId id="273" r:id="rId7"/>
    <p:sldId id="566" r:id="rId8"/>
    <p:sldId id="567" r:id="rId9"/>
    <p:sldId id="578" r:id="rId10"/>
    <p:sldId id="265" r:id="rId11"/>
    <p:sldId id="275" r:id="rId12"/>
    <p:sldId id="278" r:id="rId13"/>
    <p:sldId id="288" r:id="rId14"/>
    <p:sldId id="562" r:id="rId15"/>
    <p:sldId id="556" r:id="rId16"/>
    <p:sldId id="557" r:id="rId17"/>
    <p:sldId id="559" r:id="rId18"/>
    <p:sldId id="558" r:id="rId19"/>
    <p:sldId id="563" r:id="rId20"/>
    <p:sldId id="577" r:id="rId21"/>
    <p:sldId id="561" r:id="rId22"/>
    <p:sldId id="579" r:id="rId23"/>
    <p:sldId id="580" r:id="rId24"/>
    <p:sldId id="581" r:id="rId25"/>
    <p:sldId id="564" r:id="rId26"/>
  </p:sldIdLst>
  <p:sldSz cx="162575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ław Dyrda" initials="MD" lastIdx="1" clrIdx="0">
    <p:extLst>
      <p:ext uri="{19B8F6BF-5375-455C-9EA6-DF929625EA0E}">
        <p15:presenceInfo xmlns:p15="http://schemas.microsoft.com/office/powerpoint/2012/main" userId="S::mirekd@tt.com.pl::356f2de6-d556-40fc-901d-feb31396ea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9E1"/>
    <a:srgbClr val="73A66F"/>
    <a:srgbClr val="DAD935"/>
    <a:srgbClr val="446FC0"/>
    <a:srgbClr val="DEB245"/>
    <a:srgbClr val="83B783"/>
    <a:srgbClr val="44A9E2"/>
    <a:srgbClr val="56BABC"/>
    <a:srgbClr val="CECEC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 snapToObjects="1">
      <p:cViewPr varScale="1">
        <p:scale>
          <a:sx n="45" d="100"/>
          <a:sy n="45" d="100"/>
        </p:scale>
        <p:origin x="8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9:14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33FA9-D5DD-584F-BFB1-4796BAC6A65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0504E-DF1A-5849-9D12-3AE3865A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5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TTMS: </a:t>
            </a:r>
            <a:r>
              <a:rPr lang="pl" sz="1600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dedykowanych software house`ów dla międzynarodowych korporacji i usług programistycznych we wszystkich technologiach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TTPSC: </a:t>
            </a:r>
            <a:r>
              <a:rPr lang="pl" sz="1600" dirty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Wspieranie przedsiębiorstw w realizacjikoncepcji Fabryk Przyszłości, Przemysłu 4.0 i Internetu Rzeczy. 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" sz="1600" dirty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Public: </a:t>
            </a:r>
            <a:r>
              <a:rPr lang="pl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Dostarczanie innowacyjnych rozwiązań IT dla rynku Energii Elektrycznej i Gazu, tworzenie nowoczesnego oprogramowania dla Medycyny, usługi Outsourcingu IT dla instytucji publicznych.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Automatyka: </a:t>
            </a:r>
            <a:r>
              <a:rPr lang="pl" sz="1600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inżynierskie i wdrażanie rozwiązań automatyki zaawansowanej w dużych przedsiębiorstwach przemysłowych i komunalnych. </a:t>
            </a:r>
            <a:endParaRPr lang="en-US" sz="1600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" sz="1600" dirty="0">
              <a:solidFill>
                <a:srgbClr val="D8D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0504E-DF1A-5849-9D12-3AE3865A0B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0504E-DF1A-5849-9D12-3AE3865A0B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0504E-DF1A-5849-9D12-3AE3865A0B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33B4-2D9C-394C-926C-8AC101867C95}" type="datetime1">
              <a:rPr lang="en-GB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B3C6A1F-DEF7-AF41-9E94-B91B327C61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703" y="17287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D467DF1-95A2-4C4F-8990-7BED8DEBF5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4421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93371B-FE72-8941-AD0A-400AE2FF14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297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D0382E-9872-D143-8724-37BDCD0B2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44173" y="1727387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C72F508-BBC8-4D44-B9FD-75E0933A5A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703" y="2724149"/>
            <a:ext cx="3299791" cy="3705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838E8C0-795C-944F-A79F-D3724DC0E2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4298" y="2687810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6FC1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6B3FE0E-A056-AE49-ACDE-EFA44296D4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703" y="6779404"/>
            <a:ext cx="660509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rgbClr val="44A9E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F280B4B-6F74-1146-B6C3-DA633128C5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298" y="3647594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56BABC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821073-5C71-8842-B5FF-FA06BE21CF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4297" y="460796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8D834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2FF6A3-456A-E442-B0FB-52A4830D31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4297" y="569300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A9E2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0CB2F4A-9EF2-8B41-851E-6F08E54A8D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4421" y="2755185"/>
            <a:ext cx="3299791" cy="3705567"/>
          </a:xfrm>
          <a:prstGeom prst="rect">
            <a:avLst/>
          </a:prstGeom>
        </p:spPr>
        <p:txBody>
          <a:bodyPr/>
          <a:lstStyle>
            <a:lvl1pPr marL="285750" indent="-196850">
              <a:lnSpc>
                <a:spcPct val="100000"/>
              </a:lnSpc>
              <a:buSzPct val="112000"/>
              <a:buFont typeface="Arial" panose="020B0604020202020204" pitchFamily="34" charset="0"/>
              <a:buChar char="•"/>
              <a:tabLst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Lista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8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D089-8BDA-9A4F-8FFE-2C1AD82F0BC5}" type="datetime1">
              <a:rPr lang="en-GB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713686E-7416-3D46-9759-868AB251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2A5191-225B-C541-A8B0-52D3B5281D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35025"/>
            <a:ext cx="4730750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TYTUŁ SLAJDU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4D578C-EDFF-B748-945D-8A7B2AE4CF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703" y="17287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2BF856A-19AA-DB45-9024-F757F366A5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4421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5B0910C-3C0F-A341-8E8C-C0A1F7721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297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8ED348F-5695-074E-9426-0B1398863F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44173" y="1727387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10EF78B-0628-3348-A260-1F33A138B7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703" y="2724149"/>
            <a:ext cx="3299791" cy="3705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09B7E38-EED0-5C45-A471-01B7FBCC37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4298" y="2687810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6FC1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E488C19-0AEA-5349-9480-AA45BAE03D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703" y="6779404"/>
            <a:ext cx="660509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rgbClr val="44A9E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361A3C5-FD1B-3048-BCDC-C315A81E17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298" y="3647594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56BABC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3164995-8409-624D-841B-1AFB80D275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4297" y="460796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8D834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4102C38-1D6D-1D4D-AC2A-54EEBD79DD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4297" y="569300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A9E2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5E7B1EAE-E58E-8849-BCAD-4B3F4B3BF2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4421" y="2755185"/>
            <a:ext cx="3299791" cy="3705567"/>
          </a:xfrm>
          <a:prstGeom prst="rect">
            <a:avLst/>
          </a:prstGeom>
        </p:spPr>
        <p:txBody>
          <a:bodyPr/>
          <a:lstStyle>
            <a:lvl1pPr marL="285750" indent="-196850">
              <a:lnSpc>
                <a:spcPct val="100000"/>
              </a:lnSpc>
              <a:buSzPct val="112000"/>
              <a:buFont typeface="Arial" panose="020B0604020202020204" pitchFamily="34" charset="0"/>
              <a:buChar char="•"/>
              <a:tabLst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Lista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ADA-196A-AB4B-A88B-D5EBB308D516}" type="datetime1">
              <a:rPr lang="en-GB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713686E-7416-3D46-9759-868AB251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299142-C121-7149-938A-B48A08907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703" y="17287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C400D06-594B-4343-A7E2-59FFE23A5A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4421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65A01-7C4B-5146-B3DC-C2237E344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297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9BFBDF-90DE-844B-8DCF-02E96CB35D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44173" y="1727387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B65F046-94C3-B346-B243-791BBD50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703" y="2724149"/>
            <a:ext cx="3299791" cy="3705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BA6F310-F14C-0248-B0C8-C7822D0674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4298" y="2687810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6FC1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80A0676-830B-2C43-801E-360346007B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703" y="6779404"/>
            <a:ext cx="660509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rgbClr val="44A9E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259F3AD-A146-CA4E-8EDA-02BA84BB25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298" y="3647594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56BABC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E051118-8ECB-0441-B75A-086CF7CF76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4297" y="460796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8D834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DB38C89-E754-1F4E-A104-DFAFC751E5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4297" y="569300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A9E2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724EF12-F011-0A47-828B-1CCA6418CB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4421" y="2755185"/>
            <a:ext cx="3299791" cy="3705567"/>
          </a:xfrm>
          <a:prstGeom prst="rect">
            <a:avLst/>
          </a:prstGeom>
        </p:spPr>
        <p:txBody>
          <a:bodyPr/>
          <a:lstStyle>
            <a:lvl1pPr marL="285750" indent="-196850">
              <a:lnSpc>
                <a:spcPct val="100000"/>
              </a:lnSpc>
              <a:buSzPct val="112000"/>
              <a:buFont typeface="Arial" panose="020B0604020202020204" pitchFamily="34" charset="0"/>
              <a:buChar char="•"/>
              <a:tabLst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Lista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217C052-8D74-DC45-A1DA-3F906A3D3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13214" y="854605"/>
            <a:ext cx="4730750" cy="3778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84456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326F-E7C0-434F-A01D-272D151EBCF8}" type="datetime1">
              <a:rPr lang="en-GB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C1664F0-391F-C541-BECF-51F1EBC8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012D8F0-3D00-3E45-9A50-E02A58718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703" y="17287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A80432-01D3-6943-9B50-CCE2F83DB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4421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205E5B-6AF5-F943-8F60-F99B89BD13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297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2E01A37-EB7C-F64B-B260-C91ACF32D2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44173" y="1727387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E3DD2D8-68BB-D246-8D08-5DCD404168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703" y="2724149"/>
            <a:ext cx="3299791" cy="3705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5FE0A2A-563A-794C-9B79-750B3E6F23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4298" y="2687810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6FC1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A88A9D-22AD-D84C-A9FE-7639970663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703" y="6779404"/>
            <a:ext cx="660509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rgbClr val="44A9E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9C993D4-E594-134E-A042-01D09BADB0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298" y="3647594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56BABC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FDF347C-09AD-5F4D-874D-FF0611BA0B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4297" y="460796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8D834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E692D92-D21B-9F4B-B668-D10248EA5D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4297" y="569300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A9E2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697EBB8-45D0-8B49-9339-005330E991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4421" y="2755185"/>
            <a:ext cx="3299791" cy="3705567"/>
          </a:xfrm>
          <a:prstGeom prst="rect">
            <a:avLst/>
          </a:prstGeom>
        </p:spPr>
        <p:txBody>
          <a:bodyPr/>
          <a:lstStyle>
            <a:lvl1pPr marL="285750" indent="-196850">
              <a:lnSpc>
                <a:spcPct val="100000"/>
              </a:lnSpc>
              <a:buSzPct val="112000"/>
              <a:buFont typeface="Arial" panose="020B0604020202020204" pitchFamily="34" charset="0"/>
              <a:buChar char="•"/>
              <a:tabLst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Lista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FFA3BE4-8F51-6440-BABA-26868C5767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35025"/>
            <a:ext cx="4730750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71653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A28C-3FCE-0D47-9432-BD1FFE0C9A29}" type="datetime1">
              <a:rPr lang="en-GB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C1664F0-391F-C541-BECF-51F1EBC8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012D8F0-3D00-3E45-9A50-E02A58718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703" y="17287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A80432-01D3-6943-9B50-CCE2F83DB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4421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205E5B-6AF5-F943-8F60-F99B89BD13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297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2E01A37-EB7C-F64B-B260-C91ACF32D2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44173" y="1727387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E3DD2D8-68BB-D246-8D08-5DCD404168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703" y="2724149"/>
            <a:ext cx="3299791" cy="3705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5FE0A2A-563A-794C-9B79-750B3E6F23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4298" y="2687810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6FC1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A88A9D-22AD-D84C-A9FE-7639970663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703" y="6779404"/>
            <a:ext cx="660509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rgbClr val="44A9E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9C993D4-E594-134E-A042-01D09BADB0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298" y="3647594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56BABC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FDF347C-09AD-5F4D-874D-FF0611BA0B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4297" y="460796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8D834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E692D92-D21B-9F4B-B668-D10248EA5D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4297" y="569300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A9E2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697EBB8-45D0-8B49-9339-005330E991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4421" y="2755185"/>
            <a:ext cx="3299791" cy="3705567"/>
          </a:xfrm>
          <a:prstGeom prst="rect">
            <a:avLst/>
          </a:prstGeom>
        </p:spPr>
        <p:txBody>
          <a:bodyPr/>
          <a:lstStyle>
            <a:lvl1pPr marL="285750" indent="-196850">
              <a:lnSpc>
                <a:spcPct val="100000"/>
              </a:lnSpc>
              <a:buSzPct val="112000"/>
              <a:buFont typeface="Arial" panose="020B0604020202020204" pitchFamily="34" charset="0"/>
              <a:buChar char="•"/>
              <a:tabLst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Lista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F93FE23-2372-864D-806E-B5ED93F90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13214" y="854605"/>
            <a:ext cx="4730750" cy="3778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59364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5F2C-C6B2-F54B-8653-3EBCEA4196C9}" type="datetime1">
              <a:rPr lang="en-GB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1E921A-10AD-7F4F-8F07-902C1EEDEA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35025"/>
            <a:ext cx="4730750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TYTUŁ SLAJDU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C1AB855-BF46-564A-8AC7-ECA3FC48E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703" y="17287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FBFB5F-462D-AC4E-AA2B-5E7D6C785C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4421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B6B7A1E-889D-B341-A977-754D70F4D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297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F0E0E3F-462A-E043-B58B-6C28C181D6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44173" y="1727387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7A41638-EF6B-8240-BE6C-9651777A6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703" y="2724149"/>
            <a:ext cx="3299791" cy="3705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1403DEF-9439-A94A-B9B6-11B8836766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4298" y="2687810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6FC1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C944D10-3C7B-9D4B-B28C-59A4C50F24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703" y="6779404"/>
            <a:ext cx="660509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rgbClr val="44A9E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C817F36-3611-874C-814D-A0BC68D751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298" y="3647594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56BABC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268E6FB-DA90-8249-B94F-3E676FBDF6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4297" y="460796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8D834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8D60D212-5985-9849-8A7E-3BD406E19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4297" y="569300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A9E2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AAE5ED57-67E4-3D47-9EF9-6BD1FC93A8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4421" y="2755185"/>
            <a:ext cx="3299791" cy="3705567"/>
          </a:xfrm>
          <a:prstGeom prst="rect">
            <a:avLst/>
          </a:prstGeom>
        </p:spPr>
        <p:txBody>
          <a:bodyPr/>
          <a:lstStyle>
            <a:lvl1pPr marL="285750" indent="-196850">
              <a:lnSpc>
                <a:spcPct val="100000"/>
              </a:lnSpc>
              <a:buSzPct val="112000"/>
              <a:buFont typeface="Arial" panose="020B0604020202020204" pitchFamily="34" charset="0"/>
              <a:buChar char="•"/>
              <a:tabLst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Lista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8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9C1C-1D56-3E47-95A4-2214A2F49298}" type="datetime1">
              <a:rPr lang="en-GB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34F3AC-8B91-8B4A-B779-B46F6E93CA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35025"/>
            <a:ext cx="4730750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TYTUŁ SLAJDU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31593-E70A-0A4E-89C9-6B2368868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703" y="17287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8926ADF-C53B-3246-B49A-75123632B2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4421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025135D-B6E9-CD47-A5D9-AB95358AB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297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6C8712-3F36-D24F-A5E0-22D70650B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44173" y="1727387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D0C1E76-8824-5047-A0E5-C48168A824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703" y="2724149"/>
            <a:ext cx="3299791" cy="3705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CC2D42F4-0D31-8E48-9B0A-3C9D7C85C4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4298" y="2687810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6FC1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0086197-C7D7-D74B-87E9-3AECE2784F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703" y="6779404"/>
            <a:ext cx="660509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rgbClr val="44A9E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9130A3C-9E2E-EB4A-9766-4BE37F786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298" y="3647594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56BABC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2E22951-F272-2345-9C50-32323B7135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4297" y="460796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8D834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EFEFB8E-025E-6640-A650-A6C60A2F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4297" y="569300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A9E2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D2782E-2E35-0D4A-9437-27039CBD2C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4421" y="2755185"/>
            <a:ext cx="3299791" cy="3705567"/>
          </a:xfrm>
          <a:prstGeom prst="rect">
            <a:avLst/>
          </a:prstGeom>
        </p:spPr>
        <p:txBody>
          <a:bodyPr/>
          <a:lstStyle>
            <a:lvl1pPr marL="285750" indent="-196850">
              <a:lnSpc>
                <a:spcPct val="100000"/>
              </a:lnSpc>
              <a:buSzPct val="112000"/>
              <a:buFont typeface="Arial" panose="020B0604020202020204" pitchFamily="34" charset="0"/>
              <a:buChar char="•"/>
              <a:tabLst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Lista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7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26A-80DC-994B-80D1-07E9F24C058C}" type="datetime1">
              <a:rPr lang="en-GB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718970-CD40-6245-BAF8-2980020B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13214" y="854605"/>
            <a:ext cx="4730750" cy="3778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TYTUŁ SLAJDU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32D44F-7329-8546-8C3D-152D8A0C3F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703" y="17287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4A3EAD2-BBF2-AB48-8588-6B99D407E9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4421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D138160-5C48-3C4B-9FCD-DA6E6703B7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297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C47558D-DF03-6C4F-BC49-4C76607745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44173" y="1727387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12FB0EB-A19C-C340-8AC1-10F1E25EA1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703" y="2724149"/>
            <a:ext cx="3299791" cy="3705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3AA835-1D00-884B-8E8E-622AD7E045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4298" y="2687810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6FC1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5EEE8E8-6B25-3D48-A34A-1C17ABAB43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703" y="6779404"/>
            <a:ext cx="660509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rgbClr val="44A9E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2356EFC-05B1-3143-956A-D021E0E150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298" y="3647594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56BABC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EE70F111-9BD3-0A41-B23C-ABE3B5F4E2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4297" y="460796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8D834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121F95D-740B-E04C-9828-8B0C8B66C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4297" y="569300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A9E2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B9616E8-9958-6943-BC5A-FAF35440D5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4421" y="2755185"/>
            <a:ext cx="3299791" cy="3705567"/>
          </a:xfrm>
          <a:prstGeom prst="rect">
            <a:avLst/>
          </a:prstGeom>
        </p:spPr>
        <p:txBody>
          <a:bodyPr/>
          <a:lstStyle>
            <a:lvl1pPr marL="285750" indent="-196850">
              <a:lnSpc>
                <a:spcPct val="100000"/>
              </a:lnSpc>
              <a:buSzPct val="112000"/>
              <a:buFont typeface="Arial" panose="020B0604020202020204" pitchFamily="34" charset="0"/>
              <a:buChar char="•"/>
              <a:tabLst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Lista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2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F083-EE94-7442-8603-0173A2132566}" type="datetime1">
              <a:rPr lang="en-GB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34F3AC-8B91-8B4A-B779-B46F6E93CA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35025"/>
            <a:ext cx="4730750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TYTUŁ SLAJDU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31593-E70A-0A4E-89C9-6B2368868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703" y="17287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8926ADF-C53B-3246-B49A-75123632B2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4421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025135D-B6E9-CD47-A5D9-AB95358AB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297" y="1727388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6C8712-3F36-D24F-A5E0-22D70650B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44173" y="1727387"/>
            <a:ext cx="3299791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NAGŁÓWEK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D0C1E76-8824-5047-A0E5-C48168A824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703" y="2724149"/>
            <a:ext cx="3299791" cy="3705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CC2D42F4-0D31-8E48-9B0A-3C9D7C85C4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4298" y="2687810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6FC1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0086197-C7D7-D74B-87E9-3AECE2784F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703" y="6779404"/>
            <a:ext cx="660509" cy="486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rgbClr val="44A9E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9130A3C-9E2E-EB4A-9766-4BE37F786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298" y="3647594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56BABC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2E22951-F272-2345-9C50-32323B7135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4297" y="460796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8D834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EFEFB8E-025E-6640-A650-A6C60A2F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4297" y="5693009"/>
            <a:ext cx="3299791" cy="710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44A9E2"/>
                </a:solidFill>
              </a:defRPr>
            </a:lvl1pPr>
          </a:lstStyle>
          <a:p>
            <a:pPr lvl="0"/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wyróżniona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D2782E-2E35-0D4A-9437-27039CBD2C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4421" y="2755185"/>
            <a:ext cx="3299791" cy="3705567"/>
          </a:xfrm>
          <a:prstGeom prst="rect">
            <a:avLst/>
          </a:prstGeom>
        </p:spPr>
        <p:txBody>
          <a:bodyPr/>
          <a:lstStyle>
            <a:lvl1pPr marL="285750" indent="-196850">
              <a:lnSpc>
                <a:spcPct val="100000"/>
              </a:lnSpc>
              <a:buSzPct val="112000"/>
              <a:buFont typeface="Arial" panose="020B0604020202020204" pitchFamily="34" charset="0"/>
              <a:buChar char="•"/>
              <a:tabLst/>
              <a:defRPr sz="18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 dirty="0" err="1"/>
              <a:t>Lista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91C8B-4A88-584B-BA5E-DADB345CE91B}" type="datetime1">
              <a:rPr lang="en-GB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326" y="8475134"/>
            <a:ext cx="54869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E9DB7-650D-4D4E-AEFE-AC7CCCF47C5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6594" y="8296691"/>
            <a:ext cx="1816100" cy="406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06136E-0F76-F249-90A6-CDCC5E175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30562" y="8353214"/>
            <a:ext cx="365795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4" r:id="rId3"/>
    <p:sldLayoutId id="2147483661" r:id="rId4"/>
    <p:sldLayoutId id="2147483677" r:id="rId5"/>
    <p:sldLayoutId id="2147483663" r:id="rId6"/>
    <p:sldLayoutId id="2147483673" r:id="rId7"/>
    <p:sldLayoutId id="2147483675" r:id="rId8"/>
    <p:sldLayoutId id="2147483676" r:id="rId9"/>
    <p:sldLayoutId id="2147483678" r:id="rId10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image" Target="../media/image6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7.emf"/><Relationship Id="rId3" Type="http://schemas.openxmlformats.org/officeDocument/2006/relationships/image" Target="../media/image64.emf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6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emf"/><Relationship Id="rId11" Type="http://schemas.openxmlformats.org/officeDocument/2006/relationships/image" Target="../media/image71.png"/><Relationship Id="rId5" Type="http://schemas.openxmlformats.org/officeDocument/2006/relationships/image" Target="../media/image66.emf"/><Relationship Id="rId15" Type="http://schemas.openxmlformats.org/officeDocument/2006/relationships/image" Target="../media/image74.emf"/><Relationship Id="rId10" Type="http://schemas.openxmlformats.org/officeDocument/2006/relationships/image" Target="../media/image70.png"/><Relationship Id="rId4" Type="http://schemas.openxmlformats.org/officeDocument/2006/relationships/image" Target="../media/image65.emf"/><Relationship Id="rId9" Type="http://schemas.openxmlformats.org/officeDocument/2006/relationships/image" Target="../media/image69.png"/><Relationship Id="rId1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image" Target="../media/image1.emf"/><Relationship Id="rId3" Type="http://schemas.openxmlformats.org/officeDocument/2006/relationships/image" Target="../media/image78.emf"/><Relationship Id="rId7" Type="http://schemas.openxmlformats.org/officeDocument/2006/relationships/image" Target="../media/image88.emf"/><Relationship Id="rId12" Type="http://schemas.openxmlformats.org/officeDocument/2006/relationships/image" Target="../media/image93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7.emf"/><Relationship Id="rId11" Type="http://schemas.openxmlformats.org/officeDocument/2006/relationships/image" Target="../media/image92.emf"/><Relationship Id="rId5" Type="http://schemas.openxmlformats.org/officeDocument/2006/relationships/image" Target="../media/image86.emf"/><Relationship Id="rId10" Type="http://schemas.openxmlformats.org/officeDocument/2006/relationships/image" Target="../media/image91.emf"/><Relationship Id="rId4" Type="http://schemas.openxmlformats.org/officeDocument/2006/relationships/image" Target="../media/image85.emf"/><Relationship Id="rId9" Type="http://schemas.openxmlformats.org/officeDocument/2006/relationships/image" Target="../media/image9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13" Type="http://schemas.openxmlformats.org/officeDocument/2006/relationships/image" Target="../media/image110.emf"/><Relationship Id="rId18" Type="http://schemas.microsoft.com/office/2007/relationships/hdphoto" Target="../media/hdphoto1.wdp"/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12" Type="http://schemas.openxmlformats.org/officeDocument/2006/relationships/image" Target="../media/image109.emf"/><Relationship Id="rId17" Type="http://schemas.openxmlformats.org/officeDocument/2006/relationships/image" Target="../media/image114.png"/><Relationship Id="rId2" Type="http://schemas.openxmlformats.org/officeDocument/2006/relationships/image" Target="../media/image1.emf"/><Relationship Id="rId16" Type="http://schemas.openxmlformats.org/officeDocument/2006/relationships/image" Target="../media/image1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11" Type="http://schemas.openxmlformats.org/officeDocument/2006/relationships/image" Target="../media/image108.emf"/><Relationship Id="rId5" Type="http://schemas.openxmlformats.org/officeDocument/2006/relationships/image" Target="../media/image102.emf"/><Relationship Id="rId15" Type="http://schemas.openxmlformats.org/officeDocument/2006/relationships/image" Target="../media/image112.png"/><Relationship Id="rId10" Type="http://schemas.openxmlformats.org/officeDocument/2006/relationships/image" Target="../media/image107.emf"/><Relationship Id="rId19" Type="http://schemas.openxmlformats.org/officeDocument/2006/relationships/image" Target="../media/image78.emf"/><Relationship Id="rId4" Type="http://schemas.openxmlformats.org/officeDocument/2006/relationships/image" Target="../media/image101.emf"/><Relationship Id="rId9" Type="http://schemas.openxmlformats.org/officeDocument/2006/relationships/image" Target="../media/image106.emf"/><Relationship Id="rId14" Type="http://schemas.openxmlformats.org/officeDocument/2006/relationships/image" Target="../media/image1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emf"/><Relationship Id="rId5" Type="http://schemas.openxmlformats.org/officeDocument/2006/relationships/image" Target="../media/image118.emf"/><Relationship Id="rId4" Type="http://schemas.openxmlformats.org/officeDocument/2006/relationships/image" Target="../media/image1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47.emf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24.svg"/><Relationship Id="rId4" Type="http://schemas.openxmlformats.org/officeDocument/2006/relationships/image" Target="../media/image123.png"/><Relationship Id="rId9" Type="http://schemas.openxmlformats.org/officeDocument/2006/relationships/image" Target="../media/image12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emf"/><Relationship Id="rId16" Type="http://schemas.openxmlformats.org/officeDocument/2006/relationships/image" Target="../media/image34.png"/><Relationship Id="rId20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5" Type="http://schemas.openxmlformats.org/officeDocument/2006/relationships/image" Target="../media/image33.png"/><Relationship Id="rId10" Type="http://schemas.openxmlformats.org/officeDocument/2006/relationships/image" Target="../media/image28.emf"/><Relationship Id="rId19" Type="http://schemas.openxmlformats.org/officeDocument/2006/relationships/image" Target="../media/image37.png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6.emf"/><Relationship Id="rId7" Type="http://schemas.openxmlformats.org/officeDocument/2006/relationships/image" Target="../media/image43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5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emf"/><Relationship Id="rId11" Type="http://schemas.openxmlformats.org/officeDocument/2006/relationships/customXml" Target="../ink/ink1.xml"/><Relationship Id="rId5" Type="http://schemas.openxmlformats.org/officeDocument/2006/relationships/image" Target="../media/image49.emf"/><Relationship Id="rId10" Type="http://schemas.openxmlformats.org/officeDocument/2006/relationships/image" Target="../media/image54.png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1.emf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1.emf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8DC46D-46BD-4A49-97CE-E39C2EECDFA1}"/>
              </a:ext>
            </a:extLst>
          </p:cNvPr>
          <p:cNvSpPr/>
          <p:nvPr/>
        </p:nvSpPr>
        <p:spPr>
          <a:xfrm>
            <a:off x="0" y="12755"/>
            <a:ext cx="16257587" cy="9144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E0C183-A869-9B4A-B42D-18AB9B3C5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157" b="30831"/>
          <a:stretch/>
        </p:blipFill>
        <p:spPr>
          <a:xfrm>
            <a:off x="10052016" y="866424"/>
            <a:ext cx="6205571" cy="14405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120A57-C777-A345-8D4F-7432CF846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20" b="30831"/>
          <a:stretch/>
        </p:blipFill>
        <p:spPr>
          <a:xfrm flipH="1">
            <a:off x="-1" y="6997731"/>
            <a:ext cx="7147248" cy="14405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59E2DD-4CCC-D74F-A3C0-9EC842000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30"/>
          <a:stretch/>
        </p:blipFill>
        <p:spPr>
          <a:xfrm>
            <a:off x="7758873" y="2805615"/>
            <a:ext cx="8523316" cy="4965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315277-F359-0941-A77F-6C8593F46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21"/>
          <a:stretch/>
        </p:blipFill>
        <p:spPr>
          <a:xfrm>
            <a:off x="1" y="2334566"/>
            <a:ext cx="7587376" cy="430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C6DCD4-AB7D-224D-976B-E118C1EBC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92" y="634945"/>
            <a:ext cx="4647301" cy="9444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AB92E88-9E0B-9E4E-8033-C75A8C8B4854}"/>
              </a:ext>
            </a:extLst>
          </p:cNvPr>
          <p:cNvSpPr txBox="1">
            <a:spLocks/>
          </p:cNvSpPr>
          <p:nvPr/>
        </p:nvSpPr>
        <p:spPr>
          <a:xfrm>
            <a:off x="24603" y="2782115"/>
            <a:ext cx="15889847" cy="2934461"/>
          </a:xfrm>
          <a:prstGeom prst="rect">
            <a:avLst/>
          </a:prstGeom>
          <a:effectLst/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" sz="5500" b="1" dirty="0">
                <a:solidFill>
                  <a:schemeClr val="bg1"/>
                </a:solidFill>
                <a:effectLst>
                  <a:outerShdw blurRad="635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l" sz="55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Innowacyjne rozwiązania IT wspierające proces transformacji energetycznej uczestników rynku gazu</a:t>
            </a:r>
            <a:endParaRPr lang="en-US" sz="55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CA11D0-7780-3745-8615-1C17E6104532}"/>
              </a:ext>
            </a:extLst>
          </p:cNvPr>
          <p:cNvSpPr txBox="1">
            <a:spLocks/>
          </p:cNvSpPr>
          <p:nvPr/>
        </p:nvSpPr>
        <p:spPr>
          <a:xfrm>
            <a:off x="11540514" y="6847988"/>
            <a:ext cx="3935622" cy="77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JAKUB RAK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64E5B6-CFCF-3941-A8D8-233593B8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							</a:t>
            </a:r>
            <a:fld id="{BE7B14E7-32A0-B141-8D53-AE5013902E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9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1D21A57-FAB5-B848-AC11-C40A5345E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7445" y="720000"/>
            <a:ext cx="5181600" cy="660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C8AB06-580C-6842-A620-28BAD1774823}"/>
              </a:ext>
            </a:extLst>
          </p:cNvPr>
          <p:cNvSpPr/>
          <p:nvPr/>
        </p:nvSpPr>
        <p:spPr>
          <a:xfrm>
            <a:off x="7368988" y="0"/>
            <a:ext cx="8888600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230D31-A542-DD45-A964-B7AC88CC60D7}"/>
              </a:ext>
            </a:extLst>
          </p:cNvPr>
          <p:cNvSpPr txBox="1">
            <a:spLocks/>
          </p:cNvSpPr>
          <p:nvPr/>
        </p:nvSpPr>
        <p:spPr>
          <a:xfrm>
            <a:off x="506199" y="712250"/>
            <a:ext cx="4520281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LUX TRADE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76FBA7-C11E-A945-8A5D-6F89F701BFF4}"/>
              </a:ext>
            </a:extLst>
          </p:cNvPr>
          <p:cNvSpPr txBox="1">
            <a:spLocks/>
          </p:cNvSpPr>
          <p:nvPr/>
        </p:nvSpPr>
        <p:spPr>
          <a:xfrm>
            <a:off x="855912" y="1743284"/>
            <a:ext cx="5212205" cy="471526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BIZNESOWE</a:t>
            </a:r>
            <a:endParaRPr lang="en-US" sz="2000" b="1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1375D71-8B99-BF4F-A151-2BCDF605250E}"/>
              </a:ext>
            </a:extLst>
          </p:cNvPr>
          <p:cNvSpPr txBox="1">
            <a:spLocks/>
          </p:cNvSpPr>
          <p:nvPr/>
        </p:nvSpPr>
        <p:spPr>
          <a:xfrm>
            <a:off x="7540271" y="1705861"/>
            <a:ext cx="8032981" cy="691428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GŁÓWNE PROCESY BIZNESOWE</a:t>
            </a:r>
            <a:endParaRPr lang="en-US" sz="2000" b="1" dirty="0">
              <a:solidFill>
                <a:srgbClr val="D8D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2FDC80C-A603-A440-8576-955D2AE18C3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5285" y="6236922"/>
            <a:ext cx="1776861" cy="1027309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SPRZEDAŻY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DETALICZNEJ</a:t>
            </a:r>
            <a:endParaRPr lang="en-US" sz="1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6686677-882E-A04F-BEA9-CFFAC6C3D92D}"/>
              </a:ext>
            </a:extLst>
          </p:cNvPr>
          <p:cNvSpPr txBox="1">
            <a:spLocks/>
          </p:cNvSpPr>
          <p:nvPr/>
        </p:nvSpPr>
        <p:spPr>
          <a:xfrm>
            <a:off x="2767986" y="3940710"/>
            <a:ext cx="2078844" cy="1027309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HURTOWY,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GRAFIKOWANIE</a:t>
            </a:r>
            <a:endParaRPr lang="en-US" sz="1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464FF60-654E-6049-B1DD-BE696B0BA064}"/>
              </a:ext>
            </a:extLst>
          </p:cNvPr>
          <p:cNvSpPr txBox="1">
            <a:spLocks/>
          </p:cNvSpPr>
          <p:nvPr/>
        </p:nvSpPr>
        <p:spPr>
          <a:xfrm>
            <a:off x="4719120" y="6239590"/>
            <a:ext cx="2078844" cy="1206888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PORTFELEM I RYZYKIEM,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RAPORTOWANIE</a:t>
            </a:r>
            <a:endParaRPr lang="en-US" sz="1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2E02FAA-CF28-0E4D-B1DD-0FE671B65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39" y="5229655"/>
            <a:ext cx="1225824" cy="92334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2744597-4062-304E-86BC-EA601E525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063" y="3033880"/>
            <a:ext cx="1209905" cy="79599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35AB087-468A-4F4A-BCDC-2A3ABD10D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830" y="5184563"/>
            <a:ext cx="939269" cy="97110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D57D78-4E79-384C-9A9C-EF67E8E2D7F4}"/>
              </a:ext>
            </a:extLst>
          </p:cNvPr>
          <p:cNvCxnSpPr>
            <a:cxnSpLocks/>
          </p:cNvCxnSpPr>
          <p:nvPr/>
        </p:nvCxnSpPr>
        <p:spPr>
          <a:xfrm flipV="1">
            <a:off x="1610505" y="3710676"/>
            <a:ext cx="967390" cy="1265406"/>
          </a:xfrm>
          <a:prstGeom prst="line">
            <a:avLst/>
          </a:prstGeom>
          <a:ln w="50800" cap="rnd" cmpd="sng">
            <a:solidFill>
              <a:srgbClr val="454545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FD66F5C-96EF-9646-991B-606DAD326EAA}"/>
              </a:ext>
            </a:extLst>
          </p:cNvPr>
          <p:cNvCxnSpPr>
            <a:cxnSpLocks/>
          </p:cNvCxnSpPr>
          <p:nvPr/>
        </p:nvCxnSpPr>
        <p:spPr>
          <a:xfrm flipH="1" flipV="1">
            <a:off x="4287600" y="3710676"/>
            <a:ext cx="967390" cy="1265406"/>
          </a:xfrm>
          <a:prstGeom prst="line">
            <a:avLst/>
          </a:prstGeom>
          <a:ln w="50800" cap="rnd" cmpd="sng">
            <a:solidFill>
              <a:srgbClr val="454545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7C7214-DA38-A047-BACE-BCB3FE842282}"/>
              </a:ext>
            </a:extLst>
          </p:cNvPr>
          <p:cNvCxnSpPr>
            <a:cxnSpLocks/>
          </p:cNvCxnSpPr>
          <p:nvPr/>
        </p:nvCxnSpPr>
        <p:spPr>
          <a:xfrm>
            <a:off x="2592146" y="5764027"/>
            <a:ext cx="1658482" cy="14643"/>
          </a:xfrm>
          <a:prstGeom prst="line">
            <a:avLst/>
          </a:prstGeom>
          <a:ln w="50800" cap="rnd" cmpd="sng">
            <a:solidFill>
              <a:srgbClr val="454545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btitle 2">
            <a:extLst>
              <a:ext uri="{FF2B5EF4-FFF2-40B4-BE49-F238E27FC236}">
                <a16:creationId xmlns:a16="http://schemas.microsoft.com/office/drawing/2014/main" id="{0D1E7779-0CD6-C140-AE2A-264B3925BAF1}"/>
              </a:ext>
            </a:extLst>
          </p:cNvPr>
          <p:cNvSpPr txBox="1">
            <a:spLocks/>
          </p:cNvSpPr>
          <p:nvPr/>
        </p:nvSpPr>
        <p:spPr>
          <a:xfrm>
            <a:off x="8185040" y="3201876"/>
            <a:ext cx="6593763" cy="410777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00"/>
              </a:spcBef>
            </a:pPr>
            <a:endParaRPr lang="pl-PL" sz="240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8E5DA6-54F2-1141-A7C6-3BC70EDC1596}"/>
              </a:ext>
            </a:extLst>
          </p:cNvPr>
          <p:cNvCxnSpPr>
            <a:cxnSpLocks/>
          </p:cNvCxnSpPr>
          <p:nvPr/>
        </p:nvCxnSpPr>
        <p:spPr>
          <a:xfrm flipV="1">
            <a:off x="8475269" y="2904316"/>
            <a:ext cx="0" cy="4987622"/>
          </a:xfrm>
          <a:prstGeom prst="line">
            <a:avLst/>
          </a:prstGeom>
          <a:ln w="50800" cap="rnd" cmpd="sng">
            <a:solidFill>
              <a:srgbClr val="454545"/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btitle 2">
            <a:extLst>
              <a:ext uri="{FF2B5EF4-FFF2-40B4-BE49-F238E27FC236}">
                <a16:creationId xmlns:a16="http://schemas.microsoft.com/office/drawing/2014/main" id="{178F18BE-35B5-0D4F-AC0D-B7732230DD0B}"/>
              </a:ext>
            </a:extLst>
          </p:cNvPr>
          <p:cNvSpPr txBox="1">
            <a:spLocks/>
          </p:cNvSpPr>
          <p:nvPr/>
        </p:nvSpPr>
        <p:spPr>
          <a:xfrm>
            <a:off x="8971619" y="2452041"/>
            <a:ext cx="6792993" cy="760437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900"/>
              </a:spcAft>
              <a:buSzPct val="150000"/>
            </a:pPr>
            <a:r>
              <a:rPr lang="pl-PL" sz="2200" b="1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</a:t>
            </a:r>
            <a:r>
              <a:rPr lang="pl-PL" sz="22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kontrahentami i umowami, </a:t>
            </a:r>
            <a:r>
              <a:rPr lang="pl-PL" sz="2200" b="1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relacje z klientem</a:t>
            </a:r>
            <a:r>
              <a:rPr lang="pl-PL" sz="22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200" b="1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ofertowanie i pozyskiwanie klienta </a:t>
            </a:r>
            <a:r>
              <a:rPr lang="pl-PL" sz="22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rynku detalicznym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SzPct val="150000"/>
            </a:pPr>
            <a:endParaRPr lang="pl-PL" sz="220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49475D-9EBB-8F43-B454-E047B868A974}"/>
              </a:ext>
            </a:extLst>
          </p:cNvPr>
          <p:cNvSpPr/>
          <p:nvPr/>
        </p:nvSpPr>
        <p:spPr>
          <a:xfrm>
            <a:off x="8279528" y="2805596"/>
            <a:ext cx="398230" cy="3982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46B2DA-86BB-4F4F-8D53-C90556EA1F79}"/>
              </a:ext>
            </a:extLst>
          </p:cNvPr>
          <p:cNvSpPr/>
          <p:nvPr/>
        </p:nvSpPr>
        <p:spPr>
          <a:xfrm>
            <a:off x="8279528" y="3783041"/>
            <a:ext cx="398230" cy="398230"/>
          </a:xfrm>
          <a:prstGeom prst="ellipse">
            <a:avLst/>
          </a:prstGeom>
          <a:solidFill>
            <a:srgbClr val="56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89981E-C2C6-2043-8787-F0042BD3AED7}"/>
              </a:ext>
            </a:extLst>
          </p:cNvPr>
          <p:cNvSpPr/>
          <p:nvPr/>
        </p:nvSpPr>
        <p:spPr>
          <a:xfrm>
            <a:off x="8279528" y="4760486"/>
            <a:ext cx="398230" cy="398230"/>
          </a:xfrm>
          <a:prstGeom prst="ellipse">
            <a:avLst/>
          </a:prstGeom>
          <a:solidFill>
            <a:srgbClr val="D8D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545DE5F-EA83-7D4D-BC82-6B6F059373DF}"/>
              </a:ext>
            </a:extLst>
          </p:cNvPr>
          <p:cNvSpPr/>
          <p:nvPr/>
        </p:nvSpPr>
        <p:spPr>
          <a:xfrm>
            <a:off x="8279528" y="5737931"/>
            <a:ext cx="398230" cy="398230"/>
          </a:xfrm>
          <a:prstGeom prst="ellipse">
            <a:avLst/>
          </a:prstGeom>
          <a:solidFill>
            <a:srgbClr val="4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591C647-ECA0-7A44-938F-43B8491CD6AD}"/>
              </a:ext>
            </a:extLst>
          </p:cNvPr>
          <p:cNvSpPr/>
          <p:nvPr/>
        </p:nvSpPr>
        <p:spPr>
          <a:xfrm>
            <a:off x="8279528" y="6715376"/>
            <a:ext cx="398230" cy="3982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49A1035-61EA-DE4D-BFE3-402190C713DC}"/>
              </a:ext>
            </a:extLst>
          </p:cNvPr>
          <p:cNvSpPr/>
          <p:nvPr/>
        </p:nvSpPr>
        <p:spPr>
          <a:xfrm>
            <a:off x="8279528" y="7692823"/>
            <a:ext cx="398230" cy="398230"/>
          </a:xfrm>
          <a:prstGeom prst="ellipse">
            <a:avLst/>
          </a:prstGeom>
          <a:solidFill>
            <a:srgbClr val="56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3C5F9C-7E0A-664E-BC6A-E46605FFE621}"/>
              </a:ext>
            </a:extLst>
          </p:cNvPr>
          <p:cNvSpPr/>
          <p:nvPr/>
        </p:nvSpPr>
        <p:spPr>
          <a:xfrm>
            <a:off x="8971619" y="5629313"/>
            <a:ext cx="6403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SzPct val="150000"/>
            </a:pPr>
            <a:r>
              <a:rPr lang="pl-PL" sz="22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Raportowanie</a:t>
            </a:r>
            <a:r>
              <a:rPr lang="pl-P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również raportowanie obowiązków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C57CB8-72B3-844E-86DB-87909EAFD1F1}"/>
              </a:ext>
            </a:extLst>
          </p:cNvPr>
          <p:cNvSpPr/>
          <p:nvPr/>
        </p:nvSpPr>
        <p:spPr>
          <a:xfrm>
            <a:off x="8971619" y="6703650"/>
            <a:ext cx="6403473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SzPct val="150000"/>
            </a:pPr>
            <a:r>
              <a:rPr lang="pl-PL" sz="22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portfelem i </a:t>
            </a:r>
            <a:r>
              <a:rPr lang="pl-PL" sz="2200" b="1" dirty="0" err="1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ryzykami</a:t>
            </a:r>
            <a:endParaRPr lang="pl-PL" sz="2200" b="1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SzPct val="150000"/>
            </a:pPr>
            <a:r>
              <a:rPr lang="pl-P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47AFE1-5D7F-2E43-BC2E-DF62608D5D56}"/>
              </a:ext>
            </a:extLst>
          </p:cNvPr>
          <p:cNvSpPr/>
          <p:nvPr/>
        </p:nvSpPr>
        <p:spPr>
          <a:xfrm>
            <a:off x="8971619" y="7660739"/>
            <a:ext cx="6699270" cy="820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buSzPct val="150000"/>
            </a:pPr>
            <a:r>
              <a:rPr lang="pl-PL" sz="22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wytwarzaniem </a:t>
            </a:r>
            <a:r>
              <a:rPr lang="pl-P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 kątem handlowym</a:t>
            </a:r>
          </a:p>
          <a:p>
            <a:pPr>
              <a:spcBef>
                <a:spcPts val="400"/>
              </a:spcBef>
              <a:buSzPct val="150000"/>
            </a:pPr>
            <a:endParaRPr lang="pl-PL" sz="22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535B3365-19E3-F946-A7C2-5B5A90596950}"/>
              </a:ext>
            </a:extLst>
          </p:cNvPr>
          <p:cNvSpPr txBox="1">
            <a:spLocks/>
          </p:cNvSpPr>
          <p:nvPr/>
        </p:nvSpPr>
        <p:spPr>
          <a:xfrm>
            <a:off x="8971619" y="3677793"/>
            <a:ext cx="6405987" cy="64546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900"/>
              </a:spcAft>
              <a:buSzPct val="150000"/>
            </a:pPr>
            <a:r>
              <a:rPr lang="pl-PL" sz="2200" b="1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</a:t>
            </a:r>
            <a:r>
              <a:rPr lang="pl-PL" sz="22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hurtowy </a:t>
            </a:r>
            <a:r>
              <a:rPr lang="pl-PL" sz="2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detaliczny</a:t>
            </a:r>
            <a:r>
              <a:rPr lang="pl-PL" sz="22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200" b="1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bilansowanie</a:t>
            </a:r>
            <a:r>
              <a:rPr lang="pl-PL" sz="22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handlowe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SzPct val="150000"/>
            </a:pPr>
            <a:endParaRPr lang="pl-PL" sz="220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07BC37AE-6B17-764F-AAED-45C18F8621DB}"/>
              </a:ext>
            </a:extLst>
          </p:cNvPr>
          <p:cNvSpPr txBox="1">
            <a:spLocks/>
          </p:cNvSpPr>
          <p:nvPr/>
        </p:nvSpPr>
        <p:spPr>
          <a:xfrm>
            <a:off x="8971619" y="4596065"/>
            <a:ext cx="6836478" cy="760437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400"/>
              </a:spcBef>
              <a:buSzPct val="150000"/>
            </a:pPr>
            <a:r>
              <a:rPr lang="pl-PL" sz="2200" b="1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Komunikacja</a:t>
            </a:r>
            <a:r>
              <a:rPr lang="pl-PL" sz="22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operatorami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SzPct val="150000"/>
            </a:pPr>
            <a:r>
              <a:rPr lang="pl-PL" sz="22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 </a:t>
            </a:r>
            <a:r>
              <a:rPr lang="pl-PL" sz="2200" b="1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operatora handlowego i technicznego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SzPct val="150000"/>
            </a:pPr>
            <a:endParaRPr lang="pl-PL" sz="220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242C5F86-42C8-3848-8BD8-01940F2E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pl-PL"/>
              <a:t>							</a:t>
            </a:r>
            <a:fld id="{BE7B14E7-32A0-B141-8D53-AE5013902E9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25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A44094-D7A6-DA42-874A-8240B72673A9}"/>
              </a:ext>
            </a:extLst>
          </p:cNvPr>
          <p:cNvSpPr txBox="1">
            <a:spLocks/>
          </p:cNvSpPr>
          <p:nvPr/>
        </p:nvSpPr>
        <p:spPr>
          <a:xfrm>
            <a:off x="13177170" y="717781"/>
            <a:ext cx="4520281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GASLUX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D5367-B4E0-4749-BC65-BFA67D5EF0B4}"/>
              </a:ext>
            </a:extLst>
          </p:cNvPr>
          <p:cNvSpPr/>
          <p:nvPr/>
        </p:nvSpPr>
        <p:spPr>
          <a:xfrm>
            <a:off x="-38067" y="0"/>
            <a:ext cx="5613991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DC03C95-36E9-4970-8BEC-E6FA01CD0E54}"/>
              </a:ext>
            </a:extLst>
          </p:cNvPr>
          <p:cNvGrpSpPr/>
          <p:nvPr/>
        </p:nvGrpSpPr>
        <p:grpSpPr>
          <a:xfrm>
            <a:off x="418804" y="4108156"/>
            <a:ext cx="4805984" cy="1567020"/>
            <a:chOff x="509343" y="4605035"/>
            <a:chExt cx="4805984" cy="1567020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67E7133D-EE97-FB40-A265-1B8D4C7D7C66}"/>
                </a:ext>
              </a:extLst>
            </p:cNvPr>
            <p:cNvSpPr txBox="1">
              <a:spLocks/>
            </p:cNvSpPr>
            <p:nvPr/>
          </p:nvSpPr>
          <p:spPr>
            <a:xfrm>
              <a:off x="509343" y="4605035"/>
              <a:ext cx="1847049" cy="348640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b="1" dirty="0">
                  <a:solidFill>
                    <a:srgbClr val="2BA9E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KORZYŚCI</a:t>
              </a:r>
              <a:endParaRPr lang="en-US" sz="2000" b="1" dirty="0">
                <a:solidFill>
                  <a:srgbClr val="2BA9E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4AFAD416-B654-C344-BF0C-13EBA21C44A6}"/>
                </a:ext>
              </a:extLst>
            </p:cNvPr>
            <p:cNvSpPr txBox="1">
              <a:spLocks/>
            </p:cNvSpPr>
            <p:nvPr/>
          </p:nvSpPr>
          <p:spPr>
            <a:xfrm>
              <a:off x="509344" y="5012783"/>
              <a:ext cx="4805983" cy="1159272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" sz="2000" b="1" dirty="0">
                  <a:solidFill>
                    <a:srgbClr val="44A9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Efektywność, przejrzystość i elastyczność operacji</a:t>
              </a:r>
              <a:r>
                <a:rPr lang="pl" sz="2000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wspierając wszystkie kluczowe procesy biznesowe  i techniczne</a:t>
              </a:r>
              <a:endParaRPr lang="pl-PL" sz="2000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3A705002-BFCB-432B-A1BF-E98BD34157E2}"/>
              </a:ext>
            </a:extLst>
          </p:cNvPr>
          <p:cNvGrpSpPr/>
          <p:nvPr/>
        </p:nvGrpSpPr>
        <p:grpSpPr>
          <a:xfrm>
            <a:off x="418804" y="6037295"/>
            <a:ext cx="4809632" cy="1600670"/>
            <a:chOff x="505696" y="6263632"/>
            <a:chExt cx="4809632" cy="1600670"/>
          </a:xfrm>
        </p:grpSpPr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D78D12C6-137D-0D44-90A3-7A914C3B80DA}"/>
                </a:ext>
              </a:extLst>
            </p:cNvPr>
            <p:cNvSpPr txBox="1">
              <a:spLocks/>
            </p:cNvSpPr>
            <p:nvPr/>
          </p:nvSpPr>
          <p:spPr>
            <a:xfrm>
              <a:off x="518517" y="6263632"/>
              <a:ext cx="4796811" cy="349820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b="1" dirty="0">
                  <a:solidFill>
                    <a:srgbClr val="4DBA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WYMOGI PRAWNE</a:t>
              </a:r>
              <a:endParaRPr lang="en-US" sz="2000" b="1" dirty="0">
                <a:solidFill>
                  <a:srgbClr val="4DBAB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10FA3A11-47F9-9040-9877-95714C325F70}"/>
                </a:ext>
              </a:extLst>
            </p:cNvPr>
            <p:cNvSpPr txBox="1">
              <a:spLocks/>
            </p:cNvSpPr>
            <p:nvPr/>
          </p:nvSpPr>
          <p:spPr>
            <a:xfrm>
              <a:off x="505696" y="6705029"/>
              <a:ext cx="4809632" cy="1159273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Zgodność z </a:t>
              </a: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GGPSSO oraz Dyrektyw</a:t>
              </a:r>
              <a:r>
                <a:rPr lang="pl-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ą</a:t>
              </a: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2009/73/EU w ramach tzw. III Pakietu Energetycznego - </a:t>
              </a:r>
              <a:r>
                <a:rPr lang="pl-PL" sz="2000" b="1" dirty="0">
                  <a:solidFill>
                    <a:srgbClr val="4DBA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wsparcie </a:t>
              </a:r>
              <a:r>
                <a:rPr lang="pl" sz="2000" b="1" dirty="0">
                  <a:solidFill>
                    <a:srgbClr val="4DBA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zliberalizowanego rynku gazu</a:t>
              </a:r>
              <a:endParaRPr lang="pl-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CE113EE-EE27-0A4C-AEE5-44B5AFBF5FA1}"/>
              </a:ext>
            </a:extLst>
          </p:cNvPr>
          <p:cNvSpPr txBox="1">
            <a:spLocks/>
          </p:cNvSpPr>
          <p:nvPr/>
        </p:nvSpPr>
        <p:spPr>
          <a:xfrm>
            <a:off x="5852086" y="4617637"/>
            <a:ext cx="4875942" cy="3224958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spcBef>
                <a:spcPts val="2000"/>
              </a:spcBef>
              <a:buClr>
                <a:srgbClr val="44A9E2"/>
              </a:buClr>
              <a:buNone/>
            </a:pPr>
            <a:r>
              <a:rPr lang="pl-PL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utomatyzacja i standaryzacja </a:t>
            </a:r>
            <a:r>
              <a:rPr lang="pl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procesów zarządczych</a:t>
            </a:r>
          </a:p>
          <a:p>
            <a:pPr marL="180975" indent="0">
              <a:spcBef>
                <a:spcPts val="2000"/>
              </a:spcBef>
              <a:buClr>
                <a:srgbClr val="44A9E2"/>
              </a:buClr>
              <a:buNone/>
            </a:pPr>
            <a:r>
              <a:rPr lang="pl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</a:t>
            </a:r>
            <a:r>
              <a:rPr lang="pl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transparencji działania</a:t>
            </a:r>
          </a:p>
          <a:p>
            <a:pPr marL="180975" indent="0">
              <a:spcBef>
                <a:spcPts val="2000"/>
              </a:spcBef>
              <a:buClr>
                <a:srgbClr val="44A9E2"/>
              </a:buClr>
              <a:buNone/>
            </a:pPr>
            <a:r>
              <a:rPr lang="pl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Realne oszczędności </a:t>
            </a:r>
            <a:r>
              <a:rPr lang="pl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poprzez minimalizację kosztów operacyjnych oraz utrzymaniowych</a:t>
            </a:r>
          </a:p>
          <a:p>
            <a:pPr marL="180975" indent="0">
              <a:spcBef>
                <a:spcPts val="2000"/>
              </a:spcBef>
              <a:buClr>
                <a:srgbClr val="44A9E2"/>
              </a:buClr>
              <a:buNone/>
            </a:pPr>
            <a:r>
              <a:rPr lang="pl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Analizy „What-if”</a:t>
            </a:r>
            <a:r>
              <a:rPr lang="pl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celów </a:t>
            </a:r>
            <a:r>
              <a:rPr lang="pl-PL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rozwoju m</a:t>
            </a:r>
            <a:r>
              <a:rPr lang="pl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agazynu oraz oferty produktowej</a:t>
            </a:r>
          </a:p>
          <a:p>
            <a:pPr marL="303213" indent="-122238">
              <a:spcBef>
                <a:spcPts val="1000"/>
              </a:spcBef>
              <a:buClr>
                <a:srgbClr val="44A9E2"/>
              </a:buClr>
            </a:pPr>
            <a:endParaRPr lang="pl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8C2611F0-CFA2-884D-9343-7349AC051C03}"/>
              </a:ext>
            </a:extLst>
          </p:cNvPr>
          <p:cNvSpPr txBox="1">
            <a:spLocks/>
          </p:cNvSpPr>
          <p:nvPr/>
        </p:nvSpPr>
        <p:spPr>
          <a:xfrm>
            <a:off x="11079164" y="4618593"/>
            <a:ext cx="5011736" cy="322400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spcBef>
                <a:spcPts val="2000"/>
              </a:spcBef>
              <a:buClr>
                <a:srgbClr val="5AC2C1"/>
              </a:buClr>
              <a:buNone/>
            </a:pPr>
            <a:r>
              <a:rPr lang="pl-PL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Optymalne kosztowo i technicznie </a:t>
            </a: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plany pracy </a:t>
            </a:r>
            <a:r>
              <a:rPr lang="pl-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instalacji technicznej</a:t>
            </a:r>
            <a:endParaRPr lang="pl" sz="2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0">
              <a:spcBef>
                <a:spcPts val="2000"/>
              </a:spcBef>
              <a:buClr>
                <a:srgbClr val="5AC2C1"/>
              </a:buClr>
              <a:buNone/>
            </a:pP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Szybka </a:t>
            </a:r>
            <a:r>
              <a:rPr lang="pl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weryfikacja techniczna </a:t>
            </a: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złożonych nominacji</a:t>
            </a:r>
          </a:p>
          <a:p>
            <a:pPr marL="180975" indent="0">
              <a:spcBef>
                <a:spcPts val="2000"/>
              </a:spcBef>
              <a:buClr>
                <a:srgbClr val="5AC2C1"/>
              </a:buClr>
              <a:buNone/>
            </a:pPr>
            <a:r>
              <a:rPr lang="pl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Bezpieczeństwo pracy </a:t>
            </a: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instalacji</a:t>
            </a:r>
            <a:r>
              <a:rPr lang="pl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nadziemnej i podziemnej</a:t>
            </a:r>
          </a:p>
          <a:p>
            <a:pPr marL="180975" indent="0">
              <a:spcBef>
                <a:spcPts val="2000"/>
              </a:spcBef>
              <a:buClr>
                <a:srgbClr val="5AC2C1"/>
              </a:buClr>
              <a:buNone/>
            </a:pP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Wyznaczanie rzeczywistych</a:t>
            </a:r>
            <a:r>
              <a:rPr lang="pl" sz="2000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ograniczeń </a:t>
            </a:r>
            <a:r>
              <a:rPr lang="pl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technicznych </a:t>
            </a: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 instalacji</a:t>
            </a:r>
          </a:p>
          <a:p>
            <a:pPr marL="303213" indent="-122238">
              <a:spcBef>
                <a:spcPts val="1000"/>
              </a:spcBef>
              <a:buClr>
                <a:srgbClr val="5AC2C1"/>
              </a:buClr>
            </a:pPr>
            <a:endParaRPr lang="pl" sz="2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B8E7A7B-1927-4596-A51B-2D51422401B0}"/>
              </a:ext>
            </a:extLst>
          </p:cNvPr>
          <p:cNvGrpSpPr/>
          <p:nvPr/>
        </p:nvGrpSpPr>
        <p:grpSpPr>
          <a:xfrm>
            <a:off x="12010288" y="2334287"/>
            <a:ext cx="3128316" cy="1584564"/>
            <a:chOff x="6547492" y="2055908"/>
            <a:chExt cx="3128316" cy="1584564"/>
          </a:xfrm>
        </p:grpSpPr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9785CD0C-BC0B-854F-9DEB-09E70C2013E0}"/>
                </a:ext>
              </a:extLst>
            </p:cNvPr>
            <p:cNvSpPr txBox="1">
              <a:spLocks/>
            </p:cNvSpPr>
            <p:nvPr/>
          </p:nvSpPr>
          <p:spPr>
            <a:xfrm>
              <a:off x="6547492" y="3180224"/>
              <a:ext cx="3128316" cy="460248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b="1" dirty="0">
                  <a:solidFill>
                    <a:srgbClr val="5AC2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CELE TECHNICZNE</a:t>
              </a:r>
              <a:endParaRPr lang="en-US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876A250-DFFF-0C4C-A32F-059398814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132" y="2055908"/>
              <a:ext cx="1005872" cy="952024"/>
            </a:xfrm>
            <a:prstGeom prst="rect">
              <a:avLst/>
            </a:prstGeom>
          </p:spPr>
        </p:pic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4CE4F6D-CED1-4D5B-A55C-6534749173BD}"/>
              </a:ext>
            </a:extLst>
          </p:cNvPr>
          <p:cNvGrpSpPr/>
          <p:nvPr/>
        </p:nvGrpSpPr>
        <p:grpSpPr>
          <a:xfrm>
            <a:off x="6287717" y="2270344"/>
            <a:ext cx="3649021" cy="1590176"/>
            <a:chOff x="11352659" y="2050296"/>
            <a:chExt cx="3649021" cy="1590176"/>
          </a:xfrm>
        </p:grpSpPr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8E35EFEC-2025-A049-9B45-B9E30BFB76A0}"/>
                </a:ext>
              </a:extLst>
            </p:cNvPr>
            <p:cNvSpPr txBox="1">
              <a:spLocks/>
            </p:cNvSpPr>
            <p:nvPr/>
          </p:nvSpPr>
          <p:spPr>
            <a:xfrm>
              <a:off x="11352659" y="3180224"/>
              <a:ext cx="3649021" cy="460248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b="1" dirty="0">
                  <a:solidFill>
                    <a:srgbClr val="44A9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CELE BIZNESOWE</a:t>
              </a:r>
              <a:endParaRPr lang="en-US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ED0575B-5974-EA4C-9F3D-3231F79BA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7652" y="2050296"/>
              <a:ext cx="1119036" cy="1015967"/>
            </a:xfrm>
            <a:prstGeom prst="rect">
              <a:avLst/>
            </a:prstGeom>
          </p:spPr>
        </p:pic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BB0848AD-7885-455C-A6EC-326D5E3D3A55}"/>
              </a:ext>
            </a:extLst>
          </p:cNvPr>
          <p:cNvGrpSpPr/>
          <p:nvPr/>
        </p:nvGrpSpPr>
        <p:grpSpPr>
          <a:xfrm>
            <a:off x="418804" y="782229"/>
            <a:ext cx="4805980" cy="1061827"/>
            <a:chOff x="509344" y="1325848"/>
            <a:chExt cx="4805980" cy="1061827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F825B076-7272-2846-BD85-65FB7268A8F4}"/>
                </a:ext>
              </a:extLst>
            </p:cNvPr>
            <p:cNvSpPr txBox="1">
              <a:spLocks/>
            </p:cNvSpPr>
            <p:nvPr/>
          </p:nvSpPr>
          <p:spPr>
            <a:xfrm>
              <a:off x="521573" y="1733597"/>
              <a:ext cx="4793751" cy="654078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Operatorzy</a:t>
              </a:r>
              <a:r>
                <a:rPr lang="pl" sz="2000" b="1" dirty="0">
                  <a:solidFill>
                    <a:srgbClr val="446F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podziemnych magazynów gazu </a:t>
              </a: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(SSO) i </a:t>
              </a:r>
              <a:r>
                <a:rPr lang="pl" sz="2000" b="1" dirty="0">
                  <a:solidFill>
                    <a:srgbClr val="446F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sieci przesyłowych </a:t>
              </a: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(TSO)</a:t>
              </a:r>
              <a:endParaRPr lang="pl-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45559D4C-809E-7948-8FC2-DCCA1F4DCFAE}"/>
                </a:ext>
              </a:extLst>
            </p:cNvPr>
            <p:cNvSpPr txBox="1">
              <a:spLocks/>
            </p:cNvSpPr>
            <p:nvPr/>
          </p:nvSpPr>
          <p:spPr>
            <a:xfrm>
              <a:off x="509344" y="1325848"/>
              <a:ext cx="2444607" cy="348640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b="1" dirty="0">
                  <a:solidFill>
                    <a:srgbClr val="446F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DLA KOGO?</a:t>
              </a:r>
              <a:endParaRPr lang="en-US" sz="2000" b="1" dirty="0">
                <a:solidFill>
                  <a:srgbClr val="446F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4D57C95-88DB-4F49-B293-F00B45AB6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004" y="720000"/>
            <a:ext cx="5537200" cy="660400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E4C210B2-C86D-468D-9582-772AB9B84256}"/>
              </a:ext>
            </a:extLst>
          </p:cNvPr>
          <p:cNvGrpSpPr/>
          <p:nvPr/>
        </p:nvGrpSpPr>
        <p:grpSpPr>
          <a:xfrm>
            <a:off x="418804" y="2206176"/>
            <a:ext cx="4805984" cy="1539860"/>
            <a:chOff x="509343" y="2732555"/>
            <a:chExt cx="4805984" cy="1539860"/>
          </a:xfrm>
        </p:grpSpPr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16C8A361-9B13-6D4E-BF6B-30B844229291}"/>
                </a:ext>
              </a:extLst>
            </p:cNvPr>
            <p:cNvSpPr txBox="1">
              <a:spLocks/>
            </p:cNvSpPr>
            <p:nvPr/>
          </p:nvSpPr>
          <p:spPr>
            <a:xfrm>
              <a:off x="509343" y="2732555"/>
              <a:ext cx="3798299" cy="348640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 NAS WYRÓŻNIA?</a:t>
              </a:r>
              <a:endParaRPr lang="en-US" sz="2000" b="1" dirty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119639C5-037D-A34A-8B40-6894159F6AF0}"/>
                </a:ext>
              </a:extLst>
            </p:cNvPr>
            <p:cNvSpPr txBox="1">
              <a:spLocks/>
            </p:cNvSpPr>
            <p:nvPr/>
          </p:nvSpPr>
          <p:spPr>
            <a:xfrm>
              <a:off x="521575" y="3140791"/>
              <a:ext cx="4793752" cy="1131624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pl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arządzani</a:t>
              </a:r>
              <a:r>
                <a:rPr lang="pl-PL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pl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monitorowani</a:t>
              </a:r>
              <a:r>
                <a:rPr lang="pl-PL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pl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symulacj</a:t>
              </a:r>
              <a:r>
                <a:rPr lang="pl-PL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l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optymalizacj</a:t>
              </a:r>
              <a:r>
                <a:rPr lang="pl-PL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l" sz="20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procesów,</a:t>
              </a:r>
              <a:r>
                <a:rPr lang="pl" sz="2000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rozwój od ponad 10 lat zgodnie z najnowocześniejszymi trendami IT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1355FD51-6142-E241-9AAF-D759E8E818F7}"/>
              </a:ext>
            </a:extLst>
          </p:cNvPr>
          <p:cNvSpPr txBox="1">
            <a:spLocks/>
          </p:cNvSpPr>
          <p:nvPr/>
        </p:nvSpPr>
        <p:spPr>
          <a:xfrm>
            <a:off x="13381238" y="712250"/>
            <a:ext cx="4520281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GASLUX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7AA7628A-A12A-A446-9C9C-0CDD5FDD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0250345A-7FE7-471F-A3F7-5B998AA4E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4" y="8296691"/>
            <a:ext cx="18161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9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5331DCDC-F999-A243-B61B-8A6D78399C59}"/>
              </a:ext>
            </a:extLst>
          </p:cNvPr>
          <p:cNvSpPr/>
          <p:nvPr/>
        </p:nvSpPr>
        <p:spPr>
          <a:xfrm>
            <a:off x="11507" y="0"/>
            <a:ext cx="933101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CAB64-57FD-4F4D-A7BB-56D83F3D6A01}"/>
              </a:ext>
            </a:extLst>
          </p:cNvPr>
          <p:cNvSpPr txBox="1">
            <a:spLocks/>
          </p:cNvSpPr>
          <p:nvPr/>
        </p:nvSpPr>
        <p:spPr>
          <a:xfrm>
            <a:off x="11552943" y="709793"/>
            <a:ext cx="4457687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GASLUX PRODUKTY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64EA300-A585-3945-92C9-EB78B6F06B68}"/>
              </a:ext>
            </a:extLst>
          </p:cNvPr>
          <p:cNvSpPr txBox="1">
            <a:spLocks/>
          </p:cNvSpPr>
          <p:nvPr/>
        </p:nvSpPr>
        <p:spPr>
          <a:xfrm>
            <a:off x="4895026" y="1114524"/>
            <a:ext cx="3493706" cy="829406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STORAGE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SYSTEM</a:t>
            </a:r>
            <a:endParaRPr lang="en-US" sz="2000" b="1" dirty="0">
              <a:solidFill>
                <a:srgbClr val="44A9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7617B2-0E78-9542-821E-4E62B11CA6B6}"/>
              </a:ext>
            </a:extLst>
          </p:cNvPr>
          <p:cNvSpPr txBox="1">
            <a:spLocks/>
          </p:cNvSpPr>
          <p:nvPr/>
        </p:nvSpPr>
        <p:spPr>
          <a:xfrm>
            <a:off x="716361" y="1112349"/>
            <a:ext cx="3493706" cy="829406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SYSTEM</a:t>
            </a:r>
            <a:endParaRPr lang="en-US" sz="2000" b="1" dirty="0">
              <a:solidFill>
                <a:srgbClr val="5AC2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24799744-5D5D-43C4-8F0A-C424457E9465}"/>
              </a:ext>
            </a:extLst>
          </p:cNvPr>
          <p:cNvGrpSpPr/>
          <p:nvPr/>
        </p:nvGrpSpPr>
        <p:grpSpPr>
          <a:xfrm>
            <a:off x="5639666" y="2079820"/>
            <a:ext cx="2006600" cy="635000"/>
            <a:chOff x="6578587" y="1837356"/>
            <a:chExt cx="2006600" cy="635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A7383E-F43C-6647-9B32-05F9BE0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587" y="1837356"/>
              <a:ext cx="2006600" cy="635000"/>
            </a:xfrm>
            <a:prstGeom prst="rect">
              <a:avLst/>
            </a:prstGeom>
          </p:spPr>
        </p:pic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EEDE3970-D965-694A-9A8C-0F1EE1F0ED02}"/>
                </a:ext>
              </a:extLst>
            </p:cNvPr>
            <p:cNvSpPr txBox="1">
              <a:spLocks/>
            </p:cNvSpPr>
            <p:nvPr/>
          </p:nvSpPr>
          <p:spPr>
            <a:xfrm>
              <a:off x="6667264" y="1934413"/>
              <a:ext cx="1847049" cy="348640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TSMS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BA0FB72E-12B1-42BE-B746-B0A8F81543A4}"/>
              </a:ext>
            </a:extLst>
          </p:cNvPr>
          <p:cNvGrpSpPr/>
          <p:nvPr/>
        </p:nvGrpSpPr>
        <p:grpSpPr>
          <a:xfrm>
            <a:off x="1464097" y="2081183"/>
            <a:ext cx="2006600" cy="635000"/>
            <a:chOff x="1519342" y="1389879"/>
            <a:chExt cx="2006600" cy="635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9A90DA-3018-364A-8794-574E07D0A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9342" y="1389879"/>
              <a:ext cx="2006600" cy="635000"/>
            </a:xfrm>
            <a:prstGeom prst="rect">
              <a:avLst/>
            </a:prstGeom>
          </p:spPr>
        </p:pic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2BF858BA-F469-CD42-9CA1-C99C0F8408CE}"/>
                </a:ext>
              </a:extLst>
            </p:cNvPr>
            <p:cNvSpPr txBox="1">
              <a:spLocks/>
            </p:cNvSpPr>
            <p:nvPr/>
          </p:nvSpPr>
          <p:spPr>
            <a:xfrm>
              <a:off x="1603498" y="1485573"/>
              <a:ext cx="1847049" cy="348640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2D2AA123-6010-4448-A8C4-3E366E504B63}"/>
              </a:ext>
            </a:extLst>
          </p:cNvPr>
          <p:cNvSpPr txBox="1">
            <a:spLocks/>
          </p:cNvSpPr>
          <p:nvPr/>
        </p:nvSpPr>
        <p:spPr>
          <a:xfrm>
            <a:off x="9334556" y="3382759"/>
            <a:ext cx="4420867" cy="1114578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22238">
              <a:spcBef>
                <a:spcPts val="1000"/>
              </a:spcBef>
              <a:buClr>
                <a:srgbClr val="446FC1"/>
              </a:buClr>
            </a:pPr>
            <a:r>
              <a:rPr lang="pl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pracy </a:t>
            </a: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wirtualnego magazynu gazu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DC16CB5C-32EB-9441-AB31-3834FB4EB4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201450" y="2026589"/>
            <a:ext cx="3894193" cy="76836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pl-PL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n-GB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 STORAGE</a:t>
            </a:r>
            <a:endParaRPr lang="pl-PL" sz="2000" b="1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SYSTEM</a:t>
            </a:r>
            <a:endParaRPr lang="en-US" sz="2000" b="1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E5284826-AD63-4B30-B7C0-EEC2C08CA233}"/>
              </a:ext>
            </a:extLst>
          </p:cNvPr>
          <p:cNvGrpSpPr/>
          <p:nvPr/>
        </p:nvGrpSpPr>
        <p:grpSpPr>
          <a:xfrm>
            <a:off x="10056557" y="2074406"/>
            <a:ext cx="2004553" cy="635000"/>
            <a:chOff x="13320277" y="1840101"/>
            <a:chExt cx="2004553" cy="635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65EA1C9-1744-7F4A-9B40-F957BFFA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20277" y="1840101"/>
              <a:ext cx="2004553" cy="635000"/>
            </a:xfrm>
            <a:prstGeom prst="rect">
              <a:avLst/>
            </a:prstGeom>
          </p:spPr>
        </p:pic>
        <p:sp>
          <p:nvSpPr>
            <p:cNvPr id="54" name="Subtitle 2">
              <a:extLst>
                <a:ext uri="{FF2B5EF4-FFF2-40B4-BE49-F238E27FC236}">
                  <a16:creationId xmlns:a16="http://schemas.microsoft.com/office/drawing/2014/main" id="{9F9464B3-6352-BC47-B82D-59C2B23690BE}"/>
                </a:ext>
              </a:extLst>
            </p:cNvPr>
            <p:cNvSpPr txBox="1">
              <a:spLocks/>
            </p:cNvSpPr>
            <p:nvPr/>
          </p:nvSpPr>
          <p:spPr>
            <a:xfrm>
              <a:off x="13621209" y="1942572"/>
              <a:ext cx="1402688" cy="249186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vSMS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C045703B-9401-DC42-AC5A-E9D749AF72A2}"/>
              </a:ext>
            </a:extLst>
          </p:cNvPr>
          <p:cNvSpPr txBox="1">
            <a:spLocks/>
          </p:cNvSpPr>
          <p:nvPr/>
        </p:nvSpPr>
        <p:spPr>
          <a:xfrm>
            <a:off x="9342126" y="4626307"/>
            <a:ext cx="3148925" cy="1523685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22238">
              <a:spcBef>
                <a:spcPts val="1000"/>
              </a:spcBef>
              <a:buClr>
                <a:srgbClr val="446FC1"/>
              </a:buClr>
            </a:pP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Wykorzystanie</a:t>
            </a:r>
            <a:r>
              <a:rPr lang="pl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łącznego potencjału magazynów</a:t>
            </a:r>
            <a:r>
              <a:rPr lang="pl" sz="2000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obniżenie kosztów operacyjnych</a:t>
            </a:r>
          </a:p>
          <a:p>
            <a:pPr marL="180975" indent="0">
              <a:spcBef>
                <a:spcPts val="1000"/>
              </a:spcBef>
              <a:buClr>
                <a:srgbClr val="446FC1"/>
              </a:buClr>
              <a:buNone/>
            </a:pPr>
            <a:endParaRPr lang="pl" sz="2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AB8EA3CF-01C8-9E4E-B8D2-091CA28E45DB}"/>
              </a:ext>
            </a:extLst>
          </p:cNvPr>
          <p:cNvSpPr txBox="1">
            <a:spLocks/>
          </p:cNvSpPr>
          <p:nvPr/>
        </p:nvSpPr>
        <p:spPr>
          <a:xfrm>
            <a:off x="9335175" y="6705349"/>
            <a:ext cx="4700726" cy="1674849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22238">
              <a:spcBef>
                <a:spcPts val="1000"/>
              </a:spcBef>
              <a:buClr>
                <a:srgbClr val="446FC1"/>
              </a:buClr>
            </a:pP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Uwzględnienie </a:t>
            </a:r>
            <a:r>
              <a:rPr lang="pl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technicznych </a:t>
            </a:r>
            <a:br>
              <a:rPr lang="pl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ograniczeń</a:t>
            </a: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instalacji </a:t>
            </a:r>
            <a:r>
              <a: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magazynowych i przesyłowych</a:t>
            </a:r>
          </a:p>
          <a:p>
            <a:pPr marL="303213" indent="-122238">
              <a:spcBef>
                <a:spcPts val="1000"/>
              </a:spcBef>
              <a:buClr>
                <a:srgbClr val="446FC1"/>
              </a:buClr>
            </a:pPr>
            <a:endParaRPr lang="pl" sz="2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46C4725E-DB27-F24C-A3ED-39BAC83C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12</a:t>
            </a:fld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3AEB4CD-87F3-CA48-88CA-F768B7EC9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0004" y="720000"/>
            <a:ext cx="5537200" cy="660400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B4EDF2CB-9935-3F4E-A087-96BB19F8539F}"/>
              </a:ext>
            </a:extLst>
          </p:cNvPr>
          <p:cNvSpPr txBox="1">
            <a:spLocks/>
          </p:cNvSpPr>
          <p:nvPr/>
        </p:nvSpPr>
        <p:spPr>
          <a:xfrm>
            <a:off x="13381238" y="712250"/>
            <a:ext cx="4520281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GASLUX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9027285B-6C52-4DA5-B255-F1153B061977}"/>
              </a:ext>
            </a:extLst>
          </p:cNvPr>
          <p:cNvGrpSpPr/>
          <p:nvPr/>
        </p:nvGrpSpPr>
        <p:grpSpPr>
          <a:xfrm>
            <a:off x="-89685" y="3352076"/>
            <a:ext cx="9116700" cy="4472517"/>
            <a:chOff x="-89685" y="2689170"/>
            <a:chExt cx="9116700" cy="4472517"/>
          </a:xfrm>
        </p:grpSpPr>
        <p:sp>
          <p:nvSpPr>
            <p:cNvPr id="18" name="Content Placeholder 3">
              <a:extLst>
                <a:ext uri="{FF2B5EF4-FFF2-40B4-BE49-F238E27FC236}">
                  <a16:creationId xmlns:a16="http://schemas.microsoft.com/office/drawing/2014/main" id="{ADC38777-04D5-144B-9E8E-A0FB0D7CB753}"/>
                </a:ext>
              </a:extLst>
            </p:cNvPr>
            <p:cNvSpPr txBox="1">
              <a:spLocks/>
            </p:cNvSpPr>
            <p:nvPr/>
          </p:nvSpPr>
          <p:spPr>
            <a:xfrm>
              <a:off x="-89685" y="6002907"/>
              <a:ext cx="2442575" cy="747310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03213" indent="-166688">
                <a:lnSpc>
                  <a:spcPct val="100000"/>
                </a:lnSpc>
                <a:buClr>
                  <a:srgbClr val="5AC2C1"/>
                </a:buClr>
              </a:pP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Obsługa procesu </a:t>
              </a:r>
              <a:r>
                <a:rPr lang="pl" sz="2000" b="1" dirty="0">
                  <a:solidFill>
                    <a:srgbClr val="5AC2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nominacji ZUM</a:t>
              </a:r>
            </a:p>
            <a:p>
              <a:pPr>
                <a:lnSpc>
                  <a:spcPct val="100000"/>
                </a:lnSpc>
                <a:buClr>
                  <a:srgbClr val="5AC2C1"/>
                </a:buClr>
              </a:pPr>
              <a:endPara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ontent Placeholder 3">
              <a:extLst>
                <a:ext uri="{FF2B5EF4-FFF2-40B4-BE49-F238E27FC236}">
                  <a16:creationId xmlns:a16="http://schemas.microsoft.com/office/drawing/2014/main" id="{59576A46-AA4F-2D46-AF1E-8FA0961BFB1E}"/>
                </a:ext>
              </a:extLst>
            </p:cNvPr>
            <p:cNvSpPr txBox="1">
              <a:spLocks/>
            </p:cNvSpPr>
            <p:nvPr/>
          </p:nvSpPr>
          <p:spPr>
            <a:xfrm>
              <a:off x="-89685" y="2689170"/>
              <a:ext cx="4381194" cy="711025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03213" indent="-166688">
                <a:lnSpc>
                  <a:spcPct val="100000"/>
                </a:lnSpc>
                <a:buClr>
                  <a:srgbClr val="5AC2C1"/>
                </a:buClr>
              </a:pPr>
              <a:r>
                <a:rPr lang="pl" sz="2000" b="1" dirty="0">
                  <a:solidFill>
                    <a:srgbClr val="5AC2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Raportowanie i rozliczanie </a:t>
              </a: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zrealizowanych usług</a:t>
              </a:r>
            </a:p>
            <a:p>
              <a:pPr marL="303213" indent="-166688">
                <a:lnSpc>
                  <a:spcPct val="100000"/>
                </a:lnSpc>
                <a:buClr>
                  <a:srgbClr val="5AC2C1"/>
                </a:buClr>
              </a:pPr>
              <a:endPara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Content Placeholder 3">
              <a:extLst>
                <a:ext uri="{FF2B5EF4-FFF2-40B4-BE49-F238E27FC236}">
                  <a16:creationId xmlns:a16="http://schemas.microsoft.com/office/drawing/2014/main" id="{D180BE74-E9AE-490B-B419-B3FF66190BA7}"/>
                </a:ext>
              </a:extLst>
            </p:cNvPr>
            <p:cNvSpPr txBox="1">
              <a:spLocks/>
            </p:cNvSpPr>
            <p:nvPr/>
          </p:nvSpPr>
          <p:spPr>
            <a:xfrm>
              <a:off x="4931944" y="6006849"/>
              <a:ext cx="4095071" cy="1154838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03213" indent="-166688" algn="r">
                <a:lnSpc>
                  <a:spcPct val="100000"/>
                </a:lnSpc>
                <a:buClr>
                  <a:srgbClr val="2BA9E1"/>
                </a:buClr>
              </a:pPr>
              <a:r>
                <a:rPr lang="pl-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Maksymalizacja</a:t>
              </a:r>
              <a:r>
                <a:rPr lang="pl-PL" sz="2000" b="1" dirty="0">
                  <a:solidFill>
                    <a:srgbClr val="44A9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przepustowości           </a:t>
              </a:r>
              <a:r>
                <a:rPr lang="pl-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instalacji oraz minimalizacja</a:t>
              </a:r>
              <a:r>
                <a:rPr lang="pl-PL" sz="2000" b="1" dirty="0">
                  <a:solidFill>
                    <a:srgbClr val="44A9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kosztów operacyjnych </a:t>
              </a:r>
            </a:p>
            <a:p>
              <a:pPr marL="136525" indent="0" algn="r">
                <a:lnSpc>
                  <a:spcPct val="100000"/>
                </a:lnSpc>
                <a:spcBef>
                  <a:spcPts val="0"/>
                </a:spcBef>
                <a:buClr>
                  <a:srgbClr val="2BA9E1"/>
                </a:buClr>
                <a:buNone/>
              </a:pPr>
              <a:r>
                <a:rPr lang="pl-PL" sz="2000" b="1" dirty="0">
                  <a:solidFill>
                    <a:srgbClr val="44A9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(nawet o 5-10%)</a:t>
              </a:r>
              <a:endParaRPr lang="pl-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03213" indent="-166688" algn="r">
                <a:lnSpc>
                  <a:spcPct val="100000"/>
                </a:lnSpc>
                <a:buClr>
                  <a:srgbClr val="2BA9E1"/>
                </a:buClr>
              </a:pPr>
              <a:endParaRPr lang="pl-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03BE2A13-46C0-41A9-A3AD-EB755E761D7C}"/>
                </a:ext>
              </a:extLst>
            </p:cNvPr>
            <p:cNvGrpSpPr/>
            <p:nvPr/>
          </p:nvGrpSpPr>
          <p:grpSpPr>
            <a:xfrm>
              <a:off x="2642398" y="3017967"/>
              <a:ext cx="4008011" cy="3942810"/>
              <a:chOff x="2143482" y="2628615"/>
              <a:chExt cx="4340277" cy="434027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6F3DFCB-DF9E-DD47-BBBA-F13468842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90477">
                <a:off x="2143482" y="2628615"/>
                <a:ext cx="4340277" cy="434027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16103DF-F17C-A44C-8835-B0E98BDD3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3415" y="5565852"/>
                <a:ext cx="683860" cy="68385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BEBD7F6-CFC0-AC42-951E-B8FCCD09E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4270" y="4483368"/>
                <a:ext cx="683860" cy="59661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272E03E-9E23-6448-ABEA-565C76F31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61794" y="4427085"/>
                <a:ext cx="720098" cy="54262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81296DD-8A21-C842-B80F-7334FE732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0813" y="3361594"/>
                <a:ext cx="683860" cy="621252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D32ED26-5B97-6542-B791-1BD9BA84F5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4208681" y="4670930"/>
                <a:ext cx="215343" cy="209877"/>
                <a:chOff x="7115532" y="4606593"/>
                <a:chExt cx="1411829" cy="1375994"/>
              </a:xfrm>
            </p:grpSpPr>
            <p:sp>
              <p:nvSpPr>
                <p:cNvPr id="28" name="Pie 27">
                  <a:extLst>
                    <a:ext uri="{FF2B5EF4-FFF2-40B4-BE49-F238E27FC236}">
                      <a16:creationId xmlns:a16="http://schemas.microsoft.com/office/drawing/2014/main" id="{D1C45389-2E9D-8B43-AF35-DBA53820B690}"/>
                    </a:ext>
                  </a:extLst>
                </p:cNvPr>
                <p:cNvSpPr/>
                <p:nvPr/>
              </p:nvSpPr>
              <p:spPr>
                <a:xfrm rot="5400000">
                  <a:off x="7115530" y="4606595"/>
                  <a:ext cx="1375983" cy="1375980"/>
                </a:xfrm>
                <a:prstGeom prst="pie">
                  <a:avLst>
                    <a:gd name="adj1" fmla="val 0"/>
                    <a:gd name="adj2" fmla="val 10826044"/>
                  </a:avLst>
                </a:prstGeom>
                <a:solidFill>
                  <a:srgbClr val="44A9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Pie 28">
                  <a:extLst>
                    <a:ext uri="{FF2B5EF4-FFF2-40B4-BE49-F238E27FC236}">
                      <a16:creationId xmlns:a16="http://schemas.microsoft.com/office/drawing/2014/main" id="{BE92BBC9-C34D-FE4D-B82A-249491F66492}"/>
                    </a:ext>
                  </a:extLst>
                </p:cNvPr>
                <p:cNvSpPr/>
                <p:nvPr/>
              </p:nvSpPr>
              <p:spPr>
                <a:xfrm rot="16200000" flipH="1">
                  <a:off x="7151375" y="4606600"/>
                  <a:ext cx="1375986" cy="1375987"/>
                </a:xfrm>
                <a:prstGeom prst="pie">
                  <a:avLst>
                    <a:gd name="adj1" fmla="val 22581"/>
                    <a:gd name="adj2" fmla="val 10826044"/>
                  </a:avLst>
                </a:prstGeom>
                <a:solidFill>
                  <a:srgbClr val="5AC2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17D89FF-871D-9C43-9D71-1CCA7F53E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8805" y="3333504"/>
                <a:ext cx="683860" cy="683859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094A5ED-F79D-9145-801B-FE9F29A12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61467" y="5519903"/>
                <a:ext cx="683860" cy="703973"/>
              </a:xfrm>
              <a:prstGeom prst="rect">
                <a:avLst/>
              </a:prstGeom>
            </p:spPr>
          </p:pic>
        </p:grpSp>
        <p:sp>
          <p:nvSpPr>
            <p:cNvPr id="57" name="Content Placeholder 3">
              <a:extLst>
                <a:ext uri="{FF2B5EF4-FFF2-40B4-BE49-F238E27FC236}">
                  <a16:creationId xmlns:a16="http://schemas.microsoft.com/office/drawing/2014/main" id="{3C7A23FA-DC04-B04C-9374-B8B8F557CDC3}"/>
                </a:ext>
              </a:extLst>
            </p:cNvPr>
            <p:cNvSpPr txBox="1">
              <a:spLocks/>
            </p:cNvSpPr>
            <p:nvPr/>
          </p:nvSpPr>
          <p:spPr>
            <a:xfrm>
              <a:off x="-89685" y="4017905"/>
              <a:ext cx="2295157" cy="711025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03213" indent="-166688">
                <a:lnSpc>
                  <a:spcPct val="100000"/>
                </a:lnSpc>
                <a:buClr>
                  <a:srgbClr val="5AC2C1"/>
                </a:buClr>
              </a:pP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Pełne </a:t>
              </a:r>
              <a:r>
                <a:rPr lang="pl" sz="2000" b="1" dirty="0">
                  <a:solidFill>
                    <a:srgbClr val="5AC2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wsparcie procesów biznesowych </a:t>
              </a: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operatora</a:t>
              </a:r>
            </a:p>
          </p:txBody>
        </p:sp>
        <p:sp>
          <p:nvSpPr>
            <p:cNvPr id="46" name="Content Placeholder 3">
              <a:extLst>
                <a:ext uri="{FF2B5EF4-FFF2-40B4-BE49-F238E27FC236}">
                  <a16:creationId xmlns:a16="http://schemas.microsoft.com/office/drawing/2014/main" id="{3E20D6E2-FE46-5944-B21D-B4422C99002B}"/>
                </a:ext>
              </a:extLst>
            </p:cNvPr>
            <p:cNvSpPr txBox="1">
              <a:spLocks/>
            </p:cNvSpPr>
            <p:nvPr/>
          </p:nvSpPr>
          <p:spPr>
            <a:xfrm>
              <a:off x="5421316" y="2696697"/>
              <a:ext cx="3605699" cy="788195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03213" indent="-166688" algn="r">
                <a:lnSpc>
                  <a:spcPct val="100000"/>
                </a:lnSpc>
                <a:buClr>
                  <a:srgbClr val="2BA9E1"/>
                </a:buClr>
              </a:pP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Pełna</a:t>
              </a:r>
              <a:r>
                <a:rPr lang="pl" sz="2000" b="1" dirty="0">
                  <a:solidFill>
                    <a:srgbClr val="44A9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informacja o stanie</a:t>
              </a:r>
              <a:r>
                <a:rPr lang="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technicznym instalacji</a:t>
              </a:r>
            </a:p>
            <a:p>
              <a:pPr algn="r">
                <a:lnSpc>
                  <a:spcPct val="100000"/>
                </a:lnSpc>
                <a:buClr>
                  <a:srgbClr val="2BA9E1"/>
                </a:buClr>
              </a:pPr>
              <a:endParaRPr lang="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Content Placeholder 3">
              <a:extLst>
                <a:ext uri="{FF2B5EF4-FFF2-40B4-BE49-F238E27FC236}">
                  <a16:creationId xmlns:a16="http://schemas.microsoft.com/office/drawing/2014/main" id="{F3BBE403-F767-9343-B565-AD26D57F3125}"/>
                </a:ext>
              </a:extLst>
            </p:cNvPr>
            <p:cNvSpPr txBox="1">
              <a:spLocks/>
            </p:cNvSpPr>
            <p:nvPr/>
          </p:nvSpPr>
          <p:spPr>
            <a:xfrm>
              <a:off x="6755144" y="3927386"/>
              <a:ext cx="2271871" cy="1495150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03213" indent="-166688" algn="r">
                <a:lnSpc>
                  <a:spcPct val="100000"/>
                </a:lnSpc>
                <a:buClr>
                  <a:srgbClr val="2BA9E1"/>
                </a:buClr>
              </a:pPr>
              <a:r>
                <a:rPr lang="pl-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Precyzyjne</a:t>
              </a:r>
              <a:r>
                <a:rPr lang="pl-PL" sz="2000" b="1" dirty="0">
                  <a:solidFill>
                    <a:srgbClr val="44A9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modele symulacyjne </a:t>
              </a:r>
              <a:r>
                <a:rPr lang="pl-PL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infrastruktury</a:t>
              </a:r>
              <a:r>
                <a:rPr lang="pl-PL" sz="2000" b="1" dirty="0">
                  <a:solidFill>
                    <a:srgbClr val="44A9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l-PL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375B9697-E3B6-E646-BD20-943A201699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594" y="8296691"/>
            <a:ext cx="1816100" cy="406400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A6068770-F9F9-4C91-B583-2A9590E95A83}"/>
              </a:ext>
            </a:extLst>
          </p:cNvPr>
          <p:cNvGrpSpPr/>
          <p:nvPr/>
        </p:nvGrpSpPr>
        <p:grpSpPr>
          <a:xfrm>
            <a:off x="12823146" y="3984719"/>
            <a:ext cx="3091504" cy="2978674"/>
            <a:chOff x="9491288" y="4863579"/>
            <a:chExt cx="3091504" cy="297867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7E1CB90-9D2E-8242-A5D5-EBF13DAA8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06328" y="4863579"/>
              <a:ext cx="3076464" cy="297867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307EA13-5F0B-AF43-9F76-3447E37B6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567317" y="4961448"/>
              <a:ext cx="1404172" cy="13241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55D18E-E25D-914C-AC8D-84BA91066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506596" y="6349128"/>
              <a:ext cx="1464893" cy="138540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3658D12-65CC-3548-83D5-B2BDC301D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634907" y="5778634"/>
              <a:ext cx="1079841" cy="1021244"/>
            </a:xfrm>
            <a:prstGeom prst="rect">
              <a:avLst/>
            </a:prstGeom>
          </p:spPr>
        </p:pic>
        <p:sp>
          <p:nvSpPr>
            <p:cNvPr id="97" name="Content Placeholder 3">
              <a:extLst>
                <a:ext uri="{FF2B5EF4-FFF2-40B4-BE49-F238E27FC236}">
                  <a16:creationId xmlns:a16="http://schemas.microsoft.com/office/drawing/2014/main" id="{67EF3D7C-65FC-B84F-AF3E-31DEE7287A30}"/>
                </a:ext>
              </a:extLst>
            </p:cNvPr>
            <p:cNvSpPr txBox="1">
              <a:spLocks/>
            </p:cNvSpPr>
            <p:nvPr/>
          </p:nvSpPr>
          <p:spPr>
            <a:xfrm>
              <a:off x="9491288" y="6065502"/>
              <a:ext cx="1160693" cy="665597"/>
            </a:xfrm>
            <a:prstGeom prst="rect">
              <a:avLst/>
            </a:prstGeom>
          </p:spPr>
          <p:txBody>
            <a:bodyPr lIns="0" tIns="0" rIns="0" bIns="0"/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0" algn="ctr">
                <a:spcBef>
                  <a:spcPts val="1000"/>
                </a:spcBef>
                <a:buClr>
                  <a:srgbClr val="446FC1"/>
                </a:buClr>
                <a:buNone/>
              </a:pPr>
              <a:r>
                <a:rPr lang="en-GB" sz="17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pl" sz="1700" b="1" dirty="0">
                  <a:solidFill>
                    <a:srgbClr val="D8D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agazyngazu</a:t>
              </a:r>
              <a:endParaRPr lang="pl" sz="1700" dirty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3">
              <a:extLst>
                <a:ext uri="{FF2B5EF4-FFF2-40B4-BE49-F238E27FC236}">
                  <a16:creationId xmlns:a16="http://schemas.microsoft.com/office/drawing/2014/main" id="{023708C4-BDB6-4B61-A9FE-4FCB4B312B10}"/>
                </a:ext>
              </a:extLst>
            </p:cNvPr>
            <p:cNvSpPr txBox="1">
              <a:spLocks/>
            </p:cNvSpPr>
            <p:nvPr/>
          </p:nvSpPr>
          <p:spPr>
            <a:xfrm>
              <a:off x="10592245" y="5393196"/>
              <a:ext cx="1137467" cy="665597"/>
            </a:xfrm>
            <a:prstGeom prst="rect">
              <a:avLst/>
            </a:prstGeom>
          </p:spPr>
          <p:txBody>
            <a:bodyPr lIns="0" tIns="0" rIns="0" bIns="0"/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0" algn="ctr">
                <a:spcBef>
                  <a:spcPts val="1000"/>
                </a:spcBef>
                <a:buClr>
                  <a:srgbClr val="446FC1"/>
                </a:buClr>
                <a:buNone/>
              </a:pPr>
              <a:r>
                <a:rPr lang="en-GB" sz="1700" b="1" dirty="0">
                  <a:solidFill>
                    <a:srgbClr val="56BA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pl" sz="1700" b="1" dirty="0">
                  <a:solidFill>
                    <a:srgbClr val="56BA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agazyngazu</a:t>
              </a:r>
              <a:endParaRPr lang="pl" sz="1700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ontent Placeholder 3">
              <a:extLst>
                <a:ext uri="{FF2B5EF4-FFF2-40B4-BE49-F238E27FC236}">
                  <a16:creationId xmlns:a16="http://schemas.microsoft.com/office/drawing/2014/main" id="{21527F5B-1D8B-4437-AB86-12352E97B56C}"/>
                </a:ext>
              </a:extLst>
            </p:cNvPr>
            <p:cNvSpPr txBox="1">
              <a:spLocks/>
            </p:cNvSpPr>
            <p:nvPr/>
          </p:nvSpPr>
          <p:spPr>
            <a:xfrm>
              <a:off x="10562268" y="6800162"/>
              <a:ext cx="1137467" cy="665597"/>
            </a:xfrm>
            <a:prstGeom prst="rect">
              <a:avLst/>
            </a:prstGeom>
          </p:spPr>
          <p:txBody>
            <a:bodyPr lIns="0" tIns="0" rIns="0" bIns="0"/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0" algn="ctr">
                <a:spcBef>
                  <a:spcPts val="1000"/>
                </a:spcBef>
                <a:buClr>
                  <a:srgbClr val="446FC1"/>
                </a:buClr>
                <a:buNone/>
              </a:pPr>
              <a:r>
                <a:rPr lang="en-GB" sz="1700" b="1" dirty="0">
                  <a:solidFill>
                    <a:srgbClr val="44A9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pl" sz="1700" b="1" dirty="0">
                  <a:solidFill>
                    <a:srgbClr val="44A9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agazyngazu</a:t>
              </a:r>
              <a:endParaRPr lang="pl" sz="1700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38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4F7344C-F02A-A042-AC4F-2E6D76EE1F67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52A6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720000"/>
            <a:ext cx="11788048" cy="658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AC579-C0DA-124B-B6EF-B14F9028B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874600"/>
            <a:ext cx="11586973" cy="542675"/>
          </a:xfrm>
        </p:spPr>
        <p:txBody>
          <a:bodyPr/>
          <a:lstStyle/>
          <a:p>
            <a:r>
              <a:rPr lang="pl-PL" dirty="0"/>
              <a:t>EUROPEJSKI ZIELONY ŁAD. ZAŁOŻENIA ORAZ KONSEKWENCJE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72FEA-522B-4C40-A644-FE600B8378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571" y="1811501"/>
            <a:ext cx="2462368" cy="486833"/>
          </a:xfrm>
        </p:spPr>
        <p:txBody>
          <a:bodyPr/>
          <a:lstStyle/>
          <a:p>
            <a:r>
              <a:rPr lang="en-US" dirty="0"/>
              <a:t>G</a:t>
            </a:r>
            <a:r>
              <a:rPr lang="pl-PL" dirty="0"/>
              <a:t>ŁÓWNE</a:t>
            </a:r>
            <a:r>
              <a:rPr lang="en-US" dirty="0"/>
              <a:t> </a:t>
            </a:r>
            <a:r>
              <a:rPr lang="pl-PL" dirty="0"/>
              <a:t>ZAŁOŻENIA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923A7-6955-9245-A784-21F17B5CFD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0814" y="1870738"/>
            <a:ext cx="2996574" cy="784458"/>
          </a:xfrm>
        </p:spPr>
        <p:txBody>
          <a:bodyPr/>
          <a:lstStyle/>
          <a:p>
            <a:r>
              <a:rPr lang="pl-PL" dirty="0">
                <a:solidFill>
                  <a:srgbClr val="DBD935"/>
                </a:solidFill>
              </a:rPr>
              <a:t>KONSEKWENCJE KRÓTKOTERMINOWE</a:t>
            </a:r>
            <a:endParaRPr lang="en-US" dirty="0">
              <a:solidFill>
                <a:srgbClr val="DBD935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E2F30D-778B-434A-9381-F5DE30B5BE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84532" y="1902805"/>
            <a:ext cx="3299791" cy="486833"/>
          </a:xfrm>
        </p:spPr>
        <p:txBody>
          <a:bodyPr/>
          <a:lstStyle/>
          <a:p>
            <a:r>
              <a:rPr lang="pl-PL" dirty="0">
                <a:solidFill>
                  <a:srgbClr val="446FC1"/>
                </a:solidFill>
              </a:rPr>
              <a:t>KONSEKWENCJE DŁUGOTERMINOWE</a:t>
            </a:r>
            <a:endParaRPr lang="en-US" dirty="0">
              <a:solidFill>
                <a:srgbClr val="446FC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282383-446A-564A-968F-D63D92C1AF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8251" y="2894312"/>
            <a:ext cx="3921087" cy="4670184"/>
          </a:xfrm>
        </p:spPr>
        <p:txBody>
          <a:bodyPr/>
          <a:lstStyle/>
          <a:p>
            <a:pPr marL="303213" indent="-166688">
              <a:lnSpc>
                <a:spcPct val="120000"/>
              </a:lnSpc>
              <a:buClr>
                <a:srgbClr val="DBD935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Gaz ziemny paliwem przejściowym</a:t>
            </a:r>
          </a:p>
          <a:p>
            <a:pPr marL="303213" indent="-166688">
              <a:lnSpc>
                <a:spcPct val="120000"/>
              </a:lnSpc>
              <a:buClr>
                <a:srgbClr val="DBD935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Polska zwiększy zużycie gazu ziemnego kosztem węgla</a:t>
            </a:r>
          </a:p>
          <a:p>
            <a:pPr marL="303213" indent="-166688">
              <a:lnSpc>
                <a:spcPct val="120000"/>
              </a:lnSpc>
              <a:buClr>
                <a:srgbClr val="DBD935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Stopniowe zwiększanie udziału OZE w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mixie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energetycznym</a:t>
            </a:r>
          </a:p>
          <a:p>
            <a:pPr>
              <a:buClr>
                <a:srgbClr val="DBD935"/>
              </a:buClr>
            </a:pPr>
            <a:endParaRPr lang="en-US" sz="2000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E282383-446A-564A-968F-D63D92C1AF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5485" y="2801038"/>
            <a:ext cx="3529270" cy="5132892"/>
          </a:xfrm>
        </p:spPr>
        <p:txBody>
          <a:bodyPr/>
          <a:lstStyle/>
          <a:p>
            <a:pPr marL="303213" indent="-166688">
              <a:lnSpc>
                <a:spcPct val="120000"/>
              </a:lnSpc>
              <a:buClr>
                <a:srgbClr val="44A9E2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Planowana eliminacja wszystkich paliw kopalnych</a:t>
            </a:r>
          </a:p>
          <a:p>
            <a:pPr marL="303213" indent="-166688">
              <a:lnSpc>
                <a:spcPct val="120000"/>
              </a:lnSpc>
              <a:buClr>
                <a:srgbClr val="44A9E2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Odejście od subsydiowania unijnego projektów z zakresu energetyki konwencjonalnej </a:t>
            </a:r>
          </a:p>
          <a:p>
            <a:pPr>
              <a:buClr>
                <a:srgbClr val="44A9E2"/>
              </a:buClr>
            </a:pPr>
            <a:endParaRPr lang="en-US" sz="2000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E282383-446A-564A-968F-D63D92C1AF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881018" y="2801038"/>
            <a:ext cx="3706820" cy="4670184"/>
          </a:xfrm>
        </p:spPr>
        <p:txBody>
          <a:bodyPr/>
          <a:lstStyle/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Dalszy rozwój energetyki odnawialnej z koniecznością zarządzania rozproszoną generacją</a:t>
            </a:r>
          </a:p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Rozwój oraz implementacja technologii wodorowych</a:t>
            </a:r>
          </a:p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Rozwój obszaru biogazowego</a:t>
            </a:r>
          </a:p>
          <a:p>
            <a:pPr marL="8890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1DFA70-B692-C649-8088-7230319E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73" y="7938878"/>
            <a:ext cx="14592300" cy="177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2BD774-754F-2747-853B-B354E5881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127" y="6874306"/>
            <a:ext cx="1361539" cy="10809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721286-52B7-344C-B131-708BDB723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8219" y="5942352"/>
            <a:ext cx="2140938" cy="20789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F3758C-9681-9F40-8207-DE421F23E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676" y="4768214"/>
            <a:ext cx="2712179" cy="325492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E51A35-8F92-3E4C-8BC3-1ABB8C9C21EC}"/>
              </a:ext>
            </a:extLst>
          </p:cNvPr>
          <p:cNvCxnSpPr>
            <a:cxnSpLocks/>
          </p:cNvCxnSpPr>
          <p:nvPr/>
        </p:nvCxnSpPr>
        <p:spPr>
          <a:xfrm flipH="1" flipV="1">
            <a:off x="3765229" y="2130266"/>
            <a:ext cx="1745351" cy="28002"/>
          </a:xfrm>
          <a:prstGeom prst="line">
            <a:avLst/>
          </a:prstGeom>
          <a:ln w="50800" cap="rnd" cmpd="sng">
            <a:solidFill>
              <a:srgbClr val="73A66F"/>
            </a:solidFill>
            <a:prstDash val="sysDot"/>
            <a:headEnd type="triangle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E93249-FB89-9E46-9B21-A01D95C0C2B3}"/>
              </a:ext>
            </a:extLst>
          </p:cNvPr>
          <p:cNvCxnSpPr>
            <a:cxnSpLocks/>
          </p:cNvCxnSpPr>
          <p:nvPr/>
        </p:nvCxnSpPr>
        <p:spPr>
          <a:xfrm flipH="1" flipV="1">
            <a:off x="9889731" y="2116265"/>
            <a:ext cx="1745351" cy="28002"/>
          </a:xfrm>
          <a:prstGeom prst="line">
            <a:avLst/>
          </a:prstGeom>
          <a:ln w="50800" cap="rnd" cmpd="sng">
            <a:solidFill>
              <a:srgbClr val="73A66F"/>
            </a:solidFill>
            <a:prstDash val="sysDot"/>
            <a:headEnd type="triangle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8E93E01-B3C6-ED4C-A376-68F37FEEB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29" y="6246948"/>
            <a:ext cx="2387600" cy="1866900"/>
          </a:xfrm>
          <a:prstGeom prst="rect">
            <a:avLst/>
          </a:prstGeom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63ECA158-4EAE-A84E-8C01-01153310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/>
              <a:t>							</a:t>
            </a:r>
            <a:fld id="{BE7B14E7-32A0-B141-8D53-AE5013902E98}" type="slidenum">
              <a:rPr lang="en-US" smtClean="0"/>
              <a:t>13</a:t>
            </a:fld>
            <a:endParaRPr lang="en-US" dirty="0"/>
          </a:p>
        </p:txBody>
      </p:sp>
      <p:pic>
        <p:nvPicPr>
          <p:cNvPr id="2" name="Picture 21">
            <a:extLst>
              <a:ext uri="{FF2B5EF4-FFF2-40B4-BE49-F238E27FC236}">
                <a16:creationId xmlns:a16="http://schemas.microsoft.com/office/drawing/2014/main" id="{B98BA4AC-1594-4462-978F-9B98ADD1C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604" y="6963866"/>
            <a:ext cx="1361539" cy="10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3D81E95A-D5A2-AE43-A428-09888C342071}"/>
              </a:ext>
            </a:extLst>
          </p:cNvPr>
          <p:cNvSpPr/>
          <p:nvPr/>
        </p:nvSpPr>
        <p:spPr>
          <a:xfrm>
            <a:off x="1" y="0"/>
            <a:ext cx="8803741" cy="9144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DFCB4-3D13-7E42-8691-EA1E73CC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74" y="1980000"/>
            <a:ext cx="14833600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F7344C-F02A-A042-AC4F-2E6D76EE1F67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rgbClr val="52A6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" y="720000"/>
            <a:ext cx="8793804" cy="658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AC579-C0DA-124B-B6EF-B14F9028B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874600"/>
            <a:ext cx="9523285" cy="542675"/>
          </a:xfrm>
        </p:spPr>
        <p:txBody>
          <a:bodyPr/>
          <a:lstStyle/>
          <a:p>
            <a:r>
              <a:rPr lang="pl-PL" dirty="0"/>
              <a:t>EUROPEJSKI ZIELONY ŁAD. PLANY ROZWOJU</a:t>
            </a:r>
            <a:endParaRPr lang="en-US" dirty="0"/>
          </a:p>
        </p:txBody>
      </p:sp>
      <p:sp>
        <p:nvSpPr>
          <p:cNvPr id="20" name="Symbol zastępczy zawartości 1">
            <a:extLst>
              <a:ext uri="{FF2B5EF4-FFF2-40B4-BE49-F238E27FC236}">
                <a16:creationId xmlns:a16="http://schemas.microsoft.com/office/drawing/2014/main" id="{5FDA1D4A-EDEE-420F-BD1B-A0A460709EA6}"/>
              </a:ext>
            </a:extLst>
          </p:cNvPr>
          <p:cNvSpPr txBox="1">
            <a:spLocks/>
          </p:cNvSpPr>
          <p:nvPr/>
        </p:nvSpPr>
        <p:spPr>
          <a:xfrm>
            <a:off x="570580" y="3192465"/>
            <a:ext cx="7985976" cy="5091070"/>
          </a:xfrm>
          <a:prstGeom prst="rect">
            <a:avLst/>
          </a:prstGeom>
        </p:spPr>
        <p:txBody>
          <a:bodyPr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3A66F"/>
              </a:buClr>
              <a:buSzPct val="112000"/>
            </a:pPr>
            <a:r>
              <a:rPr lang="pl-PL" sz="2000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gospodarki wodorowej oraz biogazowej </a:t>
            </a:r>
            <a:r>
              <a:rPr lang="pl-P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przekrojowo we wszystkich kluczowych elementach łańcucha dostaw</a:t>
            </a:r>
          </a:p>
          <a:p>
            <a:pPr>
              <a:buClr>
                <a:srgbClr val="73A66F"/>
              </a:buClr>
              <a:buSzPct val="112000"/>
            </a:pPr>
            <a:r>
              <a:rPr lang="pl-P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Szczególne </a:t>
            </a:r>
            <a:r>
              <a:rPr lang="pl-PL" sz="2000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uwzględnienie procesów</a:t>
            </a:r>
            <a:r>
              <a:rPr lang="pl-PL" sz="2000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1333"/>
              </a:spcBef>
              <a:buClr>
                <a:srgbClr val="73A66F"/>
              </a:buClr>
              <a:buSzPct val="112000"/>
            </a:pPr>
            <a:r>
              <a:rPr lang="pl-PL" sz="2000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</a:t>
            </a:r>
          </a:p>
          <a:p>
            <a:pPr lvl="1">
              <a:spcBef>
                <a:spcPts val="1333"/>
              </a:spcBef>
              <a:buClr>
                <a:srgbClr val="73A66F"/>
              </a:buClr>
              <a:buSzPct val="112000"/>
            </a:pPr>
            <a:r>
              <a:rPr lang="pl-PL" sz="2000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Produkcji</a:t>
            </a:r>
          </a:p>
          <a:p>
            <a:pPr lvl="1">
              <a:spcBef>
                <a:spcPts val="1333"/>
              </a:spcBef>
              <a:buClr>
                <a:srgbClr val="73A66F"/>
              </a:buClr>
              <a:buSzPct val="112000"/>
            </a:pPr>
            <a:r>
              <a:rPr lang="pl-PL" sz="2000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Magazynowania</a:t>
            </a:r>
          </a:p>
          <a:p>
            <a:pPr lvl="1">
              <a:spcBef>
                <a:spcPts val="1333"/>
              </a:spcBef>
              <a:buClr>
                <a:srgbClr val="73A66F"/>
              </a:buClr>
              <a:buSzPct val="112000"/>
            </a:pPr>
            <a:r>
              <a:rPr lang="pl-PL" sz="2000" b="1" dirty="0" err="1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Przesyłu</a:t>
            </a:r>
            <a:endParaRPr lang="pl-PL" sz="2000" b="1" dirty="0">
              <a:solidFill>
                <a:srgbClr val="73A6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333"/>
              </a:spcBef>
              <a:buClr>
                <a:srgbClr val="73A66F"/>
              </a:buClr>
              <a:buSzPct val="112000"/>
            </a:pPr>
            <a:r>
              <a:rPr lang="pl-PL" sz="2000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Wykorzystania</a:t>
            </a:r>
          </a:p>
          <a:p>
            <a:pPr>
              <a:buClr>
                <a:srgbClr val="73A66F"/>
              </a:buClr>
              <a:buSzPct val="112000"/>
            </a:pPr>
            <a:r>
              <a:rPr lang="pl-PL" sz="2000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istniejących produktów </a:t>
            </a:r>
            <a:r>
              <a:rPr lang="pl-P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uwzględnienia nowych technologii energetycznych</a:t>
            </a:r>
          </a:p>
          <a:p>
            <a:pPr>
              <a:buClr>
                <a:srgbClr val="73A66F"/>
              </a:buClr>
              <a:buSzPct val="112000"/>
            </a:pPr>
            <a:r>
              <a:rPr lang="pl-P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Uwzględnienie gospodarki wodorowej oraz nowych technologii energetycznych w </a:t>
            </a:r>
            <a:r>
              <a:rPr lang="pl-PL" sz="2000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koncepcji VPP</a:t>
            </a:r>
          </a:p>
          <a:p>
            <a:pPr>
              <a:buClr>
                <a:srgbClr val="73A66F"/>
              </a:buClr>
            </a:pPr>
            <a:endParaRPr lang="en-US" dirty="0"/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5B10FDEE-4D80-214B-A676-2C576242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/>
              <a:t>							</a:t>
            </a:r>
            <a:fld id="{BE7B14E7-32A0-B141-8D53-AE5013902E98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A8DE6CCB-BE7E-429C-8392-2DB735992156}"/>
              </a:ext>
            </a:extLst>
          </p:cNvPr>
          <p:cNvGrpSpPr/>
          <p:nvPr/>
        </p:nvGrpSpPr>
        <p:grpSpPr>
          <a:xfrm>
            <a:off x="9811504" y="3262159"/>
            <a:ext cx="5388121" cy="4846033"/>
            <a:chOff x="8889323" y="2982514"/>
            <a:chExt cx="6476987" cy="556127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0FC433E-B7A3-CC42-B249-D9EF927D04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60474" y="3964062"/>
              <a:ext cx="835010" cy="1"/>
            </a:xfrm>
            <a:prstGeom prst="line">
              <a:avLst/>
            </a:prstGeom>
            <a:ln w="50800" cap="rnd" cmpd="sng">
              <a:solidFill>
                <a:schemeClr val="accent2"/>
              </a:solidFill>
              <a:prstDash val="sysDot"/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DE76C3-74BF-BA47-819D-B76530D6FC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02252" y="3979445"/>
              <a:ext cx="921828" cy="1"/>
            </a:xfrm>
            <a:prstGeom prst="line">
              <a:avLst/>
            </a:prstGeom>
            <a:ln w="50800" cap="rnd" cmpd="sng">
              <a:solidFill>
                <a:schemeClr val="accent2"/>
              </a:solidFill>
              <a:prstDash val="sysDot"/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A8160A3-ED6C-A443-BB9E-DDDF62E66E89}"/>
                </a:ext>
              </a:extLst>
            </p:cNvPr>
            <p:cNvCxnSpPr>
              <a:cxnSpLocks/>
            </p:cNvCxnSpPr>
            <p:nvPr/>
          </p:nvCxnSpPr>
          <p:spPr>
            <a:xfrm>
              <a:off x="9753504" y="4323865"/>
              <a:ext cx="0" cy="855780"/>
            </a:xfrm>
            <a:prstGeom prst="line">
              <a:avLst/>
            </a:prstGeom>
            <a:ln w="50800" cap="rnd" cmpd="sng">
              <a:solidFill>
                <a:schemeClr val="accent2"/>
              </a:solidFill>
              <a:prstDash val="sysDot"/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65E1BD-323C-3341-8C29-F525B8CE25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60474" y="5999025"/>
              <a:ext cx="835010" cy="1"/>
            </a:xfrm>
            <a:prstGeom prst="line">
              <a:avLst/>
            </a:prstGeom>
            <a:ln w="50800" cap="rnd" cmpd="sng">
              <a:solidFill>
                <a:srgbClr val="56BABC"/>
              </a:solidFill>
              <a:prstDash val="sysDot"/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26FC5FA-0C9A-254E-87C3-2FEFF3EFB0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45661" y="5999025"/>
              <a:ext cx="835010" cy="1"/>
            </a:xfrm>
            <a:prstGeom prst="line">
              <a:avLst/>
            </a:prstGeom>
            <a:ln w="50800" cap="rnd" cmpd="sng">
              <a:solidFill>
                <a:srgbClr val="83B783"/>
              </a:solidFill>
              <a:prstDash val="sysDot"/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651D9C-48E9-E14F-BAC5-1B19E0A43F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3504" y="6539701"/>
              <a:ext cx="0" cy="855780"/>
            </a:xfrm>
            <a:prstGeom prst="line">
              <a:avLst/>
            </a:prstGeom>
            <a:ln w="50800" cap="rnd" cmpd="sng">
              <a:solidFill>
                <a:srgbClr val="FFC000"/>
              </a:solidFill>
              <a:prstDash val="sysDot"/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61A40C-FD40-2F46-88C5-9ACF388ECF20}"/>
                </a:ext>
              </a:extLst>
            </p:cNvPr>
            <p:cNvCxnSpPr>
              <a:cxnSpLocks/>
            </p:cNvCxnSpPr>
            <p:nvPr/>
          </p:nvCxnSpPr>
          <p:spPr>
            <a:xfrm>
              <a:off x="12197139" y="6590436"/>
              <a:ext cx="0" cy="855780"/>
            </a:xfrm>
            <a:prstGeom prst="line">
              <a:avLst/>
            </a:prstGeom>
            <a:ln w="50800" cap="rnd" cmpd="sng">
              <a:solidFill>
                <a:srgbClr val="0070C0"/>
              </a:solidFill>
              <a:prstDash val="sysDot"/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5003EDD-6D41-2F49-9614-EAA1D8CDB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65396" y="4323865"/>
              <a:ext cx="0" cy="855780"/>
            </a:xfrm>
            <a:prstGeom prst="line">
              <a:avLst/>
            </a:prstGeom>
            <a:ln w="50800" cap="rnd" cmpd="sng">
              <a:solidFill>
                <a:srgbClr val="83B783"/>
              </a:solidFill>
              <a:prstDash val="sysDot"/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6B1CA5-EC74-8C45-9105-D0CC99C3A8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65396" y="6539701"/>
              <a:ext cx="0" cy="855780"/>
            </a:xfrm>
            <a:prstGeom prst="line">
              <a:avLst/>
            </a:prstGeom>
            <a:ln w="50800" cap="rnd" cmpd="sng">
              <a:solidFill>
                <a:srgbClr val="83B783"/>
              </a:solidFill>
              <a:prstDash val="sysDot"/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F8BB9E3-DBEC-1D4D-9622-9E805A999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45745" y="2982514"/>
              <a:ext cx="1435883" cy="15072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BB7356-B092-2A4A-9636-9DDB798B1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96790" y="3098228"/>
              <a:ext cx="1169520" cy="117418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E82948F-3244-0147-993A-AFE1DF712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39352" y="7563526"/>
              <a:ext cx="884396" cy="90537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0DB6777-2CAB-B24B-8FFC-AA38834E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85900" y="7638422"/>
              <a:ext cx="1437474" cy="90537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6E8CB9-9901-DF4F-83DF-9A3B0420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89323" y="3125414"/>
              <a:ext cx="1511776" cy="12060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887A05-2FEA-0340-B8D1-8BD8F6BCA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64852" y="5414941"/>
              <a:ext cx="801088" cy="101630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044555-3D31-9140-B783-327E059B7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655483" y="5414942"/>
              <a:ext cx="1201468" cy="10940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E3C759-AA32-B148-A800-9B34E1854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64412" y="7541796"/>
              <a:ext cx="965200" cy="9271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9FCEC3-2249-F746-B6AE-D1B5A215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92452" y="5259893"/>
              <a:ext cx="1393338" cy="1136610"/>
            </a:xfrm>
            <a:prstGeom prst="rect">
              <a:avLst/>
            </a:prstGeom>
          </p:spPr>
        </p:pic>
      </p:grp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E19C414-6FF2-D14C-8221-067C2AFF2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683" y="2167220"/>
            <a:ext cx="2462368" cy="327116"/>
          </a:xfrm>
        </p:spPr>
        <p:txBody>
          <a:bodyPr/>
          <a:lstStyle/>
          <a:p>
            <a:pPr algn="ctr"/>
            <a:r>
              <a:rPr lang="pl-PL" sz="1800" dirty="0">
                <a:solidFill>
                  <a:schemeClr val="bg1"/>
                </a:solidFill>
              </a:rPr>
              <a:t>HANDEL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5C9780C-9B55-C942-B1F8-D9E1D7BA984D}"/>
              </a:ext>
            </a:extLst>
          </p:cNvPr>
          <p:cNvSpPr txBox="1">
            <a:spLocks/>
          </p:cNvSpPr>
          <p:nvPr/>
        </p:nvSpPr>
        <p:spPr>
          <a:xfrm>
            <a:off x="3309998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PRODUKCJA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D1F3CD9-AFF3-A249-87F6-583F4EB0F63E}"/>
              </a:ext>
            </a:extLst>
          </p:cNvPr>
          <p:cNvSpPr txBox="1">
            <a:spLocks/>
          </p:cNvSpPr>
          <p:nvPr/>
        </p:nvSpPr>
        <p:spPr>
          <a:xfrm>
            <a:off x="5772250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MAGAZYNOWANIE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EB00A097-65BC-E148-8D84-06576BF28F21}"/>
              </a:ext>
            </a:extLst>
          </p:cNvPr>
          <p:cNvSpPr txBox="1">
            <a:spLocks/>
          </p:cNvSpPr>
          <p:nvPr/>
        </p:nvSpPr>
        <p:spPr>
          <a:xfrm>
            <a:off x="8194773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PRZESYŁ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F637059-0CB5-DC45-913E-F73FA2328785}"/>
              </a:ext>
            </a:extLst>
          </p:cNvPr>
          <p:cNvSpPr txBox="1">
            <a:spLocks/>
          </p:cNvSpPr>
          <p:nvPr/>
        </p:nvSpPr>
        <p:spPr>
          <a:xfrm>
            <a:off x="10673156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DYSTRYBUCJA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12E8D8F-0999-734C-A26C-A6A6329CCF8C}"/>
              </a:ext>
            </a:extLst>
          </p:cNvPr>
          <p:cNvSpPr txBox="1">
            <a:spLocks/>
          </p:cNvSpPr>
          <p:nvPr/>
        </p:nvSpPr>
        <p:spPr>
          <a:xfrm>
            <a:off x="13117147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WYKORZYSTANIE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E082D16-A933-DA48-ABFE-0474F55AB0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6594" y="8296691"/>
            <a:ext cx="18161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7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6A1E56-08C5-C844-9486-5E48C78D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1980000"/>
            <a:ext cx="14833600" cy="685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2C51F7-CD4B-BE41-A035-C96BBE6FF84B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rgbClr val="52A6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61290" y="720000"/>
            <a:ext cx="11788048" cy="658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5F767-D606-D242-837D-940B689A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							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6579A3-2EAC-D34E-B225-BC87CCEEE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74600"/>
            <a:ext cx="10215956" cy="542675"/>
          </a:xfrm>
        </p:spPr>
        <p:txBody>
          <a:bodyPr/>
          <a:lstStyle/>
          <a:p>
            <a:r>
              <a:rPr lang="pl-PL" dirty="0"/>
              <a:t>EUROPEJSKI ZIELONY ŁAD. ROZWÓJ PRODUKTÓW TT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9E282383-446A-564A-968F-D63D92C1AF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561295" y="3482113"/>
            <a:ext cx="5231832" cy="2974843"/>
          </a:xfrm>
        </p:spPr>
        <p:txBody>
          <a:bodyPr/>
          <a:lstStyle/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komunikacji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pomiędzy uczestnikami rynku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do handlu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SPOT-owego 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5ED02A3-6D51-AF4F-A4C3-6E08F5AE9B9E}"/>
              </a:ext>
            </a:extLst>
          </p:cNvPr>
          <p:cNvSpPr txBox="1">
            <a:spLocks/>
          </p:cNvSpPr>
          <p:nvPr/>
        </p:nvSpPr>
        <p:spPr>
          <a:xfrm>
            <a:off x="1085949" y="3482114"/>
            <a:ext cx="5837428" cy="511825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Rozwój istniejącej rodziny produktowej </a:t>
            </a:r>
            <a:r>
              <a:rPr lang="pl-PL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 TRADE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BE761F-F5A7-114C-BD9F-CF046C07ACE3}"/>
              </a:ext>
            </a:extLst>
          </p:cNvPr>
          <p:cNvGrpSpPr/>
          <p:nvPr/>
        </p:nvGrpSpPr>
        <p:grpSpPr>
          <a:xfrm>
            <a:off x="636879" y="3482114"/>
            <a:ext cx="398230" cy="2830034"/>
            <a:chOff x="8280984" y="3186087"/>
            <a:chExt cx="398230" cy="28300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0251DC-FEEA-704F-84FD-C40BDDDCEF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76725" y="3305825"/>
              <a:ext cx="3374" cy="2511181"/>
            </a:xfrm>
            <a:prstGeom prst="line">
              <a:avLst/>
            </a:prstGeom>
            <a:ln w="50800" cap="rnd" cmpd="sng">
              <a:solidFill>
                <a:srgbClr val="454545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923E0EE-1EF5-114E-AEAC-B1FB7F3CF9E1}"/>
                </a:ext>
              </a:extLst>
            </p:cNvPr>
            <p:cNvSpPr/>
            <p:nvPr/>
          </p:nvSpPr>
          <p:spPr>
            <a:xfrm>
              <a:off x="8280984" y="3186087"/>
              <a:ext cx="398230" cy="398230"/>
            </a:xfrm>
            <a:prstGeom prst="ellipse">
              <a:avLst/>
            </a:prstGeom>
            <a:solidFill>
              <a:srgbClr val="73A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67156A2-CA37-3C4B-9CB4-24A8B3F950B6}"/>
                </a:ext>
              </a:extLst>
            </p:cNvPr>
            <p:cNvSpPr/>
            <p:nvPr/>
          </p:nvSpPr>
          <p:spPr>
            <a:xfrm>
              <a:off x="8280984" y="3982405"/>
              <a:ext cx="398230" cy="398230"/>
            </a:xfrm>
            <a:prstGeom prst="ellipse">
              <a:avLst/>
            </a:prstGeom>
            <a:solidFill>
              <a:srgbClr val="56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CF81421-4DF7-0C49-8339-8B1D200D18F1}"/>
                </a:ext>
              </a:extLst>
            </p:cNvPr>
            <p:cNvSpPr/>
            <p:nvPr/>
          </p:nvSpPr>
          <p:spPr>
            <a:xfrm>
              <a:off x="8280984" y="4795164"/>
              <a:ext cx="398230" cy="398230"/>
            </a:xfrm>
            <a:prstGeom prst="ellipse">
              <a:avLst/>
            </a:prstGeom>
            <a:solidFill>
              <a:srgbClr val="D8D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92DE754-5420-D243-9AD3-98257A964DE8}"/>
                </a:ext>
              </a:extLst>
            </p:cNvPr>
            <p:cNvSpPr/>
            <p:nvPr/>
          </p:nvSpPr>
          <p:spPr>
            <a:xfrm>
              <a:off x="8280984" y="5617891"/>
              <a:ext cx="398230" cy="398230"/>
            </a:xfrm>
            <a:prstGeom prst="ellipse">
              <a:avLst/>
            </a:prstGeom>
            <a:solidFill>
              <a:srgbClr val="446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D74208B-D8F4-8346-92EC-881494528E7E}"/>
              </a:ext>
            </a:extLst>
          </p:cNvPr>
          <p:cNvSpPr txBox="1">
            <a:spLocks/>
          </p:cNvSpPr>
          <p:nvPr/>
        </p:nvSpPr>
        <p:spPr>
          <a:xfrm>
            <a:off x="1085949" y="4160744"/>
            <a:ext cx="5837428" cy="750250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 nowymi produktami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wodorem oraz mieszaniną gazu ziemnego z wodorem 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059342CB-3CE0-5C4E-A369-B35019E222AD}"/>
              </a:ext>
            </a:extLst>
          </p:cNvPr>
          <p:cNvSpPr txBox="1">
            <a:spLocks/>
          </p:cNvSpPr>
          <p:nvPr/>
        </p:nvSpPr>
        <p:spPr>
          <a:xfrm>
            <a:off x="1085949" y="5038489"/>
            <a:ext cx="5343441" cy="2666238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portfelem gazu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wyposażonym w nowe produkty</a:t>
            </a:r>
          </a:p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prognostyczny 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E9FB788B-610F-E141-A24C-732B84231B97}"/>
              </a:ext>
            </a:extLst>
          </p:cNvPr>
          <p:cNvSpPr txBox="1">
            <a:spLocks/>
          </p:cNvSpPr>
          <p:nvPr/>
        </p:nvSpPr>
        <p:spPr>
          <a:xfrm>
            <a:off x="10546359" y="5079779"/>
            <a:ext cx="5231832" cy="576627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Witryna internetowa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użytkownika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B9355E32-2BE7-434D-BDBE-006CC5B4E1E9}"/>
              </a:ext>
            </a:extLst>
          </p:cNvPr>
          <p:cNvSpPr txBox="1">
            <a:spLocks/>
          </p:cNvSpPr>
          <p:nvPr/>
        </p:nvSpPr>
        <p:spPr>
          <a:xfrm>
            <a:off x="10546060" y="5871685"/>
            <a:ext cx="5231832" cy="585271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Rozliczenia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1B8188-4C07-3E4D-99F7-16B005E8E03D}"/>
              </a:ext>
            </a:extLst>
          </p:cNvPr>
          <p:cNvGrpSpPr/>
          <p:nvPr/>
        </p:nvGrpSpPr>
        <p:grpSpPr>
          <a:xfrm>
            <a:off x="10045112" y="3482114"/>
            <a:ext cx="401604" cy="3601533"/>
            <a:chOff x="10045112" y="3326000"/>
            <a:chExt cx="401604" cy="360153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6D18E2E-E1E6-EB45-BEE4-929F4C0B8E00}"/>
                </a:ext>
              </a:extLst>
            </p:cNvPr>
            <p:cNvGrpSpPr/>
            <p:nvPr/>
          </p:nvGrpSpPr>
          <p:grpSpPr>
            <a:xfrm>
              <a:off x="10048486" y="3326000"/>
              <a:ext cx="398230" cy="3402418"/>
              <a:chOff x="8280984" y="3186087"/>
              <a:chExt cx="398230" cy="340241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B77106D-F539-414D-92EA-3BD17C1C9D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6725" y="3305826"/>
                <a:ext cx="0" cy="3282679"/>
              </a:xfrm>
              <a:prstGeom prst="line">
                <a:avLst/>
              </a:prstGeom>
              <a:ln w="50800" cap="rnd" cmpd="sng">
                <a:solidFill>
                  <a:srgbClr val="454545"/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CE10D29-22E8-2F41-8088-050CBAECAA58}"/>
                  </a:ext>
                </a:extLst>
              </p:cNvPr>
              <p:cNvSpPr/>
              <p:nvPr/>
            </p:nvSpPr>
            <p:spPr>
              <a:xfrm>
                <a:off x="8280984" y="3186087"/>
                <a:ext cx="398230" cy="398230"/>
              </a:xfrm>
              <a:prstGeom prst="ellipse">
                <a:avLst/>
              </a:prstGeom>
              <a:solidFill>
                <a:srgbClr val="73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48A4545-C5B6-2140-9879-4A979C8D7FA1}"/>
                  </a:ext>
                </a:extLst>
              </p:cNvPr>
              <p:cNvSpPr/>
              <p:nvPr/>
            </p:nvSpPr>
            <p:spPr>
              <a:xfrm>
                <a:off x="8280984" y="3982405"/>
                <a:ext cx="398230" cy="398230"/>
              </a:xfrm>
              <a:prstGeom prst="ellipse">
                <a:avLst/>
              </a:prstGeom>
              <a:solidFill>
                <a:srgbClr val="56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85C96EA-9A9D-7E4B-85DB-8EAEFBA33331}"/>
                  </a:ext>
                </a:extLst>
              </p:cNvPr>
              <p:cNvSpPr/>
              <p:nvPr/>
            </p:nvSpPr>
            <p:spPr>
              <a:xfrm>
                <a:off x="8280984" y="4795164"/>
                <a:ext cx="398230" cy="398230"/>
              </a:xfrm>
              <a:prstGeom prst="ellipse">
                <a:avLst/>
              </a:prstGeom>
              <a:solidFill>
                <a:srgbClr val="D8D8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4D2BF54-6E8C-9F44-BFB0-3B37B53D6E1E}"/>
                  </a:ext>
                </a:extLst>
              </p:cNvPr>
              <p:cNvSpPr/>
              <p:nvPr/>
            </p:nvSpPr>
            <p:spPr>
              <a:xfrm>
                <a:off x="8280984" y="5617891"/>
                <a:ext cx="398230" cy="398230"/>
              </a:xfrm>
              <a:prstGeom prst="ellipse">
                <a:avLst/>
              </a:prstGeom>
              <a:solidFill>
                <a:srgbClr val="446F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0201311-B9A7-A844-AD5C-96A58F0906AB}"/>
                </a:ext>
              </a:extLst>
            </p:cNvPr>
            <p:cNvSpPr/>
            <p:nvPr/>
          </p:nvSpPr>
          <p:spPr>
            <a:xfrm>
              <a:off x="10045112" y="6529303"/>
              <a:ext cx="398230" cy="398230"/>
            </a:xfrm>
            <a:prstGeom prst="ellipse">
              <a:avLst/>
            </a:prstGeom>
            <a:solidFill>
              <a:srgbClr val="73A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458BBA92-58CB-264F-B6BA-E73878843289}"/>
              </a:ext>
            </a:extLst>
          </p:cNvPr>
          <p:cNvSpPr txBox="1">
            <a:spLocks/>
          </p:cNvSpPr>
          <p:nvPr/>
        </p:nvSpPr>
        <p:spPr>
          <a:xfrm>
            <a:off x="10561295" y="6666195"/>
            <a:ext cx="5231832" cy="585271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Prognozowanie, raportowanie, analiza portfela i </a:t>
            </a:r>
            <a:r>
              <a:rPr lang="pl-PL" b="1" dirty="0" err="1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ryzyk</a:t>
            </a:r>
            <a:endParaRPr lang="pl-PL" b="1" dirty="0">
              <a:solidFill>
                <a:srgbClr val="73A6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166DA2B-7728-9548-9FED-9E7DE4C4FAE0}"/>
              </a:ext>
            </a:extLst>
          </p:cNvPr>
          <p:cNvSpPr txBox="1">
            <a:spLocks/>
          </p:cNvSpPr>
          <p:nvPr/>
        </p:nvSpPr>
        <p:spPr>
          <a:xfrm>
            <a:off x="11737102" y="8475134"/>
            <a:ext cx="3657957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							</a:t>
            </a:r>
            <a:fld id="{BE7B14E7-32A0-B141-8D53-AE5013902E9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87F0E-9D95-5F4D-BA6B-2203B5099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335" y="4004919"/>
            <a:ext cx="2605144" cy="2435527"/>
          </a:xfrm>
          <a:prstGeom prst="rect">
            <a:avLst/>
          </a:prstGeom>
        </p:spPr>
      </p:pic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25FC5BCC-AC7E-4D0F-A49D-2292808D221E}"/>
              </a:ext>
            </a:extLst>
          </p:cNvPr>
          <p:cNvSpPr txBox="1">
            <a:spLocks/>
          </p:cNvSpPr>
          <p:nvPr/>
        </p:nvSpPr>
        <p:spPr>
          <a:xfrm>
            <a:off x="793683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>
                <a:solidFill>
                  <a:schemeClr val="bg1"/>
                </a:solidFill>
              </a:rPr>
              <a:t>HANDEL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3776BB40-0134-4EE4-A012-9199A777A45C}"/>
              </a:ext>
            </a:extLst>
          </p:cNvPr>
          <p:cNvSpPr txBox="1">
            <a:spLocks/>
          </p:cNvSpPr>
          <p:nvPr/>
        </p:nvSpPr>
        <p:spPr>
          <a:xfrm>
            <a:off x="3309998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PRODUKCJA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7B1B2844-5479-4982-ACEC-E4EA6B634726}"/>
              </a:ext>
            </a:extLst>
          </p:cNvPr>
          <p:cNvSpPr txBox="1">
            <a:spLocks/>
          </p:cNvSpPr>
          <p:nvPr/>
        </p:nvSpPr>
        <p:spPr>
          <a:xfrm>
            <a:off x="5772250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MAGAZYNOWANIE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38A7116F-DDC0-4AA7-A084-0438CF0710A2}"/>
              </a:ext>
            </a:extLst>
          </p:cNvPr>
          <p:cNvSpPr txBox="1">
            <a:spLocks/>
          </p:cNvSpPr>
          <p:nvPr/>
        </p:nvSpPr>
        <p:spPr>
          <a:xfrm>
            <a:off x="8247938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PRZESYŁ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50BAB2B8-56A9-4243-AFD3-6AE8FDDC6B23}"/>
              </a:ext>
            </a:extLst>
          </p:cNvPr>
          <p:cNvSpPr txBox="1">
            <a:spLocks/>
          </p:cNvSpPr>
          <p:nvPr/>
        </p:nvSpPr>
        <p:spPr>
          <a:xfrm>
            <a:off x="10673156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DYSTRYBUCJA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57DE2212-BAAD-4C0F-8333-0972B27350A4}"/>
              </a:ext>
            </a:extLst>
          </p:cNvPr>
          <p:cNvSpPr txBox="1">
            <a:spLocks/>
          </p:cNvSpPr>
          <p:nvPr/>
        </p:nvSpPr>
        <p:spPr>
          <a:xfrm>
            <a:off x="13117147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WYKORZYSTANIE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3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90183D0-2692-7340-8164-368BF5F9C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1980000"/>
            <a:ext cx="14833600" cy="685800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9E282383-446A-564A-968F-D63D92C1AF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42705" y="3347954"/>
            <a:ext cx="10393061" cy="2826818"/>
          </a:xfrm>
        </p:spPr>
        <p:txBody>
          <a:bodyPr/>
          <a:lstStyle/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Zaawansowana regulacja parametrami procesu wytwarzania wodoru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minimalizacji kosztów lub maksymalizacji produkcji</a:t>
            </a:r>
          </a:p>
          <a:p>
            <a:pPr marL="136525" indent="0">
              <a:lnSpc>
                <a:spcPct val="120000"/>
              </a:lnSpc>
              <a:spcBef>
                <a:spcPts val="1200"/>
              </a:spcBef>
              <a:buClr>
                <a:srgbClr val="446FC1"/>
              </a:buClr>
              <a:buNone/>
            </a:pPr>
            <a:r>
              <a:rPr lang="pl-PL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Harmonogramowanie wytwarzania oraz zagospodarowania wodoru</a:t>
            </a:r>
            <a:r>
              <a:rPr lang="pl-PL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powiązaniu z innymi źródłami OZE </a:t>
            </a:r>
          </a:p>
          <a:p>
            <a:pPr marL="136525" indent="0">
              <a:lnSpc>
                <a:spcPct val="120000"/>
              </a:lnSpc>
              <a:spcBef>
                <a:spcPts val="1800"/>
              </a:spcBef>
              <a:buClr>
                <a:srgbClr val="446FC1"/>
              </a:buClr>
              <a:buNone/>
            </a:pPr>
            <a:r>
              <a:rPr lang="pl-PL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usługi w systemach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gazowych i elektroenergetycznych</a:t>
            </a:r>
          </a:p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endParaRPr lang="pl-PL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i diagnostyka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 zespołów wytwarzania wodoru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015C68-3609-C944-A3CA-CD0F0A56988B}"/>
              </a:ext>
            </a:extLst>
          </p:cNvPr>
          <p:cNvGrpSpPr/>
          <p:nvPr/>
        </p:nvGrpSpPr>
        <p:grpSpPr>
          <a:xfrm>
            <a:off x="636879" y="3482114"/>
            <a:ext cx="398230" cy="2755848"/>
            <a:chOff x="8280984" y="3186087"/>
            <a:chExt cx="398230" cy="275584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9FB7E3-371C-1145-8EDC-84D8D088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6725" y="3305826"/>
              <a:ext cx="0" cy="2636109"/>
            </a:xfrm>
            <a:prstGeom prst="line">
              <a:avLst/>
            </a:prstGeom>
            <a:ln w="50800" cap="rnd" cmpd="sng">
              <a:solidFill>
                <a:srgbClr val="454545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16ACEF-8C17-AE45-B8E1-A969402E6214}"/>
                </a:ext>
              </a:extLst>
            </p:cNvPr>
            <p:cNvSpPr/>
            <p:nvPr/>
          </p:nvSpPr>
          <p:spPr>
            <a:xfrm>
              <a:off x="8280984" y="3186087"/>
              <a:ext cx="398230" cy="398230"/>
            </a:xfrm>
            <a:prstGeom prst="ellipse">
              <a:avLst/>
            </a:prstGeom>
            <a:solidFill>
              <a:srgbClr val="DBD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AAD142-351F-4344-8FC9-0C7B8D4382B7}"/>
                </a:ext>
              </a:extLst>
            </p:cNvPr>
            <p:cNvSpPr/>
            <p:nvPr/>
          </p:nvSpPr>
          <p:spPr>
            <a:xfrm>
              <a:off x="8280984" y="3982405"/>
              <a:ext cx="398230" cy="398230"/>
            </a:xfrm>
            <a:prstGeom prst="ellipse">
              <a:avLst/>
            </a:prstGeom>
            <a:solidFill>
              <a:srgbClr val="4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FE5DC8A-E821-7F4E-9D4E-D15BC3A89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270" y="3880345"/>
            <a:ext cx="3133609" cy="3146098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EC61869-6191-8D46-BF59-BE7BC2F7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/>
              <a:t>							</a:t>
            </a:r>
            <a:fld id="{BE7B14E7-32A0-B141-8D53-AE5013902E98}" type="slidenum">
              <a:rPr lang="en-US" smtClean="0"/>
              <a:t>16</a:t>
            </a:fld>
            <a:endParaRPr lang="en-US" dirty="0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0AD5D6B7-6474-4165-839B-2667FC6535B4}"/>
              </a:ext>
            </a:extLst>
          </p:cNvPr>
          <p:cNvSpPr/>
          <p:nvPr/>
        </p:nvSpPr>
        <p:spPr>
          <a:xfrm>
            <a:off x="633505" y="5074750"/>
            <a:ext cx="398230" cy="398230"/>
          </a:xfrm>
          <a:prstGeom prst="ellipse">
            <a:avLst/>
          </a:prstGeom>
          <a:solidFill>
            <a:srgbClr val="73A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FCB9FC94-475C-4CC8-8EE8-501DD27BEDA7}"/>
              </a:ext>
            </a:extLst>
          </p:cNvPr>
          <p:cNvSpPr/>
          <p:nvPr/>
        </p:nvSpPr>
        <p:spPr>
          <a:xfrm>
            <a:off x="633505" y="5963691"/>
            <a:ext cx="398230" cy="398230"/>
          </a:xfrm>
          <a:prstGeom prst="ellipse">
            <a:avLst/>
          </a:prstGeom>
          <a:solidFill>
            <a:srgbClr val="446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7FA295-88B4-E04F-8F6F-7EF9BC591C51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rgbClr val="52A6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61290" y="720000"/>
            <a:ext cx="11788048" cy="658800"/>
          </a:xfrm>
          <a:prstGeom prst="rect">
            <a:avLst/>
          </a:prstGeom>
        </p:spPr>
      </p:pic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5B0C2883-91B1-494E-AB45-F393DA1CC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74600"/>
            <a:ext cx="10215956" cy="542675"/>
          </a:xfrm>
        </p:spPr>
        <p:txBody>
          <a:bodyPr/>
          <a:lstStyle/>
          <a:p>
            <a:r>
              <a:rPr lang="pl-PL" dirty="0"/>
              <a:t>EUROPEJSKI ZIELONY ŁAD. ROZWÓJ PRODUKTÓW TT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9FB09A1-7CB6-4CD5-960F-C6E46A7FE0F3}"/>
              </a:ext>
            </a:extLst>
          </p:cNvPr>
          <p:cNvSpPr txBox="1">
            <a:spLocks/>
          </p:cNvSpPr>
          <p:nvPr/>
        </p:nvSpPr>
        <p:spPr>
          <a:xfrm>
            <a:off x="793683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>
                <a:solidFill>
                  <a:schemeClr val="bg1"/>
                </a:solidFill>
              </a:rPr>
              <a:t>HANDEL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7F2A1BD-C137-4FEF-82D9-BE826EDCDDBF}"/>
              </a:ext>
            </a:extLst>
          </p:cNvPr>
          <p:cNvSpPr txBox="1">
            <a:spLocks/>
          </p:cNvSpPr>
          <p:nvPr/>
        </p:nvSpPr>
        <p:spPr>
          <a:xfrm>
            <a:off x="3309998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PRODUKCJA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CA9004E-7F84-4DCF-8491-DD78BE09CC87}"/>
              </a:ext>
            </a:extLst>
          </p:cNvPr>
          <p:cNvSpPr txBox="1">
            <a:spLocks/>
          </p:cNvSpPr>
          <p:nvPr/>
        </p:nvSpPr>
        <p:spPr>
          <a:xfrm>
            <a:off x="5772250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MAGAZYNOWANIE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22670DB-AED8-466E-8DA7-D347A18CC96E}"/>
              </a:ext>
            </a:extLst>
          </p:cNvPr>
          <p:cNvSpPr txBox="1">
            <a:spLocks/>
          </p:cNvSpPr>
          <p:nvPr/>
        </p:nvSpPr>
        <p:spPr>
          <a:xfrm>
            <a:off x="8247938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PRZESYŁ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3B4277C-03E6-408E-AE8D-428662A1DDBF}"/>
              </a:ext>
            </a:extLst>
          </p:cNvPr>
          <p:cNvSpPr txBox="1">
            <a:spLocks/>
          </p:cNvSpPr>
          <p:nvPr/>
        </p:nvSpPr>
        <p:spPr>
          <a:xfrm>
            <a:off x="10673156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DYSTRYBUCJA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7237E1A-419B-474B-9CD6-352497570541}"/>
              </a:ext>
            </a:extLst>
          </p:cNvPr>
          <p:cNvSpPr txBox="1">
            <a:spLocks/>
          </p:cNvSpPr>
          <p:nvPr/>
        </p:nvSpPr>
        <p:spPr>
          <a:xfrm>
            <a:off x="13117147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WYKORZYSTANIE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6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3061C62-07D2-8245-B1EF-45053079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1980501"/>
            <a:ext cx="14833600" cy="685800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9E282383-446A-564A-968F-D63D92C1AF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44585" y="3451241"/>
            <a:ext cx="11193138" cy="398230"/>
          </a:xfrm>
        </p:spPr>
        <p:txBody>
          <a:bodyPr/>
          <a:lstStyle/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</a:t>
            </a:r>
            <a:r>
              <a:rPr lang="pl-PL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pełne wsparcie dla procesów do 10% wodoru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mieszaninie z gazem ziemnym </a:t>
            </a:r>
          </a:p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A93DA8-4B6F-F145-B0A7-C5BEECF2CE70}"/>
              </a:ext>
            </a:extLst>
          </p:cNvPr>
          <p:cNvGrpSpPr/>
          <p:nvPr/>
        </p:nvGrpSpPr>
        <p:grpSpPr>
          <a:xfrm>
            <a:off x="636879" y="3482114"/>
            <a:ext cx="398230" cy="2830034"/>
            <a:chOff x="8280984" y="3186087"/>
            <a:chExt cx="398230" cy="283003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27F709-6A1C-7844-87BD-C0E49B06B3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76725" y="3305825"/>
              <a:ext cx="3374" cy="2511181"/>
            </a:xfrm>
            <a:prstGeom prst="line">
              <a:avLst/>
            </a:prstGeom>
            <a:ln w="50800" cap="rnd" cmpd="sng">
              <a:solidFill>
                <a:srgbClr val="454545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347AF0-363F-3846-8CE1-96DB9E78D94D}"/>
                </a:ext>
              </a:extLst>
            </p:cNvPr>
            <p:cNvSpPr/>
            <p:nvPr/>
          </p:nvSpPr>
          <p:spPr>
            <a:xfrm>
              <a:off x="8280984" y="3186087"/>
              <a:ext cx="398230" cy="398230"/>
            </a:xfrm>
            <a:prstGeom prst="ellipse">
              <a:avLst/>
            </a:prstGeom>
            <a:solidFill>
              <a:srgbClr val="73A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BF13B-4A05-DC43-8F14-E37FB9851D0B}"/>
                </a:ext>
              </a:extLst>
            </p:cNvPr>
            <p:cNvSpPr/>
            <p:nvPr/>
          </p:nvSpPr>
          <p:spPr>
            <a:xfrm>
              <a:off x="8280984" y="3982405"/>
              <a:ext cx="398230" cy="398230"/>
            </a:xfrm>
            <a:prstGeom prst="ellipse">
              <a:avLst/>
            </a:prstGeom>
            <a:solidFill>
              <a:srgbClr val="56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ECE5E1-781D-A642-9FE8-CDE6455852B6}"/>
                </a:ext>
              </a:extLst>
            </p:cNvPr>
            <p:cNvSpPr/>
            <p:nvPr/>
          </p:nvSpPr>
          <p:spPr>
            <a:xfrm>
              <a:off x="8280984" y="4795164"/>
              <a:ext cx="398230" cy="398230"/>
            </a:xfrm>
            <a:prstGeom prst="ellipse">
              <a:avLst/>
            </a:prstGeom>
            <a:solidFill>
              <a:srgbClr val="D8D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0D60DCD-AF29-104E-8B9E-FE78715CAF45}"/>
                </a:ext>
              </a:extLst>
            </p:cNvPr>
            <p:cNvSpPr/>
            <p:nvPr/>
          </p:nvSpPr>
          <p:spPr>
            <a:xfrm>
              <a:off x="8280984" y="5617891"/>
              <a:ext cx="398230" cy="398230"/>
            </a:xfrm>
            <a:prstGeom prst="ellipse">
              <a:avLst/>
            </a:prstGeom>
            <a:solidFill>
              <a:srgbClr val="446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E5DA385-F02A-3B4C-80A5-D7E4331813BD}"/>
              </a:ext>
            </a:extLst>
          </p:cNvPr>
          <p:cNvSpPr txBox="1">
            <a:spLocks/>
          </p:cNvSpPr>
          <p:nvPr/>
        </p:nvSpPr>
        <p:spPr>
          <a:xfrm>
            <a:off x="1144585" y="4263098"/>
            <a:ext cx="11193138" cy="485764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Implementacja modeli matematycznych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obsługi do 100% wodoru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7413FC0-66E0-3C49-AD7E-3AFB768FB442}"/>
              </a:ext>
            </a:extLst>
          </p:cNvPr>
          <p:cNvSpPr txBox="1">
            <a:spLocks/>
          </p:cNvSpPr>
          <p:nvPr/>
        </p:nvSpPr>
        <p:spPr>
          <a:xfrm>
            <a:off x="1144585" y="4940721"/>
            <a:ext cx="11193138" cy="1057446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Symulacja oraz optymalizacja pracy magazynów podziemnych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zawierających kawerny do magazynowania wodoru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ED2F4B9F-0782-8C46-AC6D-113B94429488}"/>
              </a:ext>
            </a:extLst>
          </p:cNvPr>
          <p:cNvSpPr txBox="1">
            <a:spLocks/>
          </p:cNvSpPr>
          <p:nvPr/>
        </p:nvSpPr>
        <p:spPr>
          <a:xfrm>
            <a:off x="1144585" y="5804290"/>
            <a:ext cx="11193138" cy="823212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Symulacja oraz optymalizacja pracy porowatych oraz </a:t>
            </a:r>
            <a:r>
              <a:rPr lang="pl-PL" b="1" dirty="0" err="1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kawernowych</a:t>
            </a:r>
            <a:r>
              <a:rPr lang="pl-PL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magazynów podziemnych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 przechowywaniu mieszanki gazu ziemnego z wodorem</a:t>
            </a:r>
          </a:p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AEF04E40-E7C0-A945-B919-3E3023B5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/>
              <a:t>							</a:t>
            </a:r>
            <a:fld id="{BE7B14E7-32A0-B141-8D53-AE5013902E98}" type="slidenum">
              <a:rPr lang="en-US" smtClean="0"/>
              <a:t>17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5CD460-4A8A-E74B-B618-C52C73200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782" y="3791659"/>
            <a:ext cx="2587277" cy="3282368"/>
          </a:xfrm>
          <a:prstGeom prst="rect">
            <a:avLst/>
          </a:prstGeom>
        </p:spPr>
      </p:pic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E689908E-1ED6-9648-B659-7F8B2BA43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00000"/>
            <a:ext cx="14173200" cy="542675"/>
          </a:xfrm>
        </p:spPr>
        <p:txBody>
          <a:bodyPr/>
          <a:lstStyle/>
          <a:p>
            <a:r>
              <a:rPr lang="pl-PL" dirty="0"/>
              <a:t>EUROPEJSKI ZIELONY ŁAD. ROZWÓJ PRODUKTÓW TT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4378260E-141B-476C-AF82-4B8F956458C4}"/>
              </a:ext>
            </a:extLst>
          </p:cNvPr>
          <p:cNvSpPr txBox="1">
            <a:spLocks/>
          </p:cNvSpPr>
          <p:nvPr/>
        </p:nvSpPr>
        <p:spPr>
          <a:xfrm>
            <a:off x="793683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>
                <a:solidFill>
                  <a:schemeClr val="bg1"/>
                </a:solidFill>
              </a:rPr>
              <a:t>HANDEL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37F1E999-C99F-43A2-B1A5-BE27CE152B5B}"/>
              </a:ext>
            </a:extLst>
          </p:cNvPr>
          <p:cNvSpPr txBox="1">
            <a:spLocks/>
          </p:cNvSpPr>
          <p:nvPr/>
        </p:nvSpPr>
        <p:spPr>
          <a:xfrm>
            <a:off x="3309998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PRODUKCJA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69DB857E-D479-40D6-932B-58FD98E2A201}"/>
              </a:ext>
            </a:extLst>
          </p:cNvPr>
          <p:cNvSpPr txBox="1">
            <a:spLocks/>
          </p:cNvSpPr>
          <p:nvPr/>
        </p:nvSpPr>
        <p:spPr>
          <a:xfrm>
            <a:off x="5772250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MAGAZYNOWANIE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357C4739-1E46-4DE0-AE87-23C2BCE761C4}"/>
              </a:ext>
            </a:extLst>
          </p:cNvPr>
          <p:cNvSpPr txBox="1">
            <a:spLocks/>
          </p:cNvSpPr>
          <p:nvPr/>
        </p:nvSpPr>
        <p:spPr>
          <a:xfrm>
            <a:off x="8247938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PRZESYŁ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4232D40F-292C-4486-954C-46E2D47B8C65}"/>
              </a:ext>
            </a:extLst>
          </p:cNvPr>
          <p:cNvSpPr txBox="1">
            <a:spLocks/>
          </p:cNvSpPr>
          <p:nvPr/>
        </p:nvSpPr>
        <p:spPr>
          <a:xfrm>
            <a:off x="10673156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DYSTRYBUCJA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BE124E49-B87D-4C1C-BCF3-237D29FA326C}"/>
              </a:ext>
            </a:extLst>
          </p:cNvPr>
          <p:cNvSpPr txBox="1">
            <a:spLocks/>
          </p:cNvSpPr>
          <p:nvPr/>
        </p:nvSpPr>
        <p:spPr>
          <a:xfrm>
            <a:off x="13117147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WYKORZYSTANIE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3" name="Picture 29">
            <a:extLst>
              <a:ext uri="{FF2B5EF4-FFF2-40B4-BE49-F238E27FC236}">
                <a16:creationId xmlns:a16="http://schemas.microsoft.com/office/drawing/2014/main" id="{8AD2D570-748F-4BB3-9C48-327CD6F7228F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rgbClr val="52A6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61290" y="720000"/>
            <a:ext cx="11788048" cy="658800"/>
          </a:xfrm>
          <a:prstGeom prst="rect">
            <a:avLst/>
          </a:prstGeom>
        </p:spPr>
      </p:pic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12C55444-D2C3-4B30-AB9D-0C741E2C9C5C}"/>
              </a:ext>
            </a:extLst>
          </p:cNvPr>
          <p:cNvSpPr txBox="1">
            <a:spLocks/>
          </p:cNvSpPr>
          <p:nvPr/>
        </p:nvSpPr>
        <p:spPr>
          <a:xfrm>
            <a:off x="457200" y="874600"/>
            <a:ext cx="10215956" cy="542675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EUROPEJSKI ZIELONY ŁAD. ROZWÓJ PRODUKTÓW TT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0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7D03D-925E-7E45-86F9-103F1548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1980000"/>
            <a:ext cx="14833600" cy="685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4A433FE-F1E1-334A-B3C8-74CB2B718CD0}"/>
              </a:ext>
            </a:extLst>
          </p:cNvPr>
          <p:cNvGrpSpPr/>
          <p:nvPr/>
        </p:nvGrpSpPr>
        <p:grpSpPr>
          <a:xfrm>
            <a:off x="5036350" y="3482114"/>
            <a:ext cx="398230" cy="2830034"/>
            <a:chOff x="8280984" y="3186087"/>
            <a:chExt cx="398230" cy="28300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DBF9B6-2BA9-ED4B-8782-181CC29772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76725" y="3305825"/>
              <a:ext cx="3374" cy="2511181"/>
            </a:xfrm>
            <a:prstGeom prst="line">
              <a:avLst/>
            </a:prstGeom>
            <a:ln w="50800" cap="rnd" cmpd="sng">
              <a:solidFill>
                <a:srgbClr val="454545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84E734-9678-EB42-9E7F-FD720F1DB695}"/>
                </a:ext>
              </a:extLst>
            </p:cNvPr>
            <p:cNvSpPr/>
            <p:nvPr/>
          </p:nvSpPr>
          <p:spPr>
            <a:xfrm>
              <a:off x="8280984" y="3186087"/>
              <a:ext cx="398230" cy="398230"/>
            </a:xfrm>
            <a:prstGeom prst="ellipse">
              <a:avLst/>
            </a:prstGeom>
            <a:solidFill>
              <a:srgbClr val="73A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1A5276-CC97-4A46-A0EF-09D0839E6DB8}"/>
                </a:ext>
              </a:extLst>
            </p:cNvPr>
            <p:cNvSpPr/>
            <p:nvPr/>
          </p:nvSpPr>
          <p:spPr>
            <a:xfrm>
              <a:off x="8280984" y="3982405"/>
              <a:ext cx="398230" cy="398230"/>
            </a:xfrm>
            <a:prstGeom prst="ellipse">
              <a:avLst/>
            </a:prstGeom>
            <a:solidFill>
              <a:srgbClr val="56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962DE17-F181-3541-89D3-C74C0AD71A48}"/>
                </a:ext>
              </a:extLst>
            </p:cNvPr>
            <p:cNvSpPr/>
            <p:nvPr/>
          </p:nvSpPr>
          <p:spPr>
            <a:xfrm>
              <a:off x="8280984" y="4795164"/>
              <a:ext cx="398230" cy="398230"/>
            </a:xfrm>
            <a:prstGeom prst="ellipse">
              <a:avLst/>
            </a:prstGeom>
            <a:solidFill>
              <a:srgbClr val="D8D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3E2630-EBA7-534C-9334-653BC5CA12BF}"/>
                </a:ext>
              </a:extLst>
            </p:cNvPr>
            <p:cNvSpPr/>
            <p:nvPr/>
          </p:nvSpPr>
          <p:spPr>
            <a:xfrm>
              <a:off x="8280984" y="5617891"/>
              <a:ext cx="398230" cy="398230"/>
            </a:xfrm>
            <a:prstGeom prst="ellipse">
              <a:avLst/>
            </a:prstGeom>
            <a:solidFill>
              <a:srgbClr val="446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4FE3D4BC-F1C2-0A4B-9F04-95BAE0849B7B}"/>
              </a:ext>
            </a:extLst>
          </p:cNvPr>
          <p:cNvSpPr txBox="1">
            <a:spLocks/>
          </p:cNvSpPr>
          <p:nvPr/>
        </p:nvSpPr>
        <p:spPr>
          <a:xfrm>
            <a:off x="5544056" y="4279140"/>
            <a:ext cx="10453651" cy="485764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Implementacja modeli matematycznych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obsługi do 100% wodoru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7BE5327-B772-BB49-99F1-050FE0040BDD}"/>
              </a:ext>
            </a:extLst>
          </p:cNvPr>
          <p:cNvSpPr txBox="1">
            <a:spLocks/>
          </p:cNvSpPr>
          <p:nvPr/>
        </p:nvSpPr>
        <p:spPr>
          <a:xfrm>
            <a:off x="5544056" y="4988847"/>
            <a:ext cx="10453651" cy="692214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Symulacja, optymalizacja oraz monitorowanie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 przesyłowych oraz dystrybucyjnych sieci gazowych z rozproszoną produkcją oraz </a:t>
            </a:r>
            <a:r>
              <a:rPr lang="pl-PL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domieszkowaniem wodoru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D485AF74-CD3C-894E-839A-9E5B67ECF522}"/>
              </a:ext>
            </a:extLst>
          </p:cNvPr>
          <p:cNvSpPr txBox="1">
            <a:spLocks/>
          </p:cNvSpPr>
          <p:nvPr/>
        </p:nvSpPr>
        <p:spPr>
          <a:xfrm>
            <a:off x="5544056" y="5820332"/>
            <a:ext cx="10453651" cy="823212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Symulacja, optymalizacja oraz monitorowanie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 obszarów sieci dystrybucyjnych gazu z rozproszoną produkcją oraz </a:t>
            </a:r>
            <a:r>
              <a:rPr lang="pl-PL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domieszkowaniem biogazu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3D2731D-30CC-884F-BF96-3F480947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/>
              <a:t>							</a:t>
            </a:r>
            <a:fld id="{BE7B14E7-32A0-B141-8D53-AE5013902E98}" type="slidenum">
              <a:rPr lang="en-US" smtClean="0"/>
              <a:t>18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7AA4A0-8A90-434F-B4A8-06CBB0687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79" y="4039994"/>
            <a:ext cx="3030001" cy="1908398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C6B4DBA-441B-42C4-AEB9-8FD1761E6F1A}"/>
              </a:ext>
            </a:extLst>
          </p:cNvPr>
          <p:cNvSpPr txBox="1">
            <a:spLocks/>
          </p:cNvSpPr>
          <p:nvPr/>
        </p:nvSpPr>
        <p:spPr>
          <a:xfrm>
            <a:off x="5528685" y="3451241"/>
            <a:ext cx="11193138" cy="398230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</a:t>
            </a:r>
            <a:r>
              <a:rPr lang="pl-PL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pełne wsparcie dla procesów do 10% wodoru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mieszaninie z gazem ziemnym </a:t>
            </a:r>
          </a:p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EFB73C08-FA2A-1843-9902-E1B25A935362}"/>
              </a:ext>
            </a:extLst>
          </p:cNvPr>
          <p:cNvSpPr txBox="1">
            <a:spLocks/>
          </p:cNvSpPr>
          <p:nvPr/>
        </p:nvSpPr>
        <p:spPr>
          <a:xfrm>
            <a:off x="457200" y="900000"/>
            <a:ext cx="14173200" cy="542675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EUROPEJSKI ZIELONY ŁAD. ROZWÓJ PRODUKTÓW TT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183D58C3-2873-4704-A9C2-7CA8B056F6D3}"/>
              </a:ext>
            </a:extLst>
          </p:cNvPr>
          <p:cNvSpPr txBox="1">
            <a:spLocks/>
          </p:cNvSpPr>
          <p:nvPr/>
        </p:nvSpPr>
        <p:spPr>
          <a:xfrm>
            <a:off x="793683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>
                <a:solidFill>
                  <a:schemeClr val="bg1"/>
                </a:solidFill>
              </a:rPr>
              <a:t>HANDEL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D2063232-FC08-4776-B1B8-D652223ED04A}"/>
              </a:ext>
            </a:extLst>
          </p:cNvPr>
          <p:cNvSpPr txBox="1">
            <a:spLocks/>
          </p:cNvSpPr>
          <p:nvPr/>
        </p:nvSpPr>
        <p:spPr>
          <a:xfrm>
            <a:off x="3309998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PRODUKCJA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828F225-5E5C-4D8A-A7B4-4DF71E78A03D}"/>
              </a:ext>
            </a:extLst>
          </p:cNvPr>
          <p:cNvSpPr txBox="1">
            <a:spLocks/>
          </p:cNvSpPr>
          <p:nvPr/>
        </p:nvSpPr>
        <p:spPr>
          <a:xfrm>
            <a:off x="5772250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MAGAZYNOWANIE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AEDE325-9681-480D-A290-181073ECD0D5}"/>
              </a:ext>
            </a:extLst>
          </p:cNvPr>
          <p:cNvSpPr txBox="1">
            <a:spLocks/>
          </p:cNvSpPr>
          <p:nvPr/>
        </p:nvSpPr>
        <p:spPr>
          <a:xfrm>
            <a:off x="8247938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PRZESYŁ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751A820-AEA0-42CC-B9CD-4BDE097FF296}"/>
              </a:ext>
            </a:extLst>
          </p:cNvPr>
          <p:cNvSpPr txBox="1">
            <a:spLocks/>
          </p:cNvSpPr>
          <p:nvPr/>
        </p:nvSpPr>
        <p:spPr>
          <a:xfrm>
            <a:off x="10673156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DYSTRYBUCJA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833EB06-E2DC-4106-9164-B504A169A770}"/>
              </a:ext>
            </a:extLst>
          </p:cNvPr>
          <p:cNvSpPr txBox="1">
            <a:spLocks/>
          </p:cNvSpPr>
          <p:nvPr/>
        </p:nvSpPr>
        <p:spPr>
          <a:xfrm>
            <a:off x="13117147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WYKORZYSTANIE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2" name="Picture 29">
            <a:extLst>
              <a:ext uri="{FF2B5EF4-FFF2-40B4-BE49-F238E27FC236}">
                <a16:creationId xmlns:a16="http://schemas.microsoft.com/office/drawing/2014/main" id="{F3817CE3-4932-4E02-9A17-A9660FDB5E43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rgbClr val="52A6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61290" y="720000"/>
            <a:ext cx="11788048" cy="658800"/>
          </a:xfrm>
          <a:prstGeom prst="rect">
            <a:avLst/>
          </a:prstGeom>
        </p:spPr>
      </p:pic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B4A526D9-49FD-40C5-9432-D8A1DC4F5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74600"/>
            <a:ext cx="10215956" cy="542675"/>
          </a:xfrm>
        </p:spPr>
        <p:txBody>
          <a:bodyPr/>
          <a:lstStyle/>
          <a:p>
            <a:r>
              <a:rPr lang="pl-PL" dirty="0"/>
              <a:t>EUROPEJSKI ZIELONY ŁAD. ROZWÓJ PRODUKTÓW TT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1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24616F-97EC-E24B-BDBA-84599C152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1980000"/>
            <a:ext cx="14833600" cy="685800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E282383-446A-564A-968F-D63D92C1AF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30321" y="4075673"/>
            <a:ext cx="10170067" cy="796318"/>
          </a:xfrm>
        </p:spPr>
        <p:txBody>
          <a:bodyPr/>
          <a:lstStyle/>
          <a:p>
            <a:pPr marL="136525" indent="0">
              <a:lnSpc>
                <a:spcPct val="120000"/>
              </a:lnSpc>
              <a:buClr>
                <a:srgbClr val="446FC1"/>
              </a:buClr>
              <a:buNone/>
            </a:pPr>
            <a:r>
              <a:rPr lang="pl-PL" b="1" dirty="0">
                <a:solidFill>
                  <a:srgbClr val="73A6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Domieszkowanie wodoru i biogazu do gazu ziemnego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– optymalizacja stężenia przy zachowaniu ograniczeń technicznych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3DEAF8-7114-3F4E-B0BF-770EBC2A557B}"/>
              </a:ext>
            </a:extLst>
          </p:cNvPr>
          <p:cNvGrpSpPr/>
          <p:nvPr/>
        </p:nvGrpSpPr>
        <p:grpSpPr>
          <a:xfrm>
            <a:off x="5036350" y="4220050"/>
            <a:ext cx="398230" cy="2007307"/>
            <a:chOff x="8280984" y="3186087"/>
            <a:chExt cx="398230" cy="200730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5288AC6-4FEB-FD41-B491-1D9484BA5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6725" y="3305826"/>
              <a:ext cx="0" cy="1714861"/>
            </a:xfrm>
            <a:prstGeom prst="line">
              <a:avLst/>
            </a:prstGeom>
            <a:ln w="50800" cap="rnd" cmpd="sng">
              <a:solidFill>
                <a:srgbClr val="454545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4C62C80-5C22-3740-B147-68A618849381}"/>
                </a:ext>
              </a:extLst>
            </p:cNvPr>
            <p:cNvSpPr/>
            <p:nvPr/>
          </p:nvSpPr>
          <p:spPr>
            <a:xfrm>
              <a:off x="8280984" y="3186087"/>
              <a:ext cx="398230" cy="398230"/>
            </a:xfrm>
            <a:prstGeom prst="ellipse">
              <a:avLst/>
            </a:prstGeom>
            <a:solidFill>
              <a:srgbClr val="73A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507EDB-8DB1-F94D-BF92-96A7A58907B2}"/>
                </a:ext>
              </a:extLst>
            </p:cNvPr>
            <p:cNvSpPr/>
            <p:nvPr/>
          </p:nvSpPr>
          <p:spPr>
            <a:xfrm>
              <a:off x="8280984" y="3982405"/>
              <a:ext cx="398230" cy="398230"/>
            </a:xfrm>
            <a:prstGeom prst="ellipse">
              <a:avLst/>
            </a:prstGeom>
            <a:solidFill>
              <a:srgbClr val="56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31B3148-B2B3-9E4B-9F5D-967620B189FE}"/>
                </a:ext>
              </a:extLst>
            </p:cNvPr>
            <p:cNvSpPr/>
            <p:nvPr/>
          </p:nvSpPr>
          <p:spPr>
            <a:xfrm>
              <a:off x="8280984" y="4795164"/>
              <a:ext cx="398230" cy="398230"/>
            </a:xfrm>
            <a:prstGeom prst="ellipse">
              <a:avLst/>
            </a:prstGeom>
            <a:solidFill>
              <a:srgbClr val="D8D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625DEE-9CFF-ED4F-B54C-4657E7426A2C}"/>
              </a:ext>
            </a:extLst>
          </p:cNvPr>
          <p:cNvSpPr txBox="1">
            <a:spLocks/>
          </p:cNvSpPr>
          <p:nvPr/>
        </p:nvSpPr>
        <p:spPr>
          <a:xfrm>
            <a:off x="5630320" y="4936158"/>
            <a:ext cx="10170067" cy="796319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procesów spalania mieszaniny gazów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instalacjach EC i innych obiektach przemysłowych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37CD139-D49C-3E49-9400-C5A73A63AFB9}"/>
              </a:ext>
            </a:extLst>
          </p:cNvPr>
          <p:cNvSpPr txBox="1">
            <a:spLocks/>
          </p:cNvSpPr>
          <p:nvPr/>
        </p:nvSpPr>
        <p:spPr>
          <a:xfrm>
            <a:off x="5630319" y="5813358"/>
            <a:ext cx="10170067" cy="673130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Utrzymania pożądanych parametrów procesu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 zmiennym składzie mieszanki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992937A6-3B12-9748-A7D4-0469A225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/>
              <a:t>							</a:t>
            </a:r>
            <a:fld id="{BE7B14E7-32A0-B141-8D53-AE5013902E98}" type="slidenum">
              <a:rPr lang="en-US" smtClean="0"/>
              <a:t>19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AF6CFC-E6D7-F340-AA26-ED9DB4B29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3" y="3700109"/>
            <a:ext cx="3545165" cy="2891952"/>
          </a:xfrm>
          <a:prstGeom prst="rect">
            <a:avLst/>
          </a:prstGeom>
        </p:spPr>
      </p:pic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040A8F27-4325-F845-ADD7-CEAD5C7FE069}"/>
              </a:ext>
            </a:extLst>
          </p:cNvPr>
          <p:cNvSpPr txBox="1">
            <a:spLocks/>
          </p:cNvSpPr>
          <p:nvPr/>
        </p:nvSpPr>
        <p:spPr>
          <a:xfrm>
            <a:off x="457200" y="900000"/>
            <a:ext cx="14173200" cy="542675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EUROPEJSKI ZIELONY ŁAD. ROZWÓJ PRODUKTÓW TT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D2934F4-F8C6-416B-9C67-3FA462E798BD}"/>
              </a:ext>
            </a:extLst>
          </p:cNvPr>
          <p:cNvSpPr txBox="1">
            <a:spLocks/>
          </p:cNvSpPr>
          <p:nvPr/>
        </p:nvSpPr>
        <p:spPr>
          <a:xfrm>
            <a:off x="793683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>
                <a:solidFill>
                  <a:schemeClr val="bg1"/>
                </a:solidFill>
              </a:rPr>
              <a:t>HANDEL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04FF2D1-364C-4F96-8FA2-9EFA8C689D8C}"/>
              </a:ext>
            </a:extLst>
          </p:cNvPr>
          <p:cNvSpPr txBox="1">
            <a:spLocks/>
          </p:cNvSpPr>
          <p:nvPr/>
        </p:nvSpPr>
        <p:spPr>
          <a:xfrm>
            <a:off x="3309998" y="2167220"/>
            <a:ext cx="2462368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PRODUKCJA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0C02DA9-AF3F-4E32-8B80-4ADCF389A8B5}"/>
              </a:ext>
            </a:extLst>
          </p:cNvPr>
          <p:cNvSpPr txBox="1">
            <a:spLocks/>
          </p:cNvSpPr>
          <p:nvPr/>
        </p:nvSpPr>
        <p:spPr>
          <a:xfrm>
            <a:off x="5772250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MAGAZYNOWANIE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005EA35-DC49-4AF4-AD25-F6BE82259CD4}"/>
              </a:ext>
            </a:extLst>
          </p:cNvPr>
          <p:cNvSpPr txBox="1">
            <a:spLocks/>
          </p:cNvSpPr>
          <p:nvPr/>
        </p:nvSpPr>
        <p:spPr>
          <a:xfrm>
            <a:off x="8247938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PRZESYŁ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7D0A8D7-1902-4779-9C08-25DEB17BAF20}"/>
              </a:ext>
            </a:extLst>
          </p:cNvPr>
          <p:cNvSpPr txBox="1">
            <a:spLocks/>
          </p:cNvSpPr>
          <p:nvPr/>
        </p:nvSpPr>
        <p:spPr>
          <a:xfrm>
            <a:off x="10673156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DYSTRYBUCJA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D4684C4-A2FA-4D83-8A93-140116F39D63}"/>
              </a:ext>
            </a:extLst>
          </p:cNvPr>
          <p:cNvSpPr txBox="1">
            <a:spLocks/>
          </p:cNvSpPr>
          <p:nvPr/>
        </p:nvSpPr>
        <p:spPr>
          <a:xfrm>
            <a:off x="13117147" y="2167220"/>
            <a:ext cx="2584680" cy="32711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</a:rPr>
              <a:t>WYKORZYSTANIE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1" name="Picture 29">
            <a:extLst>
              <a:ext uri="{FF2B5EF4-FFF2-40B4-BE49-F238E27FC236}">
                <a16:creationId xmlns:a16="http://schemas.microsoft.com/office/drawing/2014/main" id="{5C270FE6-FABB-4DD1-9A2D-51F16851BA56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rgbClr val="52A6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61290" y="720000"/>
            <a:ext cx="11788048" cy="658800"/>
          </a:xfrm>
          <a:prstGeom prst="rect">
            <a:avLst/>
          </a:prstGeom>
        </p:spPr>
      </p:pic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4EE8267E-851B-4DB9-B6D0-54457FF7BC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74600"/>
            <a:ext cx="10215956" cy="542675"/>
          </a:xfrm>
        </p:spPr>
        <p:txBody>
          <a:bodyPr/>
          <a:lstStyle/>
          <a:p>
            <a:r>
              <a:rPr lang="pl-PL" dirty="0"/>
              <a:t>EUROPEJSKI ZIELONY ŁAD. ROZWÓJ PRODUKTÓW TT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2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4171AA-A9A3-F345-911E-BE4614CC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0000"/>
            <a:ext cx="6161259" cy="660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02EFA-43B9-BE40-B02B-C0754FEC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/>
              <a:t>							</a:t>
            </a:r>
            <a:fld id="{BE7B14E7-32A0-B141-8D53-AE5013902E9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582C-550D-C341-8068-DFA0F69A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899" y="1747154"/>
            <a:ext cx="12160869" cy="608533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A1C21A3-BA4D-904A-993F-9C42189CFD09}"/>
              </a:ext>
            </a:extLst>
          </p:cNvPr>
          <p:cNvSpPr txBox="1">
            <a:spLocks/>
          </p:cNvSpPr>
          <p:nvPr/>
        </p:nvSpPr>
        <p:spPr>
          <a:xfrm>
            <a:off x="447006" y="727850"/>
            <a:ext cx="5806836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 MUSISZ O NAS WIEDZIEĆ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FAAF08BC-4F82-43A0-9773-0817CB57FF19}"/>
              </a:ext>
            </a:extLst>
          </p:cNvPr>
          <p:cNvGrpSpPr/>
          <p:nvPr/>
        </p:nvGrpSpPr>
        <p:grpSpPr>
          <a:xfrm>
            <a:off x="633467" y="2144887"/>
            <a:ext cx="3175479" cy="966614"/>
            <a:chOff x="598346" y="2144887"/>
            <a:chExt cx="3175479" cy="966614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6DA394B5-8D1F-B74F-9012-58AD0CB7B958}"/>
                </a:ext>
              </a:extLst>
            </p:cNvPr>
            <p:cNvSpPr txBox="1">
              <a:spLocks/>
            </p:cNvSpPr>
            <p:nvPr/>
          </p:nvSpPr>
          <p:spPr>
            <a:xfrm>
              <a:off x="1398159" y="2144887"/>
              <a:ext cx="2375666" cy="9666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pl" sz="1800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Kompleksowe usługi</a:t>
              </a:r>
              <a:br>
                <a:rPr lang="pl" sz="1800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" sz="1800" b="1" dirty="0">
                  <a:solidFill>
                    <a:srgbClr val="446F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IT, Automatyki i Outsourcingu</a:t>
              </a:r>
            </a:p>
            <a:p>
              <a:pPr algn="l">
                <a:lnSpc>
                  <a:spcPct val="100000"/>
                </a:lnSpc>
              </a:pPr>
              <a:endParaRPr 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BB11F-7839-0C43-AE68-8BBA6A067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346" y="2374194"/>
              <a:ext cx="584200" cy="508000"/>
            </a:xfrm>
            <a:prstGeom prst="rect">
              <a:avLst/>
            </a:prstGeom>
          </p:spPr>
        </p:pic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C57BB8CB-E83B-490D-9094-8C83862ED809}"/>
              </a:ext>
            </a:extLst>
          </p:cNvPr>
          <p:cNvGrpSpPr/>
          <p:nvPr/>
        </p:nvGrpSpPr>
        <p:grpSpPr>
          <a:xfrm>
            <a:off x="633467" y="4392070"/>
            <a:ext cx="3142127" cy="963799"/>
            <a:chOff x="566596" y="3547388"/>
            <a:chExt cx="3142127" cy="963799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A892196F-F101-B847-B624-3477CB7601EB}"/>
                </a:ext>
              </a:extLst>
            </p:cNvPr>
            <p:cNvSpPr txBox="1">
              <a:spLocks/>
            </p:cNvSpPr>
            <p:nvPr/>
          </p:nvSpPr>
          <p:spPr>
            <a:xfrm>
              <a:off x="1333057" y="3547388"/>
              <a:ext cx="2375666" cy="9637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pl" sz="1800" b="1" dirty="0">
                  <a:solidFill>
                    <a:srgbClr val="446F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1800</a:t>
              </a:r>
              <a:r>
                <a:rPr lang="pl" sz="1800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pracowników i współpracowników na całym świecie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2153AF-5F98-BC4C-85FF-E77DAF945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596" y="3838787"/>
              <a:ext cx="647700" cy="381000"/>
            </a:xfrm>
            <a:prstGeom prst="rect">
              <a:avLst/>
            </a:prstGeom>
          </p:spPr>
        </p:pic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4CDCB6F0-3E03-4F99-9354-1C1AB9B82074}"/>
              </a:ext>
            </a:extLst>
          </p:cNvPr>
          <p:cNvGrpSpPr/>
          <p:nvPr/>
        </p:nvGrpSpPr>
        <p:grpSpPr>
          <a:xfrm>
            <a:off x="633467" y="5514254"/>
            <a:ext cx="3658627" cy="963799"/>
            <a:chOff x="636446" y="4941173"/>
            <a:chExt cx="3658627" cy="963799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DC80154B-D8F3-1B41-A7A3-A6A9C4D535E4}"/>
                </a:ext>
              </a:extLst>
            </p:cNvPr>
            <p:cNvSpPr txBox="1">
              <a:spLocks/>
            </p:cNvSpPr>
            <p:nvPr/>
          </p:nvSpPr>
          <p:spPr>
            <a:xfrm>
              <a:off x="1398159" y="4941173"/>
              <a:ext cx="2896914" cy="9637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pl" sz="1800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biura (w tym </a:t>
              </a:r>
              <a:r>
                <a:rPr lang="pl" sz="1800" b="1" dirty="0">
                  <a:solidFill>
                    <a:srgbClr val="446F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w Polsce</a:t>
              </a:r>
              <a:r>
                <a:rPr lang="pl" sz="1800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 w 9 krajach świata, na 3 kontynentach.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9BBBF2-DA53-E542-97C6-0D501FFE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6446" y="5169072"/>
              <a:ext cx="508000" cy="508000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6E12279A-08EA-4433-A960-DCA87A56B976}"/>
              </a:ext>
            </a:extLst>
          </p:cNvPr>
          <p:cNvGrpSpPr/>
          <p:nvPr/>
        </p:nvGrpSpPr>
        <p:grpSpPr>
          <a:xfrm>
            <a:off x="633467" y="6636437"/>
            <a:ext cx="3126018" cy="963800"/>
            <a:chOff x="623746" y="6636437"/>
            <a:chExt cx="3126018" cy="963800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9BA9DBBE-DFB3-4544-BCDF-C71328603F3B}"/>
                </a:ext>
              </a:extLst>
            </p:cNvPr>
            <p:cNvSpPr txBox="1">
              <a:spLocks/>
            </p:cNvSpPr>
            <p:nvPr/>
          </p:nvSpPr>
          <p:spPr>
            <a:xfrm>
              <a:off x="1374098" y="6636437"/>
              <a:ext cx="2375666" cy="963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pl" sz="1800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Nasze obroty w 2019 roku wyniosły </a:t>
              </a:r>
              <a:br>
                <a:rPr lang="pl" sz="1800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" sz="1800" b="1" dirty="0">
                  <a:solidFill>
                    <a:srgbClr val="446F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380 mln PLN.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94DE2A4-C726-B842-9304-0E55948B7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3746" y="6794487"/>
              <a:ext cx="533400" cy="647700"/>
            </a:xfrm>
            <a:prstGeom prst="rect">
              <a:avLst/>
            </a:prstGeom>
          </p:spPr>
        </p:pic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E19F52B-F652-7D48-B793-DF90C869C49B}"/>
              </a:ext>
            </a:extLst>
          </p:cNvPr>
          <p:cNvSpPr txBox="1">
            <a:spLocks/>
          </p:cNvSpPr>
          <p:nvPr/>
        </p:nvSpPr>
        <p:spPr>
          <a:xfrm>
            <a:off x="5296090" y="3718553"/>
            <a:ext cx="163543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Francisco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67C8F04-AD08-9141-8796-8CD54C62D04A}"/>
              </a:ext>
            </a:extLst>
          </p:cNvPr>
          <p:cNvSpPr txBox="1">
            <a:spLocks/>
          </p:cNvSpPr>
          <p:nvPr/>
        </p:nvSpPr>
        <p:spPr>
          <a:xfrm>
            <a:off x="7448740" y="4407804"/>
            <a:ext cx="163543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Tampa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8D7D141-693B-1E44-AEEF-2DE58921173A}"/>
              </a:ext>
            </a:extLst>
          </p:cNvPr>
          <p:cNvSpPr txBox="1">
            <a:spLocks/>
          </p:cNvSpPr>
          <p:nvPr/>
        </p:nvSpPr>
        <p:spPr>
          <a:xfrm>
            <a:off x="7561463" y="3718552"/>
            <a:ext cx="163543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Pittsburgh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8110E94-E8FC-9C49-86C1-17D21BC395C6}"/>
              </a:ext>
            </a:extLst>
          </p:cNvPr>
          <p:cNvSpPr txBox="1">
            <a:spLocks/>
          </p:cNvSpPr>
          <p:nvPr/>
        </p:nvSpPr>
        <p:spPr>
          <a:xfrm>
            <a:off x="9035335" y="3373926"/>
            <a:ext cx="110963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Londyn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A5A29A5-B518-C049-A005-42139F041C5D}"/>
              </a:ext>
            </a:extLst>
          </p:cNvPr>
          <p:cNvSpPr txBox="1">
            <a:spLocks/>
          </p:cNvSpPr>
          <p:nvPr/>
        </p:nvSpPr>
        <p:spPr>
          <a:xfrm>
            <a:off x="9280888" y="2974142"/>
            <a:ext cx="163543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Kopenhaga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B37B597-0775-0B4C-8953-692B19B256FC}"/>
              </a:ext>
            </a:extLst>
          </p:cNvPr>
          <p:cNvSpPr txBox="1">
            <a:spLocks/>
          </p:cNvSpPr>
          <p:nvPr/>
        </p:nvSpPr>
        <p:spPr>
          <a:xfrm>
            <a:off x="9428765" y="3692605"/>
            <a:ext cx="743273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Paryż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17BCF87-475E-7F45-879F-7F851C8EC13B}"/>
              </a:ext>
            </a:extLst>
          </p:cNvPr>
          <p:cNvSpPr txBox="1">
            <a:spLocks/>
          </p:cNvSpPr>
          <p:nvPr/>
        </p:nvSpPr>
        <p:spPr>
          <a:xfrm>
            <a:off x="10117997" y="3875383"/>
            <a:ext cx="163543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Hochstadt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6F7C0B-4300-DE4C-9BCB-6E4A9C36421C}"/>
              </a:ext>
            </a:extLst>
          </p:cNvPr>
          <p:cNvSpPr txBox="1">
            <a:spLocks/>
          </p:cNvSpPr>
          <p:nvPr/>
        </p:nvSpPr>
        <p:spPr>
          <a:xfrm>
            <a:off x="10613341" y="3003961"/>
            <a:ext cx="163543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POLSKA</a:t>
            </a:r>
            <a:endParaRPr lang="en-US" sz="1600" b="1" dirty="0">
              <a:solidFill>
                <a:srgbClr val="5AC2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2030886-BA09-6E45-BC96-C5F1D714875A}"/>
              </a:ext>
            </a:extLst>
          </p:cNvPr>
          <p:cNvSpPr txBox="1">
            <a:spLocks/>
          </p:cNvSpPr>
          <p:nvPr/>
        </p:nvSpPr>
        <p:spPr>
          <a:xfrm>
            <a:off x="11231969" y="3286443"/>
            <a:ext cx="84749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Mińsk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0953F9A-B155-C246-BF68-DAE2D94F2569}"/>
              </a:ext>
            </a:extLst>
          </p:cNvPr>
          <p:cNvSpPr txBox="1">
            <a:spLocks/>
          </p:cNvSpPr>
          <p:nvPr/>
        </p:nvSpPr>
        <p:spPr>
          <a:xfrm>
            <a:off x="11261748" y="3613194"/>
            <a:ext cx="163543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Kijów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C0F6332-B986-2642-9E0C-C40B098BB35C}"/>
              </a:ext>
            </a:extLst>
          </p:cNvPr>
          <p:cNvSpPr txBox="1">
            <a:spLocks/>
          </p:cNvSpPr>
          <p:nvPr/>
        </p:nvSpPr>
        <p:spPr>
          <a:xfrm>
            <a:off x="12895321" y="5844675"/>
            <a:ext cx="163543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Kuala Lumpur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DE74282-4D5B-EB4F-B779-4A03EB40A6AB}"/>
              </a:ext>
            </a:extLst>
          </p:cNvPr>
          <p:cNvSpPr txBox="1">
            <a:spLocks/>
          </p:cNvSpPr>
          <p:nvPr/>
        </p:nvSpPr>
        <p:spPr>
          <a:xfrm>
            <a:off x="13849840" y="4835827"/>
            <a:ext cx="1635439" cy="4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Tajpej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0EEAC4-1B0C-9440-AC11-366442B349D3}"/>
              </a:ext>
            </a:extLst>
          </p:cNvPr>
          <p:cNvSpPr/>
          <p:nvPr/>
        </p:nvSpPr>
        <p:spPr>
          <a:xfrm>
            <a:off x="4383642" y="2448581"/>
            <a:ext cx="4425079" cy="2424410"/>
          </a:xfrm>
          <a:prstGeom prst="rect">
            <a:avLst/>
          </a:prstGeom>
          <a:noFill/>
          <a:ln w="38100">
            <a:solidFill>
              <a:srgbClr val="44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AEB281-24A7-AF4A-AAA8-DC90CDF322B4}"/>
              </a:ext>
            </a:extLst>
          </p:cNvPr>
          <p:cNvSpPr/>
          <p:nvPr/>
        </p:nvSpPr>
        <p:spPr>
          <a:xfrm>
            <a:off x="6161258" y="4994233"/>
            <a:ext cx="2922922" cy="2489026"/>
          </a:xfrm>
          <a:prstGeom prst="rect">
            <a:avLst/>
          </a:prstGeom>
          <a:noFill/>
          <a:ln w="38100">
            <a:solidFill>
              <a:srgbClr val="44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7CA2C1-8631-3F4C-AEA5-0793CB16C190}"/>
              </a:ext>
            </a:extLst>
          </p:cNvPr>
          <p:cNvSpPr/>
          <p:nvPr/>
        </p:nvSpPr>
        <p:spPr>
          <a:xfrm>
            <a:off x="8976906" y="2601286"/>
            <a:ext cx="3271873" cy="1803452"/>
          </a:xfrm>
          <a:prstGeom prst="rect">
            <a:avLst/>
          </a:prstGeom>
          <a:noFill/>
          <a:ln w="38100">
            <a:solidFill>
              <a:srgbClr val="44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3C606D6-AA5A-CB46-A79C-776EC04B5E6A}"/>
              </a:ext>
            </a:extLst>
          </p:cNvPr>
          <p:cNvSpPr/>
          <p:nvPr/>
        </p:nvSpPr>
        <p:spPr>
          <a:xfrm>
            <a:off x="10916328" y="4511187"/>
            <a:ext cx="1332451" cy="724255"/>
          </a:xfrm>
          <a:prstGeom prst="rect">
            <a:avLst/>
          </a:prstGeom>
          <a:noFill/>
          <a:ln w="38100">
            <a:solidFill>
              <a:srgbClr val="44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3E491E-0D0D-C549-8CAA-726BDB94F3E0}"/>
              </a:ext>
            </a:extLst>
          </p:cNvPr>
          <p:cNvSpPr/>
          <p:nvPr/>
        </p:nvSpPr>
        <p:spPr>
          <a:xfrm>
            <a:off x="12642209" y="4078381"/>
            <a:ext cx="2231262" cy="2126911"/>
          </a:xfrm>
          <a:prstGeom prst="rect">
            <a:avLst/>
          </a:prstGeom>
          <a:noFill/>
          <a:ln w="38100">
            <a:solidFill>
              <a:srgbClr val="44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A191DBF-A159-3241-ABB6-EDC5AA0376CC}"/>
              </a:ext>
            </a:extLst>
          </p:cNvPr>
          <p:cNvCxnSpPr>
            <a:cxnSpLocks/>
          </p:cNvCxnSpPr>
          <p:nvPr/>
        </p:nvCxnSpPr>
        <p:spPr>
          <a:xfrm>
            <a:off x="5200809" y="4888634"/>
            <a:ext cx="0" cy="2943855"/>
          </a:xfrm>
          <a:prstGeom prst="line">
            <a:avLst/>
          </a:prstGeom>
          <a:ln w="50800" cap="rnd">
            <a:solidFill>
              <a:srgbClr val="446FC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F8C870-FA42-824F-8AF0-E64E7DA22290}"/>
              </a:ext>
            </a:extLst>
          </p:cNvPr>
          <p:cNvCxnSpPr>
            <a:cxnSpLocks/>
          </p:cNvCxnSpPr>
          <p:nvPr/>
        </p:nvCxnSpPr>
        <p:spPr>
          <a:xfrm>
            <a:off x="7643796" y="7485366"/>
            <a:ext cx="0" cy="392763"/>
          </a:xfrm>
          <a:prstGeom prst="line">
            <a:avLst/>
          </a:prstGeom>
          <a:ln w="50800" cap="rnd">
            <a:solidFill>
              <a:srgbClr val="446FC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23624E6-25D0-F34A-92E0-49B21C7FD860}"/>
              </a:ext>
            </a:extLst>
          </p:cNvPr>
          <p:cNvCxnSpPr>
            <a:cxnSpLocks/>
          </p:cNvCxnSpPr>
          <p:nvPr/>
        </p:nvCxnSpPr>
        <p:spPr>
          <a:xfrm>
            <a:off x="9689085" y="4400787"/>
            <a:ext cx="0" cy="3475946"/>
          </a:xfrm>
          <a:prstGeom prst="line">
            <a:avLst/>
          </a:prstGeom>
          <a:ln w="50800" cap="rnd">
            <a:solidFill>
              <a:srgbClr val="446FC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F595473-25BF-C945-9941-94B2A21AB6D6}"/>
              </a:ext>
            </a:extLst>
          </p:cNvPr>
          <p:cNvCxnSpPr>
            <a:cxnSpLocks/>
          </p:cNvCxnSpPr>
          <p:nvPr/>
        </p:nvCxnSpPr>
        <p:spPr>
          <a:xfrm>
            <a:off x="11555271" y="5281162"/>
            <a:ext cx="0" cy="2551327"/>
          </a:xfrm>
          <a:prstGeom prst="line">
            <a:avLst/>
          </a:prstGeom>
          <a:ln w="50800" cap="rnd">
            <a:solidFill>
              <a:srgbClr val="446FC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1370F1-BB5E-D946-93D8-4E735FFE6405}"/>
              </a:ext>
            </a:extLst>
          </p:cNvPr>
          <p:cNvCxnSpPr>
            <a:cxnSpLocks/>
          </p:cNvCxnSpPr>
          <p:nvPr/>
        </p:nvCxnSpPr>
        <p:spPr>
          <a:xfrm>
            <a:off x="13719479" y="6220532"/>
            <a:ext cx="0" cy="1611957"/>
          </a:xfrm>
          <a:prstGeom prst="line">
            <a:avLst/>
          </a:prstGeom>
          <a:ln w="50800" cap="rnd">
            <a:solidFill>
              <a:srgbClr val="446FC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A014680-B3C4-8D47-B422-6D12A6866AE0}"/>
              </a:ext>
            </a:extLst>
          </p:cNvPr>
          <p:cNvSpPr txBox="1">
            <a:spLocks/>
          </p:cNvSpPr>
          <p:nvPr/>
        </p:nvSpPr>
        <p:spPr>
          <a:xfrm>
            <a:off x="4097374" y="7980701"/>
            <a:ext cx="2375666" cy="144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l" sz="1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Ameryka Północna</a:t>
            </a:r>
          </a:p>
          <a:p>
            <a:pPr>
              <a:lnSpc>
                <a:spcPct val="80000"/>
              </a:lnSpc>
            </a:pPr>
            <a:r>
              <a:rPr lang="pl" sz="2400" b="1" dirty="0">
                <a:solidFill>
                  <a:srgbClr val="446FC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30% </a:t>
            </a:r>
            <a:r>
              <a:rPr lang="pl" sz="1800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biznesu</a:t>
            </a:r>
            <a:endParaRPr lang="pl" sz="1900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C17E5ADF-0523-CE46-8485-13B96B123BE1}"/>
              </a:ext>
            </a:extLst>
          </p:cNvPr>
          <p:cNvSpPr txBox="1">
            <a:spLocks/>
          </p:cNvSpPr>
          <p:nvPr/>
        </p:nvSpPr>
        <p:spPr>
          <a:xfrm>
            <a:off x="6234401" y="7980700"/>
            <a:ext cx="3091873" cy="144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l" sz="1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Ameryka Południowa</a:t>
            </a:r>
          </a:p>
          <a:p>
            <a:pPr>
              <a:lnSpc>
                <a:spcPct val="80000"/>
              </a:lnSpc>
            </a:pPr>
            <a:r>
              <a:rPr lang="pl" sz="2400" b="1" dirty="0">
                <a:solidFill>
                  <a:srgbClr val="446FC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5% </a:t>
            </a:r>
            <a:r>
              <a:rPr lang="pl" sz="1800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biznesu</a:t>
            </a:r>
            <a:endParaRPr lang="pl" sz="1900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699D1E79-C7FC-7045-BB43-331C79E7415C}"/>
              </a:ext>
            </a:extLst>
          </p:cNvPr>
          <p:cNvSpPr txBox="1">
            <a:spLocks/>
          </p:cNvSpPr>
          <p:nvPr/>
        </p:nvSpPr>
        <p:spPr>
          <a:xfrm>
            <a:off x="8573840" y="8018206"/>
            <a:ext cx="2375666" cy="144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l" sz="1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endParaRPr lang="pl" sz="19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l" sz="2400" b="1" dirty="0">
                <a:solidFill>
                  <a:srgbClr val="446FC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45% </a:t>
            </a:r>
            <a:r>
              <a:rPr lang="pl" sz="1800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biznesu</a:t>
            </a:r>
            <a:endParaRPr lang="pl" sz="1900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D675CA9A-BA5E-5644-98D9-33031E7F6D8D}"/>
              </a:ext>
            </a:extLst>
          </p:cNvPr>
          <p:cNvSpPr txBox="1">
            <a:spLocks/>
          </p:cNvSpPr>
          <p:nvPr/>
        </p:nvSpPr>
        <p:spPr>
          <a:xfrm>
            <a:off x="10497030" y="8024441"/>
            <a:ext cx="2375666" cy="144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l" sz="1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Bliski</a:t>
            </a:r>
            <a:r>
              <a:rPr lang="pl" sz="19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" sz="1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Wschód</a:t>
            </a:r>
            <a:endParaRPr lang="pl" sz="19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l" sz="2400" b="1" dirty="0">
                <a:solidFill>
                  <a:srgbClr val="446FC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10% </a:t>
            </a:r>
            <a:r>
              <a:rPr lang="pl" sz="1800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biznesu</a:t>
            </a:r>
            <a:endParaRPr lang="pl" sz="1900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5E70844B-FE7F-F44A-A8A0-7706CB5775C2}"/>
              </a:ext>
            </a:extLst>
          </p:cNvPr>
          <p:cNvSpPr txBox="1">
            <a:spLocks/>
          </p:cNvSpPr>
          <p:nvPr/>
        </p:nvSpPr>
        <p:spPr>
          <a:xfrm>
            <a:off x="12570007" y="8032954"/>
            <a:ext cx="2375666" cy="144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l" sz="1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Azja</a:t>
            </a:r>
            <a:endParaRPr lang="pl" sz="19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l" sz="2400" b="1" dirty="0">
                <a:solidFill>
                  <a:srgbClr val="446FC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10% </a:t>
            </a:r>
            <a:r>
              <a:rPr lang="pl" sz="1800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biznesu</a:t>
            </a:r>
            <a:endParaRPr lang="pl" sz="1900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7AF943F-EB13-470D-A0F9-CC2CF319BCA6}"/>
              </a:ext>
            </a:extLst>
          </p:cNvPr>
          <p:cNvSpPr txBox="1">
            <a:spLocks/>
          </p:cNvSpPr>
          <p:nvPr/>
        </p:nvSpPr>
        <p:spPr>
          <a:xfrm>
            <a:off x="1433280" y="3552931"/>
            <a:ext cx="2896914" cy="448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l" sz="18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polskiego kapitału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075785-E415-6E45-861C-5B8CF52E4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556" y="3571351"/>
            <a:ext cx="567680" cy="3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0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08F4431E-1B50-4996-A86D-86C0116E2506}"/>
              </a:ext>
            </a:extLst>
          </p:cNvPr>
          <p:cNvSpPr/>
          <p:nvPr/>
        </p:nvSpPr>
        <p:spPr>
          <a:xfrm>
            <a:off x="7691908" y="2456255"/>
            <a:ext cx="5400000" cy="54000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" name="Owal 162">
            <a:extLst>
              <a:ext uri="{FF2B5EF4-FFF2-40B4-BE49-F238E27FC236}">
                <a16:creationId xmlns:a16="http://schemas.microsoft.com/office/drawing/2014/main" id="{B8E36B04-ABD0-4DF6-9D65-2068244912B3}"/>
              </a:ext>
            </a:extLst>
          </p:cNvPr>
          <p:cNvSpPr/>
          <p:nvPr/>
        </p:nvSpPr>
        <p:spPr>
          <a:xfrm>
            <a:off x="12348008" y="4528295"/>
            <a:ext cx="1366942" cy="1368000"/>
          </a:xfrm>
          <a:prstGeom prst="ellipse">
            <a:avLst/>
          </a:prstGeom>
          <a:solidFill>
            <a:srgbClr val="DEB245"/>
          </a:solidFill>
          <a:ln>
            <a:solidFill>
              <a:srgbClr val="D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5E0A89-BC9F-494D-B2D4-8C63D36CADA1}"/>
              </a:ext>
            </a:extLst>
          </p:cNvPr>
          <p:cNvSpPr/>
          <p:nvPr/>
        </p:nvSpPr>
        <p:spPr>
          <a:xfrm>
            <a:off x="0" y="0"/>
            <a:ext cx="4982223" cy="9144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BB716BA-C085-6D43-9FC1-E5B3CC84A6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518" y="3144499"/>
            <a:ext cx="4653613" cy="5333814"/>
          </a:xfrm>
        </p:spPr>
        <p:txBody>
          <a:bodyPr/>
          <a:lstStyle/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Uwzględnienie </a:t>
            </a:r>
            <a:r>
              <a:rPr lang="pl-PL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konwencjonalnych oraz odnawialnych źródeł oraz nośników energii</a:t>
            </a:r>
          </a:p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r>
              <a:rPr lang="pl-PL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Prognozowanie oraz optymalizacja </a:t>
            </a: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grafików produkcji na źródłach energii</a:t>
            </a:r>
          </a:p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Uwzględnienie </a:t>
            </a:r>
            <a:r>
              <a:rPr lang="pl-PL" b="1" dirty="0">
                <a:solidFill>
                  <a:srgbClr val="446FC1"/>
                </a:solidFill>
              </a:rPr>
              <a:t>standardowych odbiorców i odbiorców z możliwością aktywnego sterowania </a:t>
            </a:r>
            <a:r>
              <a:rPr lang="pl-PL" dirty="0">
                <a:solidFill>
                  <a:srgbClr val="404040"/>
                </a:solidFill>
              </a:rPr>
              <a:t>(DSR)</a:t>
            </a:r>
          </a:p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r>
              <a:rPr lang="pl-PL" b="1" dirty="0">
                <a:solidFill>
                  <a:srgbClr val="446FC1"/>
                </a:solidFill>
              </a:rPr>
              <a:t>Obsłużenie procesów handlowych </a:t>
            </a:r>
            <a:r>
              <a:rPr lang="pl-PL" dirty="0">
                <a:solidFill>
                  <a:srgbClr val="404040"/>
                </a:solidFill>
              </a:rPr>
              <a:t>na rynkach SPOT i FORWARD</a:t>
            </a:r>
          </a:p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r>
              <a:rPr lang="pl-PL" dirty="0">
                <a:solidFill>
                  <a:srgbClr val="404040"/>
                </a:solidFill>
              </a:rPr>
              <a:t>Optymalizacja </a:t>
            </a:r>
            <a:r>
              <a:rPr lang="pl-PL" b="1" dirty="0">
                <a:solidFill>
                  <a:srgbClr val="446FC1"/>
                </a:solidFill>
              </a:rPr>
              <a:t>pracy magazynów energii elektrycznej</a:t>
            </a:r>
            <a:br>
              <a:rPr lang="pl-PL" dirty="0">
                <a:solidFill>
                  <a:srgbClr val="404040"/>
                </a:solidFill>
              </a:rPr>
            </a:br>
            <a:endParaRPr lang="pl-PL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endParaRPr lang="pl-PL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endParaRPr lang="pl-PL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213" indent="-166688">
              <a:lnSpc>
                <a:spcPct val="120000"/>
              </a:lnSpc>
              <a:buClr>
                <a:srgbClr val="446FC1"/>
              </a:buClr>
            </a:pPr>
            <a:endParaRPr lang="pl-PL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B6D52BC-DF9C-F042-8AC6-746006D04B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1492" y="2076238"/>
            <a:ext cx="4756132" cy="486833"/>
          </a:xfrm>
        </p:spPr>
        <p:txBody>
          <a:bodyPr/>
          <a:lstStyle/>
          <a:p>
            <a:r>
              <a:rPr lang="pl-PL" dirty="0">
                <a:solidFill>
                  <a:srgbClr val="446FC1"/>
                </a:solidFill>
              </a:rPr>
              <a:t>WSPARCIE FUNKCJONOWANIA ELEKTROWNI WIRTUALNYCH</a:t>
            </a:r>
            <a:endParaRPr lang="en-US" dirty="0">
              <a:solidFill>
                <a:srgbClr val="446FC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72C8E39-45BC-A74E-9073-7F672B67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95" y="8507923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20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619BAD-DDAC-FA44-BD36-47EEBB38EE2D}"/>
              </a:ext>
            </a:extLst>
          </p:cNvPr>
          <p:cNvSpPr txBox="1">
            <a:spLocks/>
          </p:cNvSpPr>
          <p:nvPr/>
        </p:nvSpPr>
        <p:spPr>
          <a:xfrm>
            <a:off x="10596711" y="5762199"/>
            <a:ext cx="2321323" cy="4868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rgbClr val="DEB245"/>
                </a:solidFill>
              </a:rPr>
              <a:t>BILANSOWANIE</a:t>
            </a:r>
            <a:endParaRPr lang="en-US" sz="1200" dirty="0">
              <a:solidFill>
                <a:srgbClr val="DEB245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3EF2A45-0FE5-3E42-9E7A-443A5FBD7143}"/>
              </a:ext>
            </a:extLst>
          </p:cNvPr>
          <p:cNvSpPr txBox="1">
            <a:spLocks/>
          </p:cNvSpPr>
          <p:nvPr/>
        </p:nvSpPr>
        <p:spPr>
          <a:xfrm>
            <a:off x="5712106" y="1882657"/>
            <a:ext cx="2324857" cy="277831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31775">
              <a:lnSpc>
                <a:spcPct val="70000"/>
              </a:lnSpc>
              <a:spcBef>
                <a:spcPts val="900"/>
              </a:spcBef>
              <a:buClr>
                <a:srgbClr val="44A9E2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i wrażliwość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405F8BF1-4AE9-E845-972D-1C7C2BAD3579}"/>
              </a:ext>
            </a:extLst>
          </p:cNvPr>
          <p:cNvSpPr txBox="1">
            <a:spLocks/>
          </p:cNvSpPr>
          <p:nvPr/>
        </p:nvSpPr>
        <p:spPr>
          <a:xfrm>
            <a:off x="6390318" y="2775383"/>
            <a:ext cx="1482120" cy="243093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31775">
              <a:lnSpc>
                <a:spcPct val="50000"/>
              </a:lnSpc>
              <a:spcBef>
                <a:spcPts val="900"/>
              </a:spcBef>
              <a:buClr>
                <a:srgbClr val="44A9E2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Prognozy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18BB47E4-1058-044D-97F3-B1C5D17E102E}"/>
              </a:ext>
            </a:extLst>
          </p:cNvPr>
          <p:cNvSpPr txBox="1">
            <a:spLocks/>
          </p:cNvSpPr>
          <p:nvPr/>
        </p:nvSpPr>
        <p:spPr>
          <a:xfrm>
            <a:off x="12702938" y="1825478"/>
            <a:ext cx="2699108" cy="317074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31775">
              <a:lnSpc>
                <a:spcPct val="70000"/>
              </a:lnSpc>
              <a:spcBef>
                <a:spcPts val="900"/>
              </a:spcBef>
              <a:buClr>
                <a:srgbClr val="73A66F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Krzywe popytu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4D0B9E3-5C75-9C46-A7D7-0259268882EB}"/>
              </a:ext>
            </a:extLst>
          </p:cNvPr>
          <p:cNvSpPr txBox="1">
            <a:spLocks/>
          </p:cNvSpPr>
          <p:nvPr/>
        </p:nvSpPr>
        <p:spPr>
          <a:xfrm>
            <a:off x="12942860" y="2714515"/>
            <a:ext cx="2912665" cy="330141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31775">
              <a:lnSpc>
                <a:spcPct val="70000"/>
              </a:lnSpc>
              <a:spcBef>
                <a:spcPts val="900"/>
              </a:spcBef>
              <a:buClr>
                <a:srgbClr val="73A66F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Krzywe podaży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E10AC3E9-2CE6-0B40-B403-629EF2CFBB93}"/>
              </a:ext>
            </a:extLst>
          </p:cNvPr>
          <p:cNvSpPr txBox="1">
            <a:spLocks/>
          </p:cNvSpPr>
          <p:nvPr/>
        </p:nvSpPr>
        <p:spPr>
          <a:xfrm>
            <a:off x="13948261" y="4238108"/>
            <a:ext cx="2699108" cy="301817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31775">
              <a:lnSpc>
                <a:spcPct val="7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Wewnętrzne VPP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BBF5EA81-ADFA-C14D-91D7-6EA7EFF84793}"/>
              </a:ext>
            </a:extLst>
          </p:cNvPr>
          <p:cNvSpPr txBox="1">
            <a:spLocks/>
          </p:cNvSpPr>
          <p:nvPr/>
        </p:nvSpPr>
        <p:spPr>
          <a:xfrm>
            <a:off x="13983258" y="5974514"/>
            <a:ext cx="2699108" cy="486829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31775">
              <a:lnSpc>
                <a:spcPct val="7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Zewnętrzne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C2BF0502-96D0-E64A-92C5-92741C9B5E1E}"/>
              </a:ext>
            </a:extLst>
          </p:cNvPr>
          <p:cNvSpPr txBox="1">
            <a:spLocks/>
          </p:cNvSpPr>
          <p:nvPr/>
        </p:nvSpPr>
        <p:spPr>
          <a:xfrm>
            <a:off x="13024854" y="7064888"/>
            <a:ext cx="3199265" cy="486829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31775">
              <a:lnSpc>
                <a:spcPct val="7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Scenariusze i priorytety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857AD882-3251-914C-8A3D-E51294F84795}"/>
              </a:ext>
            </a:extLst>
          </p:cNvPr>
          <p:cNvSpPr txBox="1">
            <a:spLocks/>
          </p:cNvSpPr>
          <p:nvPr/>
        </p:nvSpPr>
        <p:spPr>
          <a:xfrm>
            <a:off x="12740955" y="8191084"/>
            <a:ext cx="3199265" cy="486829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31775">
              <a:lnSpc>
                <a:spcPct val="7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rynkowe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881E2C12-344C-B64E-B643-2CFB53B88E62}"/>
              </a:ext>
            </a:extLst>
          </p:cNvPr>
          <p:cNvSpPr txBox="1">
            <a:spLocks/>
          </p:cNvSpPr>
          <p:nvPr/>
        </p:nvSpPr>
        <p:spPr>
          <a:xfrm>
            <a:off x="5896894" y="7159219"/>
            <a:ext cx="1706214" cy="486829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31775">
              <a:lnSpc>
                <a:spcPct val="7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Całego VPP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EA454172-86FE-4944-B1D6-58EEAB1F93DA}"/>
              </a:ext>
            </a:extLst>
          </p:cNvPr>
          <p:cNvSpPr txBox="1">
            <a:spLocks/>
          </p:cNvSpPr>
          <p:nvPr/>
        </p:nvSpPr>
        <p:spPr>
          <a:xfrm>
            <a:off x="5174728" y="8080154"/>
            <a:ext cx="3512027" cy="796318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446FC1"/>
              </a:buClr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Poszczególnych źródeł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3D6FA1C6-6E55-9F4A-9353-6CDAB6A4308A}"/>
              </a:ext>
            </a:extLst>
          </p:cNvPr>
          <p:cNvSpPr txBox="1">
            <a:spLocks/>
          </p:cNvSpPr>
          <p:nvPr/>
        </p:nvSpPr>
        <p:spPr>
          <a:xfrm>
            <a:off x="11935942" y="3604059"/>
            <a:ext cx="2934975" cy="2655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0">
            <a:sp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pl-PL" sz="1800" dirty="0">
                <a:solidFill>
                  <a:srgbClr val="446FC1"/>
                </a:solidFill>
              </a:rPr>
              <a:t>PROFIL CAŁEGO VPP</a:t>
            </a:r>
            <a:endParaRPr lang="en-US" sz="1800" dirty="0">
              <a:solidFill>
                <a:srgbClr val="446FC1"/>
              </a:solidFill>
            </a:endParaRPr>
          </a:p>
        </p:txBody>
      </p:sp>
      <p:sp>
        <p:nvSpPr>
          <p:cNvPr id="69" name="Łuk 106">
            <a:extLst>
              <a:ext uri="{FF2B5EF4-FFF2-40B4-BE49-F238E27FC236}">
                <a16:creationId xmlns:a16="http://schemas.microsoft.com/office/drawing/2014/main" id="{F6938B2F-1EDC-0A46-934D-697BCA861E71}"/>
              </a:ext>
            </a:extLst>
          </p:cNvPr>
          <p:cNvSpPr/>
          <p:nvPr/>
        </p:nvSpPr>
        <p:spPr>
          <a:xfrm rot="7535916" flipH="1" flipV="1">
            <a:off x="13436370" y="4240303"/>
            <a:ext cx="1779196" cy="2016000"/>
          </a:xfrm>
          <a:prstGeom prst="arc">
            <a:avLst>
              <a:gd name="adj1" fmla="val 16080429"/>
              <a:gd name="adj2" fmla="val 18612132"/>
            </a:avLst>
          </a:prstGeom>
          <a:ln w="38100" cap="rnd">
            <a:solidFill>
              <a:srgbClr val="DEB24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5F39957-A5C4-C740-B1A2-03804427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94" y="8296691"/>
            <a:ext cx="18161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04AF4E-6804-C44A-9B46-0B5521583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115" y="4488339"/>
            <a:ext cx="389316" cy="373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D9200-DCBD-E344-AE4A-F54B4F19D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866" y="4487764"/>
            <a:ext cx="458410" cy="3739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B831F94-D077-F747-8C3B-CA77E8BF1CD6}"/>
              </a:ext>
            </a:extLst>
          </p:cNvPr>
          <p:cNvGrpSpPr/>
          <p:nvPr/>
        </p:nvGrpSpPr>
        <p:grpSpPr>
          <a:xfrm>
            <a:off x="6461140" y="4427202"/>
            <a:ext cx="447878" cy="435084"/>
            <a:chOff x="5347077" y="4639812"/>
            <a:chExt cx="499549" cy="5641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8AF788-37A6-264D-8D54-BC0A3031A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7709" y="4639812"/>
              <a:ext cx="293028" cy="56239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FB8CBC2-D15F-7E4E-8CD1-758923E04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9973" y="4742295"/>
              <a:ext cx="236653" cy="454198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37F39EA-1F66-374B-9D58-9E3F9F0F2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7077" y="4749796"/>
              <a:ext cx="236653" cy="454198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356A28E-893E-5B4E-81A1-2692F5149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204" y="5155709"/>
            <a:ext cx="188165" cy="388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56441-1D9D-6142-8273-DBE61834D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663" y="5217747"/>
            <a:ext cx="402441" cy="3194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49C272-F935-5141-9AA5-31CEBBF046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1481" y="4499019"/>
            <a:ext cx="369113" cy="3691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50E90E-197D-1F4A-A6AD-D98C44027A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0716" y="5148868"/>
            <a:ext cx="271516" cy="4395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9BDAA4-86A6-E84E-A434-B5E8CC57B4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3592" y="5099917"/>
            <a:ext cx="485306" cy="472188"/>
          </a:xfrm>
          <a:prstGeom prst="rect">
            <a:avLst/>
          </a:prstGeom>
        </p:spPr>
      </p:pic>
      <p:sp>
        <p:nvSpPr>
          <p:cNvPr id="157" name="Owal 156">
            <a:extLst>
              <a:ext uri="{FF2B5EF4-FFF2-40B4-BE49-F238E27FC236}">
                <a16:creationId xmlns:a16="http://schemas.microsoft.com/office/drawing/2014/main" id="{B691DFB2-53FB-4E13-8F02-893D8E7C7AC4}"/>
              </a:ext>
            </a:extLst>
          </p:cNvPr>
          <p:cNvSpPr/>
          <p:nvPr/>
        </p:nvSpPr>
        <p:spPr>
          <a:xfrm>
            <a:off x="11016540" y="2104343"/>
            <a:ext cx="1366942" cy="1357804"/>
          </a:xfrm>
          <a:prstGeom prst="ellipse">
            <a:avLst/>
          </a:prstGeom>
          <a:solidFill>
            <a:schemeClr val="bg1"/>
          </a:solidFill>
          <a:ln>
            <a:solidFill>
              <a:srgbClr val="F3E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rójkąt równoramienny 2">
            <a:extLst>
              <a:ext uri="{FF2B5EF4-FFF2-40B4-BE49-F238E27FC236}">
                <a16:creationId xmlns:a16="http://schemas.microsoft.com/office/drawing/2014/main" id="{F8D033D3-ADA0-49FF-A44C-8BFD2F8376B6}"/>
              </a:ext>
            </a:extLst>
          </p:cNvPr>
          <p:cNvSpPr/>
          <p:nvPr/>
        </p:nvSpPr>
        <p:spPr>
          <a:xfrm rot="6323102">
            <a:off x="10776096" y="2340640"/>
            <a:ext cx="297110" cy="3219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466A87F-9BE1-564E-B228-B9E4411990F5}"/>
              </a:ext>
            </a:extLst>
          </p:cNvPr>
          <p:cNvSpPr txBox="1">
            <a:spLocks/>
          </p:cNvSpPr>
          <p:nvPr/>
        </p:nvSpPr>
        <p:spPr>
          <a:xfrm>
            <a:off x="10415220" y="1755692"/>
            <a:ext cx="1960098" cy="4868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rgbClr val="83B783"/>
                </a:solidFill>
              </a:rPr>
              <a:t>AGREGACJA</a:t>
            </a:r>
            <a:endParaRPr lang="en-US" sz="1800" dirty="0">
              <a:solidFill>
                <a:srgbClr val="83B783"/>
              </a:solidFill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AA0F4EB-3F5C-7F4E-AF39-89FA51F648F3}"/>
              </a:ext>
            </a:extLst>
          </p:cNvPr>
          <p:cNvSpPr txBox="1">
            <a:spLocks/>
          </p:cNvSpPr>
          <p:nvPr/>
        </p:nvSpPr>
        <p:spPr>
          <a:xfrm>
            <a:off x="8784424" y="8394827"/>
            <a:ext cx="3869281" cy="85718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rgbClr val="446FC1"/>
                </a:solidFill>
              </a:rPr>
              <a:t>OPTYMALIZACJA RYNKOWA</a:t>
            </a:r>
            <a:endParaRPr lang="en-US" dirty="0">
              <a:solidFill>
                <a:srgbClr val="446FC1"/>
              </a:solidFill>
            </a:endParaRPr>
          </a:p>
        </p:txBody>
      </p:sp>
      <p:sp>
        <p:nvSpPr>
          <p:cNvPr id="77" name="Trójkąt równoramienny 76">
            <a:extLst>
              <a:ext uri="{FF2B5EF4-FFF2-40B4-BE49-F238E27FC236}">
                <a16:creationId xmlns:a16="http://schemas.microsoft.com/office/drawing/2014/main" id="{0399ADDF-57F2-4E9B-B280-A6F3000D5E5D}"/>
              </a:ext>
            </a:extLst>
          </p:cNvPr>
          <p:cNvSpPr/>
          <p:nvPr/>
        </p:nvSpPr>
        <p:spPr>
          <a:xfrm rot="13660795">
            <a:off x="12335334" y="6716914"/>
            <a:ext cx="297110" cy="3219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8" name="Trójkąt równoramienny 77">
            <a:extLst>
              <a:ext uri="{FF2B5EF4-FFF2-40B4-BE49-F238E27FC236}">
                <a16:creationId xmlns:a16="http://schemas.microsoft.com/office/drawing/2014/main" id="{3754407B-9BBC-403C-A106-BEA96F8C4694}"/>
              </a:ext>
            </a:extLst>
          </p:cNvPr>
          <p:cNvSpPr/>
          <p:nvPr/>
        </p:nvSpPr>
        <p:spPr>
          <a:xfrm rot="9917776">
            <a:off x="12829651" y="4204025"/>
            <a:ext cx="297110" cy="3219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9" name="Trójkąt równoramienny 78">
            <a:extLst>
              <a:ext uri="{FF2B5EF4-FFF2-40B4-BE49-F238E27FC236}">
                <a16:creationId xmlns:a16="http://schemas.microsoft.com/office/drawing/2014/main" id="{CBFB4DE6-A8FB-4739-A8EC-4DA6556A893E}"/>
              </a:ext>
            </a:extLst>
          </p:cNvPr>
          <p:cNvSpPr/>
          <p:nvPr/>
        </p:nvSpPr>
        <p:spPr>
          <a:xfrm rot="20596993">
            <a:off x="7683885" y="5866419"/>
            <a:ext cx="297110" cy="3219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0" name="Trójkąt równoramienny 79">
            <a:extLst>
              <a:ext uri="{FF2B5EF4-FFF2-40B4-BE49-F238E27FC236}">
                <a16:creationId xmlns:a16="http://schemas.microsoft.com/office/drawing/2014/main" id="{4C0CB3A6-A836-464B-A6E8-7A484B2539D8}"/>
              </a:ext>
            </a:extLst>
          </p:cNvPr>
          <p:cNvSpPr/>
          <p:nvPr/>
        </p:nvSpPr>
        <p:spPr>
          <a:xfrm rot="17110518">
            <a:off x="9488969" y="7590640"/>
            <a:ext cx="297110" cy="3219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8" name="Owal 157">
            <a:extLst>
              <a:ext uri="{FF2B5EF4-FFF2-40B4-BE49-F238E27FC236}">
                <a16:creationId xmlns:a16="http://schemas.microsoft.com/office/drawing/2014/main" id="{6AB8925A-93EA-4891-98CA-406DB6987C4B}"/>
              </a:ext>
            </a:extLst>
          </p:cNvPr>
          <p:cNvSpPr/>
          <p:nvPr/>
        </p:nvSpPr>
        <p:spPr>
          <a:xfrm>
            <a:off x="8512581" y="2109712"/>
            <a:ext cx="1366942" cy="1357804"/>
          </a:xfrm>
          <a:prstGeom prst="ellipse">
            <a:avLst/>
          </a:prstGeom>
          <a:solidFill>
            <a:schemeClr val="bg1"/>
          </a:solidFill>
          <a:ln>
            <a:solidFill>
              <a:srgbClr val="44A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956CE26E-725D-6645-A920-37680DA6A1AE}"/>
              </a:ext>
            </a:extLst>
          </p:cNvPr>
          <p:cNvSpPr txBox="1">
            <a:spLocks/>
          </p:cNvSpPr>
          <p:nvPr/>
        </p:nvSpPr>
        <p:spPr>
          <a:xfrm>
            <a:off x="8334470" y="3517263"/>
            <a:ext cx="1816301" cy="4868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/>
              <a:t>PROGNOZY</a:t>
            </a:r>
            <a:endParaRPr lang="en-US" sz="1800" dirty="0"/>
          </a:p>
        </p:txBody>
      </p:sp>
      <p:sp>
        <p:nvSpPr>
          <p:cNvPr id="160" name="Owal 159">
            <a:extLst>
              <a:ext uri="{FF2B5EF4-FFF2-40B4-BE49-F238E27FC236}">
                <a16:creationId xmlns:a16="http://schemas.microsoft.com/office/drawing/2014/main" id="{41583991-FA3C-43E2-8813-C50E64F553B9}"/>
              </a:ext>
            </a:extLst>
          </p:cNvPr>
          <p:cNvSpPr/>
          <p:nvPr/>
        </p:nvSpPr>
        <p:spPr>
          <a:xfrm>
            <a:off x="7078918" y="4503710"/>
            <a:ext cx="1366942" cy="1357804"/>
          </a:xfrm>
          <a:prstGeom prst="ellipse">
            <a:avLst/>
          </a:prstGeom>
          <a:solidFill>
            <a:schemeClr val="bg1"/>
          </a:solidFill>
          <a:ln>
            <a:solidFill>
              <a:srgbClr val="4DB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EFC346-EACC-B044-B882-C09F879EEC00}"/>
              </a:ext>
            </a:extLst>
          </p:cNvPr>
          <p:cNvSpPr txBox="1">
            <a:spLocks/>
          </p:cNvSpPr>
          <p:nvPr/>
        </p:nvSpPr>
        <p:spPr>
          <a:xfrm>
            <a:off x="5294681" y="5830491"/>
            <a:ext cx="2399338" cy="4868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rgbClr val="56BABC"/>
                </a:solidFill>
              </a:rPr>
              <a:t>STEROWANIE</a:t>
            </a:r>
            <a:endParaRPr lang="en-US" sz="1400" dirty="0">
              <a:solidFill>
                <a:srgbClr val="56BABC"/>
              </a:solidFill>
            </a:endParaRPr>
          </a:p>
        </p:txBody>
      </p:sp>
      <p:sp>
        <p:nvSpPr>
          <p:cNvPr id="159" name="Owal 158">
            <a:extLst>
              <a:ext uri="{FF2B5EF4-FFF2-40B4-BE49-F238E27FC236}">
                <a16:creationId xmlns:a16="http://schemas.microsoft.com/office/drawing/2014/main" id="{AC0B5CC5-D521-4696-A927-E5C8320FFEA5}"/>
              </a:ext>
            </a:extLst>
          </p:cNvPr>
          <p:cNvSpPr/>
          <p:nvPr/>
        </p:nvSpPr>
        <p:spPr>
          <a:xfrm>
            <a:off x="8233587" y="6632162"/>
            <a:ext cx="1366942" cy="1357804"/>
          </a:xfrm>
          <a:prstGeom prst="ellipse">
            <a:avLst/>
          </a:prstGeom>
          <a:solidFill>
            <a:schemeClr val="bg1"/>
          </a:solidFill>
          <a:ln>
            <a:solidFill>
              <a:srgbClr val="F3E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7C86919-9695-0B4D-853A-31F4AC844AE8}"/>
              </a:ext>
            </a:extLst>
          </p:cNvPr>
          <p:cNvSpPr txBox="1">
            <a:spLocks/>
          </p:cNvSpPr>
          <p:nvPr/>
        </p:nvSpPr>
        <p:spPr>
          <a:xfrm>
            <a:off x="7932816" y="6268271"/>
            <a:ext cx="2564221" cy="4868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rgbClr val="DBD935"/>
                </a:solidFill>
              </a:rPr>
              <a:t>GRAFIKOWANIE</a:t>
            </a:r>
            <a:endParaRPr lang="en-US" sz="1400" dirty="0">
              <a:solidFill>
                <a:srgbClr val="DBD935"/>
              </a:solidFill>
            </a:endParaRPr>
          </a:p>
        </p:txBody>
      </p:sp>
      <p:sp>
        <p:nvSpPr>
          <p:cNvPr id="83" name="Trójkąt równoramienny 82">
            <a:extLst>
              <a:ext uri="{FF2B5EF4-FFF2-40B4-BE49-F238E27FC236}">
                <a16:creationId xmlns:a16="http://schemas.microsoft.com/office/drawing/2014/main" id="{D40B230A-3102-403B-8DA4-0A8841397272}"/>
              </a:ext>
            </a:extLst>
          </p:cNvPr>
          <p:cNvSpPr/>
          <p:nvPr/>
        </p:nvSpPr>
        <p:spPr>
          <a:xfrm rot="2804994">
            <a:off x="8335120" y="3086969"/>
            <a:ext cx="297110" cy="3219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0DE9B8-2AC3-E045-ABDF-B2BDF1B8BB1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 rot="10800000">
            <a:off x="11016540" y="2108246"/>
            <a:ext cx="1368000" cy="1368000"/>
          </a:xfrm>
          <a:prstGeom prst="rect">
            <a:avLst/>
          </a:prstGeom>
        </p:spPr>
      </p:pic>
      <p:grpSp>
        <p:nvGrpSpPr>
          <p:cNvPr id="55" name="Grupa 54">
            <a:extLst>
              <a:ext uri="{FF2B5EF4-FFF2-40B4-BE49-F238E27FC236}">
                <a16:creationId xmlns:a16="http://schemas.microsoft.com/office/drawing/2014/main" id="{03370DA6-8EA2-407D-8A8C-E82E76D1C308}"/>
              </a:ext>
            </a:extLst>
          </p:cNvPr>
          <p:cNvGrpSpPr/>
          <p:nvPr/>
        </p:nvGrpSpPr>
        <p:grpSpPr>
          <a:xfrm>
            <a:off x="10877222" y="6621357"/>
            <a:ext cx="1620000" cy="1620000"/>
            <a:chOff x="10684718" y="6621357"/>
            <a:chExt cx="1620000" cy="1620000"/>
          </a:xfrm>
        </p:grpSpPr>
        <p:sp>
          <p:nvSpPr>
            <p:cNvPr id="54" name="Owal 53">
              <a:extLst>
                <a:ext uri="{FF2B5EF4-FFF2-40B4-BE49-F238E27FC236}">
                  <a16:creationId xmlns:a16="http://schemas.microsoft.com/office/drawing/2014/main" id="{89C183FF-AE8E-46B6-B1BE-A782CC50AA04}"/>
                </a:ext>
              </a:extLst>
            </p:cNvPr>
            <p:cNvSpPr/>
            <p:nvPr/>
          </p:nvSpPr>
          <p:spPr>
            <a:xfrm>
              <a:off x="10684718" y="6621357"/>
              <a:ext cx="1620000" cy="16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wal 161">
              <a:extLst>
                <a:ext uri="{FF2B5EF4-FFF2-40B4-BE49-F238E27FC236}">
                  <a16:creationId xmlns:a16="http://schemas.microsoft.com/office/drawing/2014/main" id="{F1EB22FF-017F-48B0-87A0-5BD999E4874B}"/>
                </a:ext>
              </a:extLst>
            </p:cNvPr>
            <p:cNvSpPr/>
            <p:nvPr/>
          </p:nvSpPr>
          <p:spPr>
            <a:xfrm>
              <a:off x="10738718" y="6675357"/>
              <a:ext cx="1512000" cy="151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89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015381-7F3A-5549-AA28-6FC5D042E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10718" y="6747357"/>
              <a:ext cx="1368000" cy="136800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56B86C7-E7B8-7A41-936E-A4568AA851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37658" y="6621966"/>
            <a:ext cx="1368000" cy="136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B1B2676-D0E1-8F47-B960-F834EAC3C8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8918" y="4503911"/>
            <a:ext cx="1368000" cy="1368000"/>
          </a:xfrm>
          <a:prstGeom prst="rect">
            <a:avLst/>
          </a:prstGeom>
        </p:spPr>
      </p:pic>
      <p:sp>
        <p:nvSpPr>
          <p:cNvPr id="38" name="Owal 37">
            <a:extLst>
              <a:ext uri="{FF2B5EF4-FFF2-40B4-BE49-F238E27FC236}">
                <a16:creationId xmlns:a16="http://schemas.microsoft.com/office/drawing/2014/main" id="{9EB39670-A980-4A2D-8BEB-2F46B859183F}"/>
              </a:ext>
            </a:extLst>
          </p:cNvPr>
          <p:cNvSpPr/>
          <p:nvPr/>
        </p:nvSpPr>
        <p:spPr>
          <a:xfrm>
            <a:off x="8494668" y="2101558"/>
            <a:ext cx="1366942" cy="1368000"/>
          </a:xfrm>
          <a:prstGeom prst="ellipse">
            <a:avLst/>
          </a:prstGeom>
          <a:solidFill>
            <a:srgbClr val="2BA9E1"/>
          </a:solidFill>
          <a:ln>
            <a:solidFill>
              <a:srgbClr val="2BA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2" name="Graphic 8">
            <a:extLst>
              <a:ext uri="{FF2B5EF4-FFF2-40B4-BE49-F238E27FC236}">
                <a16:creationId xmlns:a16="http://schemas.microsoft.com/office/drawing/2014/main" id="{68A4C3F8-F310-46BD-A34A-F7CDA98BEC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82322" y="2399297"/>
            <a:ext cx="1002251" cy="731570"/>
          </a:xfrm>
          <a:prstGeom prst="rect">
            <a:avLst/>
          </a:prstGeom>
        </p:spPr>
      </p:pic>
      <p:pic>
        <p:nvPicPr>
          <p:cNvPr id="1028" name="Picture 4" descr="Law Scale Icons - Download Free Vector Icons | Noun Project">
            <a:extLst>
              <a:ext uri="{FF2B5EF4-FFF2-40B4-BE49-F238E27FC236}">
                <a16:creationId xmlns:a16="http://schemas.microsoft.com/office/drawing/2014/main" id="{AF5EBC80-6AF9-44A8-9E80-26608EBC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117" y="4804297"/>
            <a:ext cx="990756" cy="8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Łuk 106">
            <a:extLst>
              <a:ext uri="{FF2B5EF4-FFF2-40B4-BE49-F238E27FC236}">
                <a16:creationId xmlns:a16="http://schemas.microsoft.com/office/drawing/2014/main" id="{B4B52504-A9B4-4AA3-81F9-B7F67FABDDF6}"/>
              </a:ext>
            </a:extLst>
          </p:cNvPr>
          <p:cNvSpPr/>
          <p:nvPr/>
        </p:nvSpPr>
        <p:spPr>
          <a:xfrm rot="14064084" flipH="1">
            <a:off x="13450283" y="4132857"/>
            <a:ext cx="1779196" cy="2016000"/>
          </a:xfrm>
          <a:prstGeom prst="arc">
            <a:avLst>
              <a:gd name="adj1" fmla="val 16080429"/>
              <a:gd name="adj2" fmla="val 18612132"/>
            </a:avLst>
          </a:prstGeom>
          <a:ln w="38100" cap="rnd">
            <a:solidFill>
              <a:srgbClr val="DEB24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Łuk 106">
            <a:extLst>
              <a:ext uri="{FF2B5EF4-FFF2-40B4-BE49-F238E27FC236}">
                <a16:creationId xmlns:a16="http://schemas.microsoft.com/office/drawing/2014/main" id="{69F5E196-D947-4F8B-A373-48D8FF1DEDC0}"/>
              </a:ext>
            </a:extLst>
          </p:cNvPr>
          <p:cNvSpPr/>
          <p:nvPr/>
        </p:nvSpPr>
        <p:spPr>
          <a:xfrm rot="8634262" flipH="1" flipV="1">
            <a:off x="12211850" y="7127558"/>
            <a:ext cx="1779196" cy="2016000"/>
          </a:xfrm>
          <a:prstGeom prst="arc">
            <a:avLst>
              <a:gd name="adj1" fmla="val 16080429"/>
              <a:gd name="adj2" fmla="val 18612132"/>
            </a:avLst>
          </a:prstGeom>
          <a:ln w="38100" cap="rnd">
            <a:solidFill>
              <a:srgbClr val="446FC0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Łuk 106">
            <a:extLst>
              <a:ext uri="{FF2B5EF4-FFF2-40B4-BE49-F238E27FC236}">
                <a16:creationId xmlns:a16="http://schemas.microsoft.com/office/drawing/2014/main" id="{9AFBF865-36F2-496B-A8DF-32B40A956237}"/>
              </a:ext>
            </a:extLst>
          </p:cNvPr>
          <p:cNvSpPr/>
          <p:nvPr/>
        </p:nvSpPr>
        <p:spPr>
          <a:xfrm rot="14758809" flipH="1">
            <a:off x="12402392" y="6436912"/>
            <a:ext cx="1779196" cy="2016000"/>
          </a:xfrm>
          <a:prstGeom prst="arc">
            <a:avLst>
              <a:gd name="adj1" fmla="val 16080429"/>
              <a:gd name="adj2" fmla="val 18612132"/>
            </a:avLst>
          </a:prstGeom>
          <a:ln w="38100" cap="rnd">
            <a:solidFill>
              <a:srgbClr val="446FC0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Łuk 106">
            <a:extLst>
              <a:ext uri="{FF2B5EF4-FFF2-40B4-BE49-F238E27FC236}">
                <a16:creationId xmlns:a16="http://schemas.microsoft.com/office/drawing/2014/main" id="{8324312E-8CF7-4618-900D-F9637D0FC497}"/>
              </a:ext>
            </a:extLst>
          </p:cNvPr>
          <p:cNvSpPr/>
          <p:nvPr/>
        </p:nvSpPr>
        <p:spPr>
          <a:xfrm rot="12965738" flipV="1">
            <a:off x="6760992" y="7229277"/>
            <a:ext cx="1779196" cy="2016000"/>
          </a:xfrm>
          <a:prstGeom prst="arc">
            <a:avLst>
              <a:gd name="adj1" fmla="val 16080429"/>
              <a:gd name="adj2" fmla="val 18612132"/>
            </a:avLst>
          </a:prstGeom>
          <a:ln w="38100" cap="rnd">
            <a:solidFill>
              <a:srgbClr val="DAD93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Łuk 106">
            <a:extLst>
              <a:ext uri="{FF2B5EF4-FFF2-40B4-BE49-F238E27FC236}">
                <a16:creationId xmlns:a16="http://schemas.microsoft.com/office/drawing/2014/main" id="{59A6E258-9825-4AD9-88A6-B6365ADDA442}"/>
              </a:ext>
            </a:extLst>
          </p:cNvPr>
          <p:cNvSpPr/>
          <p:nvPr/>
        </p:nvSpPr>
        <p:spPr>
          <a:xfrm rot="6841191">
            <a:off x="6537491" y="6387349"/>
            <a:ext cx="1779196" cy="2016000"/>
          </a:xfrm>
          <a:prstGeom prst="arc">
            <a:avLst>
              <a:gd name="adj1" fmla="val 16080429"/>
              <a:gd name="adj2" fmla="val 18612132"/>
            </a:avLst>
          </a:prstGeom>
          <a:ln w="38100" cap="rnd">
            <a:solidFill>
              <a:srgbClr val="DAD93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Łuk 106">
            <a:extLst>
              <a:ext uri="{FF2B5EF4-FFF2-40B4-BE49-F238E27FC236}">
                <a16:creationId xmlns:a16="http://schemas.microsoft.com/office/drawing/2014/main" id="{E02478EB-E160-4DD3-95AA-A69012780507}"/>
              </a:ext>
            </a:extLst>
          </p:cNvPr>
          <p:cNvSpPr/>
          <p:nvPr/>
        </p:nvSpPr>
        <p:spPr>
          <a:xfrm rot="7330610" flipH="1" flipV="1">
            <a:off x="12211322" y="1868458"/>
            <a:ext cx="1779196" cy="2016000"/>
          </a:xfrm>
          <a:prstGeom prst="arc">
            <a:avLst>
              <a:gd name="adj1" fmla="val 16080429"/>
              <a:gd name="adj2" fmla="val 18612132"/>
            </a:avLst>
          </a:prstGeom>
          <a:ln w="38100" cap="rnd">
            <a:solidFill>
              <a:srgbClr val="73A66F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Łuk 106">
            <a:extLst>
              <a:ext uri="{FF2B5EF4-FFF2-40B4-BE49-F238E27FC236}">
                <a16:creationId xmlns:a16="http://schemas.microsoft.com/office/drawing/2014/main" id="{134B4FA0-98AB-4E52-ADF1-F72905897FD3}"/>
              </a:ext>
            </a:extLst>
          </p:cNvPr>
          <p:cNvSpPr/>
          <p:nvPr/>
        </p:nvSpPr>
        <p:spPr>
          <a:xfrm rot="12242320" flipH="1">
            <a:off x="11946826" y="991341"/>
            <a:ext cx="1779196" cy="2016000"/>
          </a:xfrm>
          <a:prstGeom prst="arc">
            <a:avLst>
              <a:gd name="adj1" fmla="val 16080429"/>
              <a:gd name="adj2" fmla="val 18612132"/>
            </a:avLst>
          </a:prstGeom>
          <a:ln w="38100" cap="rnd">
            <a:solidFill>
              <a:srgbClr val="73A66F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Łuk 106">
            <a:extLst>
              <a:ext uri="{FF2B5EF4-FFF2-40B4-BE49-F238E27FC236}">
                <a16:creationId xmlns:a16="http://schemas.microsoft.com/office/drawing/2014/main" id="{55690155-2364-4C17-BA85-528137018D75}"/>
              </a:ext>
            </a:extLst>
          </p:cNvPr>
          <p:cNvSpPr/>
          <p:nvPr/>
        </p:nvSpPr>
        <p:spPr>
          <a:xfrm rot="14269390" flipV="1">
            <a:off x="6831246" y="1921213"/>
            <a:ext cx="1779196" cy="2016000"/>
          </a:xfrm>
          <a:prstGeom prst="arc">
            <a:avLst>
              <a:gd name="adj1" fmla="val 16080429"/>
              <a:gd name="adj2" fmla="val 18612132"/>
            </a:avLst>
          </a:prstGeom>
          <a:ln w="38100" cap="rnd">
            <a:solidFill>
              <a:srgbClr val="2BA9E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Łuk 106">
            <a:extLst>
              <a:ext uri="{FF2B5EF4-FFF2-40B4-BE49-F238E27FC236}">
                <a16:creationId xmlns:a16="http://schemas.microsoft.com/office/drawing/2014/main" id="{F7FAC8AE-CCF4-40AD-9311-5E4AC8C953B8}"/>
              </a:ext>
            </a:extLst>
          </p:cNvPr>
          <p:cNvSpPr/>
          <p:nvPr/>
        </p:nvSpPr>
        <p:spPr>
          <a:xfrm rot="9357680">
            <a:off x="7158928" y="943668"/>
            <a:ext cx="1779196" cy="2016000"/>
          </a:xfrm>
          <a:prstGeom prst="arc">
            <a:avLst>
              <a:gd name="adj1" fmla="val 16080429"/>
              <a:gd name="adj2" fmla="val 18612132"/>
            </a:avLst>
          </a:prstGeom>
          <a:ln w="38100" cap="rnd">
            <a:solidFill>
              <a:srgbClr val="2BA9E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0" name="Picture 29">
            <a:extLst>
              <a:ext uri="{FF2B5EF4-FFF2-40B4-BE49-F238E27FC236}">
                <a16:creationId xmlns:a16="http://schemas.microsoft.com/office/drawing/2014/main" id="{750CBB1A-A4A3-427A-A67B-A20E8F446EB1}"/>
              </a:ext>
            </a:extLst>
          </p:cNvPr>
          <p:cNvPicPr>
            <a:picLocks/>
          </p:cNvPicPr>
          <p:nvPr/>
        </p:nvPicPr>
        <p:blipFill>
          <a:blip r:embed="rId19">
            <a:duotone>
              <a:prstClr val="black"/>
              <a:srgbClr val="52A6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61290" y="720000"/>
            <a:ext cx="11788048" cy="658800"/>
          </a:xfrm>
          <a:prstGeom prst="rect">
            <a:avLst/>
          </a:prstGeom>
        </p:spPr>
      </p:pic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9FE9336B-AD0D-4A95-BBBF-59855B47E7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74600"/>
            <a:ext cx="10215956" cy="542675"/>
          </a:xfrm>
        </p:spPr>
        <p:txBody>
          <a:bodyPr/>
          <a:lstStyle/>
          <a:p>
            <a:r>
              <a:rPr lang="pl-PL" dirty="0"/>
              <a:t>EUROPEJSKI ZIELONY ŁAD. ROZWÓJ PRODUKTÓW TT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5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44E572A-9A38-D24D-AE27-B9EA6DAA4B2C}"/>
              </a:ext>
            </a:extLst>
          </p:cNvPr>
          <p:cNvSpPr/>
          <p:nvPr/>
        </p:nvSpPr>
        <p:spPr>
          <a:xfrm>
            <a:off x="8128794" y="-1"/>
            <a:ext cx="8149472" cy="9144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0A3B7-3747-1241-A093-C01BAA9D6BF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14960600" cy="65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7A32AD-D04D-4248-A7A3-829270BA01AF}"/>
              </a:ext>
            </a:extLst>
          </p:cNvPr>
          <p:cNvSpPr txBox="1">
            <a:spLocks/>
          </p:cNvSpPr>
          <p:nvPr/>
        </p:nvSpPr>
        <p:spPr>
          <a:xfrm>
            <a:off x="447005" y="742008"/>
            <a:ext cx="15152879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INNE KIERUNKI ROZWOJU. WZMACNIANIE BEZPIECZEŃSTWA ENERGETYCZNEGO </a:t>
            </a:r>
            <a:endParaRPr lang="en-US"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6293F946-4550-384D-8BE1-46AC87363A7E}"/>
              </a:ext>
            </a:extLst>
          </p:cNvPr>
          <p:cNvSpPr txBox="1">
            <a:spLocks/>
          </p:cNvSpPr>
          <p:nvPr/>
        </p:nvSpPr>
        <p:spPr>
          <a:xfrm>
            <a:off x="211633" y="2688062"/>
            <a:ext cx="5905647" cy="4585088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DBD935"/>
              </a:buClr>
              <a:buNone/>
            </a:pPr>
            <a:endParaRPr lang="pl-PL" sz="19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213" indent="-166688">
              <a:lnSpc>
                <a:spcPct val="120000"/>
              </a:lnSpc>
              <a:buClr>
                <a:srgbClr val="DBD935"/>
              </a:buClr>
            </a:pPr>
            <a:r>
              <a:rPr lang="pl-PL" sz="19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Rozbudowa </a:t>
            </a:r>
            <a:r>
              <a:rPr lang="pl-PL" sz="19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terminala</a:t>
            </a:r>
            <a:r>
              <a:rPr lang="pl-PL" sz="1900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LNG we Świnoujściu</a:t>
            </a:r>
          </a:p>
          <a:p>
            <a:pPr marL="303213" indent="-166688">
              <a:lnSpc>
                <a:spcPct val="120000"/>
              </a:lnSpc>
              <a:buClr>
                <a:srgbClr val="DBD935"/>
              </a:buClr>
            </a:pPr>
            <a:r>
              <a:rPr lang="pl-PL" sz="19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Zbudowanie rurociągu </a:t>
            </a:r>
            <a:r>
              <a:rPr lang="pl-PL" sz="1900" b="1" dirty="0" err="1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Baltic</a:t>
            </a:r>
            <a:r>
              <a:rPr lang="pl-PL" sz="1900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b="1" dirty="0" err="1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</a:t>
            </a:r>
            <a:endParaRPr lang="pl-PL" sz="1900" b="1" dirty="0">
              <a:solidFill>
                <a:srgbClr val="DBD9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213" indent="-166688">
              <a:lnSpc>
                <a:spcPct val="120000"/>
              </a:lnSpc>
              <a:buClr>
                <a:srgbClr val="DBD935"/>
              </a:buClr>
            </a:pPr>
            <a:r>
              <a:rPr lang="pl-PL" sz="19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Planowane powstanie</a:t>
            </a:r>
            <a:r>
              <a:rPr lang="pl-PL" sz="19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terminala </a:t>
            </a:r>
            <a:r>
              <a:rPr lang="pl-PL" sz="1900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FSRU w Gdańsku</a:t>
            </a:r>
          </a:p>
          <a:p>
            <a:pPr marL="303213" indent="-166688">
              <a:lnSpc>
                <a:spcPct val="120000"/>
              </a:lnSpc>
              <a:buClr>
                <a:srgbClr val="DBD935"/>
              </a:buClr>
            </a:pPr>
            <a:r>
              <a:rPr lang="pl-PL" sz="19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Wykorzystanie pojemności terminala </a:t>
            </a:r>
            <a:r>
              <a:rPr lang="pl-PL" sz="1900" b="1" dirty="0">
                <a:solidFill>
                  <a:srgbClr val="DB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FSRU w Kłajpedzie </a:t>
            </a:r>
            <a:endParaRPr lang="pl-PL" sz="19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0">
              <a:lnSpc>
                <a:spcPct val="120000"/>
              </a:lnSpc>
              <a:buClr>
                <a:srgbClr val="DBD935"/>
              </a:buClr>
              <a:buNone/>
            </a:pPr>
            <a:endParaRPr lang="pl-PL" sz="19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6D52BC-DF9C-F042-8AC6-746006D04B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245" y="2242774"/>
            <a:ext cx="6981105" cy="486833"/>
          </a:xfrm>
        </p:spPr>
        <p:txBody>
          <a:bodyPr/>
          <a:lstStyle/>
          <a:p>
            <a:r>
              <a:rPr lang="pl-PL" dirty="0">
                <a:solidFill>
                  <a:srgbClr val="DBD935"/>
                </a:solidFill>
              </a:rPr>
              <a:t>WPŁYW DYWERSYFIKACJI ŹRÓDEŁ DOSTAW </a:t>
            </a:r>
            <a:br>
              <a:rPr lang="pl-PL" dirty="0">
                <a:solidFill>
                  <a:srgbClr val="DBD935"/>
                </a:solidFill>
              </a:rPr>
            </a:br>
            <a:r>
              <a:rPr lang="pl-PL" dirty="0">
                <a:solidFill>
                  <a:srgbClr val="DBD935"/>
                </a:solidFill>
              </a:rPr>
              <a:t>NA BEZPIECZEŃSTWO REGIONALNE</a:t>
            </a:r>
            <a:endParaRPr lang="en-US" dirty="0">
              <a:solidFill>
                <a:srgbClr val="DBD935"/>
              </a:solidFill>
            </a:endParaRPr>
          </a:p>
        </p:txBody>
      </p:sp>
      <p:pic>
        <p:nvPicPr>
          <p:cNvPr id="17" name="Grafika 8" descr="Badania">
            <a:extLst>
              <a:ext uri="{FF2B5EF4-FFF2-40B4-BE49-F238E27FC236}">
                <a16:creationId xmlns:a16="http://schemas.microsoft.com/office/drawing/2014/main" id="{336FA3E4-2611-4FC6-B530-8F96DAAA0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6794" y="7555125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7EF808-2D9F-B64C-9DCD-025800413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280" y="3441947"/>
            <a:ext cx="1690827" cy="1690827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A8AA62D-9551-3F40-83B7-299C9F4E3240}"/>
              </a:ext>
            </a:extLst>
          </p:cNvPr>
          <p:cNvSpPr txBox="1">
            <a:spLocks/>
          </p:cNvSpPr>
          <p:nvPr/>
        </p:nvSpPr>
        <p:spPr>
          <a:xfrm>
            <a:off x="8416774" y="2597631"/>
            <a:ext cx="5094316" cy="2816976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56BABC"/>
              </a:buClr>
              <a:buNone/>
            </a:pPr>
            <a:endParaRPr lang="pl-PL" sz="19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9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</a:t>
            </a:r>
            <a:r>
              <a:rPr lang="pl-PL" sz="19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procesów handlowych 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9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</a:t>
            </a:r>
            <a:r>
              <a:rPr lang="pl-PL" sz="19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źródłami pochodzenia gazu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9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pracy </a:t>
            </a:r>
            <a:r>
              <a:rPr lang="pl-PL" sz="19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 przesyłowych </a:t>
            </a:r>
            <a:r>
              <a:rPr lang="pl-PL" sz="19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9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magazynów gazu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9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</a:t>
            </a:r>
            <a:r>
              <a:rPr lang="pl-PL" sz="19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odbiorców gazu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D923A7-6955-9245-A784-21F17B5CFD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96780" y="2242774"/>
            <a:ext cx="4714120" cy="554711"/>
          </a:xfrm>
        </p:spPr>
        <p:txBody>
          <a:bodyPr/>
          <a:lstStyle/>
          <a:p>
            <a:r>
              <a:rPr lang="pl-PL" dirty="0">
                <a:solidFill>
                  <a:srgbClr val="56BABC"/>
                </a:solidFill>
              </a:rPr>
              <a:t>WSPARCIE PROCESÓW PRODUKTAMI INFORMATYCZNYMI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E5128-91B9-A44F-8071-1FADD9188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9057" y="3451738"/>
            <a:ext cx="1690827" cy="1690827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8598E9E-7F65-2145-B8EC-B1DA37A3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93858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43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23CFE48-91EB-2645-ADD2-B7D01764FE0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15603166" cy="6588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6579A3-2EAC-D34E-B225-BC87CCEEE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82592"/>
            <a:ext cx="15303910" cy="542675"/>
          </a:xfrm>
        </p:spPr>
        <p:txBody>
          <a:bodyPr/>
          <a:lstStyle/>
          <a:p>
            <a:r>
              <a:rPr lang="pl-PL" dirty="0"/>
              <a:t>INNE KIERUNKI ROZWOJU. CYBERBEZPIECZEŃSTWO SYSTEMÓW ENERGETYCZNYCH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B6D52BC-DF9C-F042-8AC6-746006D04B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5748" y="3694776"/>
            <a:ext cx="7546092" cy="48683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446FC1"/>
                </a:solidFill>
              </a:rPr>
              <a:t>NAJWAŻNIEJSZE DEFINICJE WG USTAWY KSC</a:t>
            </a:r>
            <a:endParaRPr lang="en-US" dirty="0">
              <a:solidFill>
                <a:srgbClr val="446FC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5EEFB43-869F-6A4B-9085-D7CA7CEC0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703" y="1755197"/>
            <a:ext cx="3299791" cy="486833"/>
          </a:xfrm>
        </p:spPr>
        <p:txBody>
          <a:bodyPr/>
          <a:lstStyle/>
          <a:p>
            <a:r>
              <a:rPr lang="pl-PL" dirty="0">
                <a:solidFill>
                  <a:srgbClr val="DBD935"/>
                </a:solidFill>
              </a:rPr>
              <a:t>AKTY PRAWNE</a:t>
            </a:r>
            <a:endParaRPr lang="en-US" dirty="0">
              <a:solidFill>
                <a:srgbClr val="DBD935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BFAED5-88A8-E74A-B370-037978347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7975" y="4517560"/>
            <a:ext cx="3893918" cy="486833"/>
          </a:xfrm>
        </p:spPr>
        <p:txBody>
          <a:bodyPr/>
          <a:lstStyle/>
          <a:p>
            <a:r>
              <a:rPr lang="pl-PL" dirty="0"/>
              <a:t>CYBERBEZPIECZEŃSTWO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6554D16-C156-3C48-92EF-08171463E1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7774" y="5058058"/>
            <a:ext cx="4787699" cy="1559434"/>
          </a:xfrm>
        </p:spPr>
        <p:txBody>
          <a:bodyPr/>
          <a:lstStyle/>
          <a:p>
            <a:r>
              <a:rPr lang="pl-PL" dirty="0"/>
              <a:t>„Odporność </a:t>
            </a:r>
            <a:r>
              <a:rPr lang="pl-PL" b="1" dirty="0">
                <a:solidFill>
                  <a:srgbClr val="446FC1"/>
                </a:solidFill>
              </a:rPr>
              <a:t>systemów informacyjnych </a:t>
            </a:r>
            <a:r>
              <a:rPr lang="pl-PL" dirty="0"/>
              <a:t>na działania naruszające poufność, integralność, dostępność i autentyczność </a:t>
            </a:r>
            <a:r>
              <a:rPr lang="pl-PL" b="1" dirty="0">
                <a:solidFill>
                  <a:srgbClr val="446FC1"/>
                </a:solidFill>
              </a:rPr>
              <a:t>przetwarzanych danych </a:t>
            </a:r>
            <a:r>
              <a:rPr lang="pl-PL" dirty="0"/>
              <a:t>lub związanych z nimi </a:t>
            </a:r>
            <a:r>
              <a:rPr lang="pl-PL" b="1" dirty="0">
                <a:solidFill>
                  <a:srgbClr val="446FC1"/>
                </a:solidFill>
              </a:rPr>
              <a:t>usług oferowanych przez te systemy</a:t>
            </a:r>
            <a:r>
              <a:rPr lang="pl-PL" b="1" dirty="0"/>
              <a:t>”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93D1011-1B7E-204B-A7E7-51F5033378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2703" y="2194168"/>
            <a:ext cx="12977654" cy="1631625"/>
          </a:xfrm>
        </p:spPr>
        <p:txBody>
          <a:bodyPr/>
          <a:lstStyle/>
          <a:p>
            <a:pPr marL="285750" indent="-285750">
              <a:buClr>
                <a:srgbClr val="DBD935"/>
              </a:buClr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rgbClr val="404040"/>
                </a:solidFill>
              </a:rPr>
              <a:t>Dyrektywa Parlamentu Europejskiego i Rady (UE) 2016/1148 z dnia 6 lipca 2016 r. w sprawie środków na rzecz wysokiego, wspólnego poziomu bezpieczeństwa sieci i systemów informatycznych na terytorium Unii Europejskiej (</a:t>
            </a:r>
            <a:r>
              <a:rPr lang="pl-PL" dirty="0">
                <a:solidFill>
                  <a:srgbClr val="DBD935"/>
                </a:solidFill>
              </a:rPr>
              <a:t>Dyrektywa NIS</a:t>
            </a:r>
            <a:r>
              <a:rPr lang="pl-PL" b="0" dirty="0">
                <a:solidFill>
                  <a:srgbClr val="404040"/>
                </a:solidFill>
              </a:rPr>
              <a:t>) </a:t>
            </a:r>
          </a:p>
          <a:p>
            <a:pPr marL="285750" indent="-285750">
              <a:buClr>
                <a:srgbClr val="DBD935"/>
              </a:buClr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rgbClr val="404040"/>
                </a:solidFill>
              </a:rPr>
              <a:t>Ustawa z dnia 5 lipca 2018 r. o krajowym systemie </a:t>
            </a:r>
            <a:r>
              <a:rPr lang="pl-PL" b="0" dirty="0" err="1">
                <a:solidFill>
                  <a:srgbClr val="404040"/>
                </a:solidFill>
              </a:rPr>
              <a:t>cyberbezpieczeństwa</a:t>
            </a:r>
            <a:r>
              <a:rPr lang="pl-PL" b="0" dirty="0">
                <a:solidFill>
                  <a:srgbClr val="404040"/>
                </a:solidFill>
              </a:rPr>
              <a:t> (Dz. U. 1560) (</a:t>
            </a:r>
            <a:r>
              <a:rPr lang="pl-PL" dirty="0">
                <a:solidFill>
                  <a:srgbClr val="DBD935"/>
                </a:solidFill>
              </a:rPr>
              <a:t>Ustawa KSC</a:t>
            </a:r>
            <a:r>
              <a:rPr lang="pl-PL" b="0" dirty="0">
                <a:solidFill>
                  <a:srgbClr val="404040"/>
                </a:solidFill>
              </a:rPr>
              <a:t>) </a:t>
            </a:r>
          </a:p>
          <a:p>
            <a:pPr marL="285750" indent="-285750">
              <a:buClr>
                <a:srgbClr val="DBD935"/>
              </a:buClr>
              <a:buFont typeface="Arial" panose="020B0604020202020204" pitchFamily="34" charset="0"/>
              <a:buChar char="•"/>
            </a:pPr>
            <a:endParaRPr lang="pl-PL" b="0" dirty="0">
              <a:solidFill>
                <a:srgbClr val="404040"/>
              </a:solidFill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68BE4491-E824-438A-9B8D-4B2A90D58E5A}"/>
              </a:ext>
            </a:extLst>
          </p:cNvPr>
          <p:cNvSpPr txBox="1">
            <a:spLocks/>
          </p:cNvSpPr>
          <p:nvPr/>
        </p:nvSpPr>
        <p:spPr>
          <a:xfrm>
            <a:off x="7981259" y="4515597"/>
            <a:ext cx="3698876" cy="4868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6F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USŁUGA KLUCZOWA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22BAA836-7AB9-4351-A01C-4532F7ADBF6B}"/>
              </a:ext>
            </a:extLst>
          </p:cNvPr>
          <p:cNvSpPr txBox="1">
            <a:spLocks/>
          </p:cNvSpPr>
          <p:nvPr/>
        </p:nvSpPr>
        <p:spPr>
          <a:xfrm>
            <a:off x="7981259" y="4966684"/>
            <a:ext cx="6201673" cy="3301617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l-PL" dirty="0"/>
              <a:t>Usługa kluczowa oznacza „</a:t>
            </a:r>
            <a:r>
              <a:rPr lang="pl-PL" i="1" dirty="0"/>
              <a:t>usługę, która ma kluczowe znaczenie dla utrzymania </a:t>
            </a:r>
            <a:r>
              <a:rPr lang="pl-PL" b="1" i="1" dirty="0">
                <a:solidFill>
                  <a:srgbClr val="446FC1"/>
                </a:solidFill>
              </a:rPr>
              <a:t>krytycznej działalności społecznej </a:t>
            </a:r>
            <a:r>
              <a:rPr lang="pl-PL" i="1" dirty="0"/>
              <a:t>lub</a:t>
            </a:r>
            <a:r>
              <a:rPr lang="pl-PL" b="1" i="1" dirty="0"/>
              <a:t> </a:t>
            </a:r>
            <a:r>
              <a:rPr lang="pl-PL" b="1" i="1" dirty="0">
                <a:solidFill>
                  <a:srgbClr val="446FC1"/>
                </a:solidFill>
              </a:rPr>
              <a:t>gospodarczej</a:t>
            </a:r>
            <a:r>
              <a:rPr lang="pl-PL" i="1" dirty="0"/>
              <a:t>, wymienioną w wykazie usług kluczowych</a:t>
            </a:r>
            <a:r>
              <a:rPr lang="pl-PL" dirty="0"/>
              <a:t>” .  Załącznik nr 1 do ustawy o KSC wymienia </a:t>
            </a:r>
            <a:r>
              <a:rPr lang="pl-PL" b="1" dirty="0">
                <a:solidFill>
                  <a:srgbClr val="446FC1"/>
                </a:solidFill>
              </a:rPr>
              <a:t>6 sektorów </a:t>
            </a:r>
            <a:r>
              <a:rPr lang="pl-PL" dirty="0"/>
              <a:t>usług: </a:t>
            </a:r>
          </a:p>
          <a:p>
            <a:pPr marL="5715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Sektor zdrowia </a:t>
            </a:r>
          </a:p>
          <a:p>
            <a:pPr marL="5715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446FC1"/>
                </a:solidFill>
              </a:rPr>
              <a:t>Sektor energii </a:t>
            </a:r>
          </a:p>
          <a:p>
            <a:pPr marL="5715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Sektor zaopatrzenia w wodę </a:t>
            </a:r>
          </a:p>
          <a:p>
            <a:pPr marL="5715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Sektor transportu </a:t>
            </a:r>
          </a:p>
          <a:p>
            <a:pPr marL="5715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Sektor bankowy </a:t>
            </a:r>
          </a:p>
          <a:p>
            <a:pPr marL="5715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Sektor infrastruktury cyfrowej </a:t>
            </a:r>
          </a:p>
          <a:p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F70CF-99B5-5E4D-BCE9-119E313F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457" y="2012136"/>
            <a:ext cx="1429206" cy="1429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A6336-4D56-4A41-8661-F1739C73B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642" y="4972176"/>
            <a:ext cx="1429206" cy="1429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4AFA6-1756-1F48-85D4-643661352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022" y="4966684"/>
            <a:ext cx="1429206" cy="1429206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29E4ADF1-9EFD-184A-ADF5-F36BC3A9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93858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4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0AF89D-BE7A-1440-85FC-2746F64706C8}"/>
              </a:ext>
            </a:extLst>
          </p:cNvPr>
          <p:cNvSpPr/>
          <p:nvPr/>
        </p:nvSpPr>
        <p:spPr>
          <a:xfrm>
            <a:off x="8128794" y="-1"/>
            <a:ext cx="8149472" cy="9144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5EEFB43-869F-6A4B-9085-D7CA7CEC0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702" y="1777638"/>
            <a:ext cx="7546092" cy="486833"/>
          </a:xfrm>
        </p:spPr>
        <p:txBody>
          <a:bodyPr/>
          <a:lstStyle/>
          <a:p>
            <a:r>
              <a:rPr lang="pl-PL" dirty="0">
                <a:solidFill>
                  <a:srgbClr val="DBD935"/>
                </a:solidFill>
              </a:rPr>
              <a:t>NAJWAŻNIEJSZE ZAGROŻENIA I PODATNOŚCI SPOTYKANE W SYSTEMACH AUTOMATYKI</a:t>
            </a:r>
            <a:endParaRPr lang="en-US" dirty="0">
              <a:solidFill>
                <a:srgbClr val="DBD935"/>
              </a:solidFill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336B220-846F-4506-B6A4-B89A0EDB5B1E}"/>
              </a:ext>
            </a:extLst>
          </p:cNvPr>
          <p:cNvSpPr txBox="1">
            <a:spLocks/>
          </p:cNvSpPr>
          <p:nvPr/>
        </p:nvSpPr>
        <p:spPr>
          <a:xfrm>
            <a:off x="1216957" y="2702152"/>
            <a:ext cx="6267124" cy="486833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DBD935"/>
              </a:buClr>
              <a:buNone/>
            </a:pPr>
            <a:r>
              <a:rPr lang="pl-PL" dirty="0">
                <a:solidFill>
                  <a:srgbClr val="404040"/>
                </a:solidFill>
              </a:rPr>
              <a:t>Złośliwe oprogramowanie (</a:t>
            </a:r>
            <a:r>
              <a:rPr lang="pl-PL" dirty="0" err="1">
                <a:solidFill>
                  <a:srgbClr val="404040"/>
                </a:solidFill>
              </a:rPr>
              <a:t>malware</a:t>
            </a:r>
            <a:r>
              <a:rPr lang="pl-PL" dirty="0">
                <a:solidFill>
                  <a:srgbClr val="404040"/>
                </a:solidFill>
              </a:rPr>
              <a:t>)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E50025EA-A39B-4972-987B-8009F4A99699}"/>
              </a:ext>
            </a:extLst>
          </p:cNvPr>
          <p:cNvSpPr txBox="1">
            <a:spLocks/>
          </p:cNvSpPr>
          <p:nvPr/>
        </p:nvSpPr>
        <p:spPr>
          <a:xfrm>
            <a:off x="8497774" y="1777637"/>
            <a:ext cx="11619130" cy="4868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56BA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44A9E2"/>
                </a:solidFill>
              </a:rPr>
              <a:t>WSPARCIE DOSTAWCÓW USŁUG KLUCZOWYCH</a:t>
            </a:r>
          </a:p>
          <a:p>
            <a:endParaRPr lang="en-US" dirty="0">
              <a:solidFill>
                <a:srgbClr val="44A9E2"/>
              </a:solidFill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90861CD5-1D91-42EE-8F3A-658DC50DCE84}"/>
              </a:ext>
            </a:extLst>
          </p:cNvPr>
          <p:cNvSpPr txBox="1">
            <a:spLocks/>
          </p:cNvSpPr>
          <p:nvPr/>
        </p:nvSpPr>
        <p:spPr>
          <a:xfrm>
            <a:off x="9003961" y="2702152"/>
            <a:ext cx="6642105" cy="486833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44A9E2"/>
              </a:buClr>
              <a:buNone/>
            </a:pPr>
            <a:r>
              <a:rPr lang="pl-PL" dirty="0"/>
              <a:t>W zakresie zadań, które stawia przed Nimi ustawa o KSC</a:t>
            </a:r>
          </a:p>
          <a:p>
            <a:pPr marL="88900" indent="0">
              <a:buClr>
                <a:srgbClr val="44A9E2"/>
              </a:buClr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D19B38-5AE9-A847-88B2-FCB090CDD732}"/>
              </a:ext>
            </a:extLst>
          </p:cNvPr>
          <p:cNvGrpSpPr/>
          <p:nvPr/>
        </p:nvGrpSpPr>
        <p:grpSpPr>
          <a:xfrm>
            <a:off x="676804" y="2702152"/>
            <a:ext cx="398230" cy="3199794"/>
            <a:chOff x="8280984" y="3186087"/>
            <a:chExt cx="398230" cy="319979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1D2F8B-AAF0-7B49-971E-14482B3F964A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8476725" y="3450205"/>
              <a:ext cx="0" cy="2935676"/>
            </a:xfrm>
            <a:prstGeom prst="line">
              <a:avLst/>
            </a:prstGeom>
            <a:ln w="50800" cap="rnd" cmpd="sng">
              <a:solidFill>
                <a:srgbClr val="454545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EBAE24D-216C-0D46-B795-CB41AB6EA617}"/>
                </a:ext>
              </a:extLst>
            </p:cNvPr>
            <p:cNvSpPr/>
            <p:nvPr/>
          </p:nvSpPr>
          <p:spPr>
            <a:xfrm>
              <a:off x="8280984" y="3186087"/>
              <a:ext cx="398230" cy="398230"/>
            </a:xfrm>
            <a:prstGeom prst="ellipse">
              <a:avLst/>
            </a:prstGeom>
            <a:solidFill>
              <a:srgbClr val="4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56E86B-2523-AA43-86F4-99BE4B796354}"/>
                </a:ext>
              </a:extLst>
            </p:cNvPr>
            <p:cNvSpPr/>
            <p:nvPr/>
          </p:nvSpPr>
          <p:spPr>
            <a:xfrm>
              <a:off x="8280984" y="3982405"/>
              <a:ext cx="398230" cy="398230"/>
            </a:xfrm>
            <a:prstGeom prst="ellipse">
              <a:avLst/>
            </a:prstGeom>
            <a:solidFill>
              <a:srgbClr val="56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654D46-7565-8746-822A-3ACCFCCC714E}"/>
                </a:ext>
              </a:extLst>
            </p:cNvPr>
            <p:cNvSpPr/>
            <p:nvPr/>
          </p:nvSpPr>
          <p:spPr>
            <a:xfrm>
              <a:off x="8280984" y="4795164"/>
              <a:ext cx="398230" cy="398230"/>
            </a:xfrm>
            <a:prstGeom prst="ellipse">
              <a:avLst/>
            </a:prstGeom>
            <a:solidFill>
              <a:srgbClr val="D8D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16DE6F-59B2-7449-9761-A6374FB7428C}"/>
                </a:ext>
              </a:extLst>
            </p:cNvPr>
            <p:cNvSpPr/>
            <p:nvPr/>
          </p:nvSpPr>
          <p:spPr>
            <a:xfrm>
              <a:off x="8280984" y="5617891"/>
              <a:ext cx="398230" cy="398230"/>
            </a:xfrm>
            <a:prstGeom prst="ellipse">
              <a:avLst/>
            </a:prstGeom>
            <a:solidFill>
              <a:srgbClr val="446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E38F42E-EBF0-E046-8539-69A55EF683AD}"/>
              </a:ext>
            </a:extLst>
          </p:cNvPr>
          <p:cNvSpPr txBox="1">
            <a:spLocks/>
          </p:cNvSpPr>
          <p:nvPr/>
        </p:nvSpPr>
        <p:spPr>
          <a:xfrm>
            <a:off x="1216957" y="3455796"/>
            <a:ext cx="4796890" cy="486834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DBD935"/>
              </a:buClr>
              <a:buNone/>
            </a:pPr>
            <a:r>
              <a:rPr lang="pl-PL" dirty="0">
                <a:solidFill>
                  <a:srgbClr val="404040"/>
                </a:solidFill>
              </a:rPr>
              <a:t>Podatności w urządzaniach dostawców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F4293B6-1CFA-8B44-A9E9-46E2DB275DD4}"/>
              </a:ext>
            </a:extLst>
          </p:cNvPr>
          <p:cNvSpPr txBox="1">
            <a:spLocks/>
          </p:cNvSpPr>
          <p:nvPr/>
        </p:nvSpPr>
        <p:spPr>
          <a:xfrm>
            <a:off x="1216957" y="4292500"/>
            <a:ext cx="6267124" cy="486833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DBD935"/>
              </a:buClr>
              <a:buNone/>
            </a:pPr>
            <a:r>
              <a:rPr lang="pl-PL" dirty="0">
                <a:solidFill>
                  <a:srgbClr val="404040"/>
                </a:solidFill>
              </a:rPr>
              <a:t>Bezprzewodowe punkty dostępowe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46B1FB5-4596-5445-8061-A706BAA36B91}"/>
              </a:ext>
            </a:extLst>
          </p:cNvPr>
          <p:cNvSpPr txBox="1">
            <a:spLocks/>
          </p:cNvSpPr>
          <p:nvPr/>
        </p:nvSpPr>
        <p:spPr>
          <a:xfrm>
            <a:off x="1216957" y="5129203"/>
            <a:ext cx="6267124" cy="632655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DBD935"/>
              </a:buClr>
              <a:buNone/>
            </a:pPr>
            <a:r>
              <a:rPr lang="pl-PL" dirty="0">
                <a:solidFill>
                  <a:srgbClr val="404040"/>
                </a:solidFill>
              </a:rPr>
              <a:t>Bezpośredni dostęp do Internetu z sieci przemysłowej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5CEFC2B3-E360-364C-B922-9093B0921263}"/>
              </a:ext>
            </a:extLst>
          </p:cNvPr>
          <p:cNvSpPr txBox="1">
            <a:spLocks/>
          </p:cNvSpPr>
          <p:nvPr/>
        </p:nvSpPr>
        <p:spPr>
          <a:xfrm>
            <a:off x="1216957" y="5901946"/>
            <a:ext cx="6267124" cy="486834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DBD935"/>
              </a:buClr>
              <a:buNone/>
            </a:pPr>
            <a:r>
              <a:rPr lang="pl-PL" dirty="0">
                <a:solidFill>
                  <a:srgbClr val="404040"/>
                </a:solidFill>
              </a:rPr>
              <a:t>Błędy konfiguracyjne sieci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61E038-E0A2-9948-9A56-1F1A074AE167}"/>
              </a:ext>
            </a:extLst>
          </p:cNvPr>
          <p:cNvGrpSpPr/>
          <p:nvPr/>
        </p:nvGrpSpPr>
        <p:grpSpPr>
          <a:xfrm>
            <a:off x="673430" y="5901946"/>
            <a:ext cx="398230" cy="2007307"/>
            <a:chOff x="8280984" y="3186087"/>
            <a:chExt cx="398230" cy="20073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55A6F3C-D4AA-8D45-A5F5-5F12B3A7B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6725" y="3305826"/>
              <a:ext cx="0" cy="1733445"/>
            </a:xfrm>
            <a:prstGeom prst="line">
              <a:avLst/>
            </a:prstGeom>
            <a:ln w="50800" cap="rnd" cmpd="sng">
              <a:solidFill>
                <a:srgbClr val="454545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D815CD1-AAE7-A548-A9DA-D5344F10DE70}"/>
                </a:ext>
              </a:extLst>
            </p:cNvPr>
            <p:cNvSpPr/>
            <p:nvPr/>
          </p:nvSpPr>
          <p:spPr>
            <a:xfrm>
              <a:off x="8280984" y="3186087"/>
              <a:ext cx="398230" cy="398230"/>
            </a:xfrm>
            <a:prstGeom prst="ellipse">
              <a:avLst/>
            </a:prstGeom>
            <a:solidFill>
              <a:srgbClr val="4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F1D2D2-1996-B94C-8C21-8C59E35ADCD8}"/>
                </a:ext>
              </a:extLst>
            </p:cNvPr>
            <p:cNvSpPr/>
            <p:nvPr/>
          </p:nvSpPr>
          <p:spPr>
            <a:xfrm>
              <a:off x="8280984" y="3982405"/>
              <a:ext cx="398230" cy="398230"/>
            </a:xfrm>
            <a:prstGeom prst="ellipse">
              <a:avLst/>
            </a:prstGeom>
            <a:solidFill>
              <a:srgbClr val="56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1EC2FC3-F028-9F4B-84E6-0A2D8629F833}"/>
                </a:ext>
              </a:extLst>
            </p:cNvPr>
            <p:cNvSpPr/>
            <p:nvPr/>
          </p:nvSpPr>
          <p:spPr>
            <a:xfrm>
              <a:off x="8280984" y="4795164"/>
              <a:ext cx="398230" cy="398230"/>
            </a:xfrm>
            <a:prstGeom prst="ellipse">
              <a:avLst/>
            </a:prstGeom>
            <a:solidFill>
              <a:srgbClr val="D8D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2548250-1905-1347-91E7-EF046C966509}"/>
              </a:ext>
            </a:extLst>
          </p:cNvPr>
          <p:cNvSpPr txBox="1">
            <a:spLocks/>
          </p:cNvSpPr>
          <p:nvPr/>
        </p:nvSpPr>
        <p:spPr>
          <a:xfrm>
            <a:off x="1216957" y="6672741"/>
            <a:ext cx="6267124" cy="449273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DBD935"/>
              </a:buClr>
              <a:buNone/>
            </a:pPr>
            <a:r>
              <a:rPr lang="pl-PL" dirty="0">
                <a:solidFill>
                  <a:srgbClr val="404040"/>
                </a:solidFill>
              </a:rPr>
              <a:t>Brak polityki zarządzania hasłami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DC6EF008-F833-E943-BC6B-8C357AFE7733}"/>
              </a:ext>
            </a:extLst>
          </p:cNvPr>
          <p:cNvSpPr txBox="1">
            <a:spLocks/>
          </p:cNvSpPr>
          <p:nvPr/>
        </p:nvSpPr>
        <p:spPr>
          <a:xfrm>
            <a:off x="1216957" y="7511712"/>
            <a:ext cx="6267124" cy="486834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DBD935"/>
              </a:buClr>
              <a:buNone/>
            </a:pPr>
            <a:r>
              <a:rPr lang="pl-PL" dirty="0">
                <a:solidFill>
                  <a:srgbClr val="404040"/>
                </a:solidFill>
              </a:rPr>
              <a:t>Protokoły komunikacyjne</a:t>
            </a:r>
          </a:p>
          <a:p>
            <a:pPr marL="88900" indent="0">
              <a:buClr>
                <a:srgbClr val="DBD935"/>
              </a:buClr>
              <a:buNone/>
            </a:pP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922CCD-F27E-354A-AB6F-F7460B87528E}"/>
              </a:ext>
            </a:extLst>
          </p:cNvPr>
          <p:cNvGrpSpPr/>
          <p:nvPr/>
        </p:nvGrpSpPr>
        <p:grpSpPr>
          <a:xfrm>
            <a:off x="8547513" y="2702152"/>
            <a:ext cx="398230" cy="2007307"/>
            <a:chOff x="8280984" y="3186087"/>
            <a:chExt cx="398230" cy="20073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94F8D1-390E-E54C-A40A-55F4E9B7EE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6725" y="3305826"/>
              <a:ext cx="0" cy="1750109"/>
            </a:xfrm>
            <a:prstGeom prst="line">
              <a:avLst/>
            </a:prstGeom>
            <a:ln w="50800" cap="rnd" cmpd="sng">
              <a:solidFill>
                <a:srgbClr val="454545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DD07BA1-6258-6B4A-B806-E727910820E4}"/>
                </a:ext>
              </a:extLst>
            </p:cNvPr>
            <p:cNvSpPr/>
            <p:nvPr/>
          </p:nvSpPr>
          <p:spPr>
            <a:xfrm>
              <a:off x="8280984" y="3186087"/>
              <a:ext cx="398230" cy="398230"/>
            </a:xfrm>
            <a:prstGeom prst="ellipse">
              <a:avLst/>
            </a:prstGeom>
            <a:solidFill>
              <a:srgbClr val="73A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F0CDCF4-4FC5-6647-8610-F40711B60798}"/>
                </a:ext>
              </a:extLst>
            </p:cNvPr>
            <p:cNvSpPr/>
            <p:nvPr/>
          </p:nvSpPr>
          <p:spPr>
            <a:xfrm>
              <a:off x="8280984" y="3982405"/>
              <a:ext cx="398230" cy="398230"/>
            </a:xfrm>
            <a:prstGeom prst="ellipse">
              <a:avLst/>
            </a:prstGeom>
            <a:solidFill>
              <a:srgbClr val="DBD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D30D74-9C49-4148-A0AB-D883829D891E}"/>
                </a:ext>
              </a:extLst>
            </p:cNvPr>
            <p:cNvSpPr/>
            <p:nvPr/>
          </p:nvSpPr>
          <p:spPr>
            <a:xfrm>
              <a:off x="8280984" y="4795164"/>
              <a:ext cx="398230" cy="398230"/>
            </a:xfrm>
            <a:prstGeom prst="ellipse">
              <a:avLst/>
            </a:prstGeom>
            <a:solidFill>
              <a:srgbClr val="4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6BF9051A-10C0-C04D-B5C4-0EACEF62878A}"/>
              </a:ext>
            </a:extLst>
          </p:cNvPr>
          <p:cNvSpPr txBox="1">
            <a:spLocks/>
          </p:cNvSpPr>
          <p:nvPr/>
        </p:nvSpPr>
        <p:spPr>
          <a:xfrm>
            <a:off x="9024588" y="3455796"/>
            <a:ext cx="6642105" cy="486833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44A9E2"/>
              </a:buClr>
              <a:buNone/>
            </a:pPr>
            <a:r>
              <a:rPr lang="pl-PL" dirty="0"/>
              <a:t>Minimalizacji podatności i zagrożeń w systemach OT</a:t>
            </a:r>
          </a:p>
          <a:p>
            <a:pPr marL="88900" indent="0">
              <a:buClr>
                <a:srgbClr val="44A9E2"/>
              </a:buClr>
              <a:buNone/>
            </a:pPr>
            <a:endParaRPr lang="en-US" dirty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09980D8D-070C-3D4D-A516-CABC22646A80}"/>
              </a:ext>
            </a:extLst>
          </p:cNvPr>
          <p:cNvSpPr txBox="1">
            <a:spLocks/>
          </p:cNvSpPr>
          <p:nvPr/>
        </p:nvSpPr>
        <p:spPr>
          <a:xfrm>
            <a:off x="9024588" y="4231601"/>
            <a:ext cx="6642105" cy="1541142"/>
          </a:xfrm>
          <a:prstGeom prst="rect">
            <a:avLst/>
          </a:prstGeom>
        </p:spPr>
        <p:txBody>
          <a:bodyPr/>
          <a:lstStyle>
            <a:lvl1pPr marL="285750" indent="-19685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SzPct val="112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44A9E2"/>
              </a:buClr>
              <a:buNone/>
            </a:pPr>
            <a:r>
              <a:rPr lang="pl-PL" b="1" dirty="0">
                <a:solidFill>
                  <a:srgbClr val="44A9E2"/>
                </a:solidFill>
              </a:rPr>
              <a:t>Budowanie świadomości wśród Naszych Klientów w zakresie bezpieczeństwa cybernetycznego</a:t>
            </a:r>
          </a:p>
          <a:p>
            <a:pPr marL="88900" indent="0">
              <a:buClr>
                <a:srgbClr val="44A9E2"/>
              </a:buClr>
              <a:buNone/>
            </a:pPr>
            <a:endParaRPr lang="en-US" dirty="0"/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2EAE0151-57C7-1644-B6DD-25EC230D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93858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23</a:t>
            </a:fld>
            <a:endParaRPr lang="en-US" dirty="0"/>
          </a:p>
        </p:txBody>
      </p:sp>
      <p:pic>
        <p:nvPicPr>
          <p:cNvPr id="41" name="Picture 18">
            <a:extLst>
              <a:ext uri="{FF2B5EF4-FFF2-40B4-BE49-F238E27FC236}">
                <a16:creationId xmlns:a16="http://schemas.microsoft.com/office/drawing/2014/main" id="{260F5AE2-68C9-461E-968C-90A501D5C91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15603166" cy="658800"/>
          </a:xfrm>
          <a:prstGeom prst="rect">
            <a:avLst/>
          </a:prstGeom>
        </p:spPr>
      </p:pic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E07A668A-6ECF-4F11-8E1C-6CEC76873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82592"/>
            <a:ext cx="15303910" cy="542675"/>
          </a:xfrm>
        </p:spPr>
        <p:txBody>
          <a:bodyPr/>
          <a:lstStyle/>
          <a:p>
            <a:r>
              <a:rPr lang="pl-PL" dirty="0"/>
              <a:t>INNE KIERUNKI ROZWOJU. CYBERBEZPIECZEŃSTWO SYSTEMÓW ENERGETYCZNYCH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44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13771E-893D-4645-9629-5EF8BE5F9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8070" t="41302" r="63287" b="25789"/>
          <a:stretch/>
        </p:blipFill>
        <p:spPr>
          <a:xfrm>
            <a:off x="-665386" y="0"/>
            <a:ext cx="16956972" cy="914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53ABCB-8A47-A84B-999D-61E4DD95CC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076" r="-1"/>
          <a:stretch/>
        </p:blipFill>
        <p:spPr>
          <a:xfrm>
            <a:off x="-1254034" y="720000"/>
            <a:ext cx="13652500" cy="6604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6579A3-2EAC-D34E-B225-BC87CCEEE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56290"/>
            <a:ext cx="15303910" cy="542675"/>
          </a:xfrm>
        </p:spPr>
        <p:txBody>
          <a:bodyPr/>
          <a:lstStyle/>
          <a:p>
            <a:r>
              <a:rPr lang="pl-PL" dirty="0"/>
              <a:t>ZDALNE URUCHOMIENIE TURBINY W DOBIE COVID 19 – „USE CASE”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FB6814-A1DC-4C48-BA13-DCB47609D996}"/>
              </a:ext>
            </a:extLst>
          </p:cNvPr>
          <p:cNvSpPr txBox="1"/>
          <p:nvPr/>
        </p:nvSpPr>
        <p:spPr>
          <a:xfrm>
            <a:off x="7616875" y="5801321"/>
            <a:ext cx="3396340" cy="230832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A9E2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Standardowy router internetowy</a:t>
            </a:r>
          </a:p>
          <a:p>
            <a:pPr marL="285750" indent="-285750">
              <a:buClr>
                <a:srgbClr val="44A9E2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VPN Client</a:t>
            </a:r>
          </a:p>
          <a:p>
            <a:pPr marL="285750" indent="-285750">
              <a:buClr>
                <a:srgbClr val="44A9E2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Dostęp poprzez sieć DMZ (separacja sieci)</a:t>
            </a:r>
          </a:p>
          <a:p>
            <a:pPr marL="285750" indent="-285750">
              <a:buClr>
                <a:srgbClr val="44A9E2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Stacja systemu DCS</a:t>
            </a:r>
          </a:p>
          <a:p>
            <a:pPr marL="285750" indent="-285750">
              <a:buClr>
                <a:srgbClr val="44A9E2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Szczegółowa architektura uzgodniona z klientem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23E754-FFF2-439B-B440-CEB2ED696FB3}"/>
              </a:ext>
            </a:extLst>
          </p:cNvPr>
          <p:cNvSpPr/>
          <p:nvPr/>
        </p:nvSpPr>
        <p:spPr>
          <a:xfrm>
            <a:off x="11316684" y="2364550"/>
            <a:ext cx="4753393" cy="6173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822755">
              <a:lnSpc>
                <a:spcPct val="100000"/>
              </a:lnSpc>
              <a:spcBef>
                <a:spcPct val="20000"/>
              </a:spcBef>
              <a:spcAft>
                <a:spcPts val="1080"/>
              </a:spcAft>
              <a:buClr>
                <a:srgbClr val="004B8D"/>
              </a:buClr>
              <a:buSzPct val="112000"/>
              <a:buNone/>
              <a:defRPr/>
            </a:pPr>
            <a:r>
              <a:rPr lang="cs-CZ" b="1" kern="0" dirty="0">
                <a:solidFill>
                  <a:srgbClr val="446FC1"/>
                </a:solidFill>
                <a:ea typeface="ＭＳ Ｐゴシック"/>
              </a:rPr>
              <a:t>Nasza aktywność na połączeniu zdalnym</a:t>
            </a:r>
            <a:endParaRPr lang="cs-CZ" kern="0" dirty="0">
              <a:solidFill>
                <a:srgbClr val="446FC1"/>
              </a:solidFill>
              <a:ea typeface="ＭＳ Ｐゴシック"/>
            </a:endParaRPr>
          </a:p>
          <a:p>
            <a:pPr marL="0" lvl="2" defTabSz="822755">
              <a:buClr>
                <a:srgbClr val="004B8D"/>
              </a:buClr>
              <a:buSzPct val="112000"/>
              <a:defRPr/>
            </a:pPr>
            <a:r>
              <a:rPr lang="cs-CZ" sz="2000" b="1" kern="0" dirty="0">
                <a:solidFill>
                  <a:srgbClr val="44A9E2"/>
                </a:solidFill>
                <a:ea typeface="ＭＳ Ｐゴシック"/>
              </a:rPr>
              <a:t>Dzień 1</a:t>
            </a:r>
          </a:p>
          <a:p>
            <a:pPr marL="241300" lvl="3" indent="-241300" defTabSz="822755">
              <a:buClr>
                <a:srgbClr val="44A9E2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Podanie pary</a:t>
            </a:r>
          </a:p>
          <a:p>
            <a:pPr marL="241300" lvl="3" indent="-241300" defTabSz="822755">
              <a:buClr>
                <a:srgbClr val="44A9E2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Testy „na zimno“</a:t>
            </a:r>
          </a:p>
          <a:p>
            <a:pPr marL="241300" lvl="3" indent="-241300" defTabSz="822755">
              <a:buClr>
                <a:srgbClr val="44A9E2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Testy zwyżki obrotów</a:t>
            </a:r>
          </a:p>
          <a:p>
            <a:pPr marL="241300" lvl="3" indent="-241300" defTabSz="822755">
              <a:buClr>
                <a:srgbClr val="44A9E2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Wyłączenie</a:t>
            </a:r>
          </a:p>
          <a:p>
            <a:pPr marL="241300" lvl="3" indent="-241300" defTabSz="822755">
              <a:buClr>
                <a:srgbClr val="004B8D"/>
              </a:buClr>
              <a:buSzPct val="112000"/>
              <a:defRPr/>
            </a:pPr>
            <a:endParaRPr lang="cs-CZ" kern="0" dirty="0">
              <a:solidFill>
                <a:srgbClr val="DBD935"/>
              </a:solidFill>
              <a:ea typeface="ＭＳ Ｐゴシック"/>
            </a:endParaRPr>
          </a:p>
          <a:p>
            <a:pPr marL="0" lvl="2" defTabSz="822755">
              <a:buClr>
                <a:srgbClr val="004B8D"/>
              </a:buClr>
              <a:buSzPct val="112000"/>
              <a:defRPr/>
            </a:pPr>
            <a:r>
              <a:rPr lang="cs-CZ" sz="2000" b="1" kern="0" dirty="0">
                <a:solidFill>
                  <a:srgbClr val="DBD935"/>
                </a:solidFill>
                <a:ea typeface="ＭＳ Ｐゴシック"/>
              </a:rPr>
              <a:t>Dzień 2</a:t>
            </a:r>
          </a:p>
          <a:p>
            <a:pPr marL="241300" lvl="3" indent="-241300" defTabSz="822755">
              <a:buClr>
                <a:srgbClr val="DBD935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Testy „na zimno“</a:t>
            </a:r>
          </a:p>
          <a:p>
            <a:pPr marL="241300" lvl="3" indent="-241300" defTabSz="822755">
              <a:buClr>
                <a:srgbClr val="DBD935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Testy elektryczne generatora</a:t>
            </a:r>
          </a:p>
          <a:p>
            <a:pPr marL="241300" lvl="3" indent="-241300" defTabSz="822755">
              <a:buClr>
                <a:srgbClr val="DBD935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Pierwsza synchronizacja</a:t>
            </a:r>
          </a:p>
          <a:p>
            <a:pPr marL="241300" lvl="3" indent="-241300" defTabSz="822755">
              <a:buClr>
                <a:srgbClr val="DBD935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Testy elektryczne na sieci</a:t>
            </a:r>
          </a:p>
          <a:p>
            <a:pPr marL="241300" lvl="3" indent="-241300" defTabSz="822755">
              <a:buClr>
                <a:srgbClr val="DBD935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Wyłączenie</a:t>
            </a:r>
          </a:p>
          <a:p>
            <a:pPr marL="241300" lvl="3" indent="-241300" defTabSz="822755">
              <a:buClr>
                <a:srgbClr val="004B8D"/>
              </a:buClr>
              <a:buSzPct val="112000"/>
              <a:buFont typeface="Arial" charset="0"/>
              <a:buChar char="•"/>
              <a:defRPr/>
            </a:pPr>
            <a:endParaRPr lang="cs-CZ" sz="2000" kern="0" dirty="0">
              <a:ea typeface="ＭＳ Ｐゴシック"/>
            </a:endParaRPr>
          </a:p>
          <a:p>
            <a:pPr marL="0" lvl="2" defTabSz="822755">
              <a:buClr>
                <a:srgbClr val="004B8D"/>
              </a:buClr>
              <a:buSzPct val="112000"/>
              <a:defRPr/>
            </a:pPr>
            <a:r>
              <a:rPr lang="cs-CZ" sz="2000" b="1" kern="0" dirty="0">
                <a:solidFill>
                  <a:srgbClr val="56BABC"/>
                </a:solidFill>
                <a:ea typeface="ＭＳ Ｐゴシック"/>
              </a:rPr>
              <a:t>Dzień 3</a:t>
            </a:r>
          </a:p>
          <a:p>
            <a:pPr marL="241300" lvl="3" indent="-241300" defTabSz="822755">
              <a:buClr>
                <a:srgbClr val="56BABC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Testy „na zimno“</a:t>
            </a:r>
          </a:p>
          <a:p>
            <a:pPr marL="241300" lvl="3" indent="-241300" defTabSz="822755">
              <a:buClr>
                <a:srgbClr val="56BABC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Synchronizacja</a:t>
            </a:r>
          </a:p>
          <a:p>
            <a:pPr marL="241300" lvl="3" indent="-241300" defTabSz="822755">
              <a:buClr>
                <a:srgbClr val="56BABC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Nabór obciążenia</a:t>
            </a:r>
          </a:p>
          <a:p>
            <a:pPr marL="241300" lvl="3" indent="-241300" defTabSz="822755">
              <a:buClr>
                <a:srgbClr val="56BABC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Testy wyłączenia pod  obciążeniem</a:t>
            </a:r>
          </a:p>
          <a:p>
            <a:pPr marL="241300" lvl="3" indent="-241300" defTabSz="822755">
              <a:buClr>
                <a:srgbClr val="56BABC"/>
              </a:buClr>
              <a:buSzPct val="112000"/>
              <a:buFont typeface="Arial" charset="0"/>
              <a:buChar char="•"/>
              <a:defRPr/>
            </a:pPr>
            <a:r>
              <a:rPr lang="cs-CZ" kern="0" dirty="0">
                <a:solidFill>
                  <a:srgbClr val="404040"/>
                </a:solidFill>
                <a:ea typeface="ＭＳ Ｐゴシック"/>
              </a:rPr>
              <a:t>Wyłączenie</a:t>
            </a:r>
          </a:p>
          <a:p>
            <a:pPr marL="1151509" lvl="3" indent="-224922" defTabSz="822755">
              <a:buClr>
                <a:srgbClr val="004B8D"/>
              </a:buClr>
              <a:buSzPct val="112000"/>
              <a:buFont typeface="Arial" charset="0"/>
              <a:buChar char="•"/>
              <a:defRPr/>
            </a:pPr>
            <a:endParaRPr lang="cs-CZ" kern="0" dirty="0">
              <a:ea typeface="ＭＳ Ｐゴシック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B41DE6-113A-4282-B75B-9FE196BAF108}"/>
              </a:ext>
            </a:extLst>
          </p:cNvPr>
          <p:cNvSpPr txBox="1"/>
          <p:nvPr/>
        </p:nvSpPr>
        <p:spPr>
          <a:xfrm>
            <a:off x="457200" y="2622880"/>
            <a:ext cx="2373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A9E2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VPN Server</a:t>
            </a:r>
          </a:p>
          <a:p>
            <a:pPr marL="285750" indent="-285750">
              <a:buClr>
                <a:srgbClr val="44A9E2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Wielostopniowe uwierzytelnienie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2BCC3DC-5743-428D-92BC-0D620244DF38}"/>
              </a:ext>
            </a:extLst>
          </p:cNvPr>
          <p:cNvSpPr txBox="1"/>
          <p:nvPr/>
        </p:nvSpPr>
        <p:spPr>
          <a:xfrm>
            <a:off x="7056894" y="2576394"/>
            <a:ext cx="406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6BABC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Inżynier systemu sterowania DCS</a:t>
            </a:r>
          </a:p>
          <a:p>
            <a:pPr marL="285750" indent="-285750">
              <a:buClr>
                <a:srgbClr val="56BABC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Inżynier dostawcy turbiny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E0B913-877B-4C9D-AEA3-4B3657CE792D}"/>
              </a:ext>
            </a:extLst>
          </p:cNvPr>
          <p:cNvSpPr txBox="1"/>
          <p:nvPr/>
        </p:nvSpPr>
        <p:spPr>
          <a:xfrm>
            <a:off x="391884" y="1507625"/>
            <a:ext cx="4925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446FC1"/>
                </a:solidFill>
              </a:rPr>
              <a:t>Bezpieczne połączenie VPN z obiektem</a:t>
            </a:r>
          </a:p>
        </p:txBody>
      </p:sp>
      <p:pic>
        <p:nvPicPr>
          <p:cNvPr id="29" name="Grafika 12" descr="Znacznik">
            <a:extLst>
              <a:ext uri="{FF2B5EF4-FFF2-40B4-BE49-F238E27FC236}">
                <a16:creationId xmlns:a16="http://schemas.microsoft.com/office/drawing/2014/main" id="{4532F1D6-6A8E-45AA-B7AA-9B7947F9B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745" y="4716433"/>
            <a:ext cx="624567" cy="62456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7176BB4-481F-43E2-860D-079CBF98B40C}"/>
              </a:ext>
            </a:extLst>
          </p:cNvPr>
          <p:cNvSpPr txBox="1"/>
          <p:nvPr/>
        </p:nvSpPr>
        <p:spPr>
          <a:xfrm>
            <a:off x="11278381" y="1517182"/>
            <a:ext cx="475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446FC1"/>
                </a:solidFill>
              </a:rPr>
              <a:t>Pierwsze uruchomienie nowej turbiny po zakończeniu montażu !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BFA6471-7EE0-4E4D-BC2D-EBA6D0254FF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9175" y="3985887"/>
            <a:ext cx="2774863" cy="2532315"/>
          </a:xfrm>
          <a:prstGeom prst="rect">
            <a:avLst/>
          </a:prstGeom>
        </p:spPr>
      </p:pic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C52C0BAE-3D29-0C44-B03F-1477C16C3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769" y="2176962"/>
            <a:ext cx="4048079" cy="486833"/>
          </a:xfrm>
        </p:spPr>
        <p:txBody>
          <a:bodyPr/>
          <a:lstStyle/>
          <a:p>
            <a:r>
              <a:rPr lang="pl-PL" dirty="0"/>
              <a:t>Nasze biuro (wsparcie zdalne)</a:t>
            </a:r>
            <a:endParaRPr lang="en-US" dirty="0"/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DEDAEFDD-2E8D-EA4A-9AF6-8B2A8CAA1EC9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60957" y="3875102"/>
            <a:ext cx="1381738" cy="1072584"/>
          </a:xfrm>
          <a:prstGeom prst="bentConnector3">
            <a:avLst>
              <a:gd name="adj1" fmla="val 367"/>
            </a:avLst>
          </a:prstGeom>
          <a:ln w="50800" cap="rnd" cmpd="sng">
            <a:solidFill>
              <a:srgbClr val="45454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ACB7354E-020D-0044-AFEE-02D9D44C0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009" y="4815983"/>
            <a:ext cx="394175" cy="563929"/>
          </a:xfrm>
          <a:prstGeom prst="rect">
            <a:avLst/>
          </a:prstGeom>
        </p:spPr>
      </p:pic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C0D6DB79-F014-5643-ABF3-8C4DF29B9B94}"/>
              </a:ext>
            </a:extLst>
          </p:cNvPr>
          <p:cNvCxnSpPr>
            <a:cxnSpLocks/>
          </p:cNvCxnSpPr>
          <p:nvPr/>
        </p:nvCxnSpPr>
        <p:spPr>
          <a:xfrm rot="10800000">
            <a:off x="2832721" y="5091417"/>
            <a:ext cx="4955095" cy="12700"/>
          </a:xfrm>
          <a:prstGeom prst="bentConnector3">
            <a:avLst>
              <a:gd name="adj1" fmla="val 50000"/>
            </a:avLst>
          </a:prstGeom>
          <a:ln w="50800" cap="rnd" cmpd="sng">
            <a:solidFill>
              <a:srgbClr val="45454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Cloud">
            <a:extLst>
              <a:ext uri="{FF2B5EF4-FFF2-40B4-BE49-F238E27FC236}">
                <a16:creationId xmlns:a16="http://schemas.microsoft.com/office/drawing/2014/main" id="{8ED94C56-CD53-8B48-9C84-80523748B8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09983" y="4175450"/>
            <a:ext cx="1769714" cy="1769714"/>
          </a:xfrm>
          <a:prstGeom prst="rect">
            <a:avLst/>
          </a:prstGeom>
        </p:spPr>
      </p:pic>
      <p:sp>
        <p:nvSpPr>
          <p:cNvPr id="27" name="pole tekstowe 2">
            <a:extLst>
              <a:ext uri="{FF2B5EF4-FFF2-40B4-BE49-F238E27FC236}">
                <a16:creationId xmlns:a16="http://schemas.microsoft.com/office/drawing/2014/main" id="{3945EACF-4DE6-4B38-B9DE-092EF85D6304}"/>
              </a:ext>
            </a:extLst>
          </p:cNvPr>
          <p:cNvSpPr txBox="1"/>
          <p:nvPr/>
        </p:nvSpPr>
        <p:spPr>
          <a:xfrm>
            <a:off x="5188458" y="4921231"/>
            <a:ext cx="102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Internet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ADE4A5-0587-5941-A05F-237BCD1F677E}"/>
              </a:ext>
            </a:extLst>
          </p:cNvPr>
          <p:cNvSpPr txBox="1"/>
          <p:nvPr/>
        </p:nvSpPr>
        <p:spPr>
          <a:xfrm>
            <a:off x="4743678" y="5827041"/>
            <a:ext cx="300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6BABC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Szyfrowane połączenia</a:t>
            </a:r>
          </a:p>
          <a:p>
            <a:pPr marL="285750" indent="-285750">
              <a:buClr>
                <a:srgbClr val="56BABC"/>
              </a:buClr>
              <a:buSzPct val="112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</a:rPr>
              <a:t>Rozwiązania dedykowane dla OT</a:t>
            </a:r>
          </a:p>
          <a:p>
            <a:pPr marL="285750" indent="-285750">
              <a:buClr>
                <a:srgbClr val="56BABC"/>
              </a:buClr>
              <a:buSzPct val="112000"/>
              <a:buFont typeface="Arial" panose="020B0604020202020204" pitchFamily="34" charset="0"/>
              <a:buChar char="•"/>
            </a:pPr>
            <a:endParaRPr lang="pl-PL" dirty="0">
              <a:solidFill>
                <a:srgbClr val="404040"/>
              </a:solidFill>
            </a:endParaRP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D5C7311A-6221-4041-BB58-4E616A9277E8}"/>
              </a:ext>
            </a:extLst>
          </p:cNvPr>
          <p:cNvSpPr txBox="1">
            <a:spLocks/>
          </p:cNvSpPr>
          <p:nvPr/>
        </p:nvSpPr>
        <p:spPr>
          <a:xfrm>
            <a:off x="7576368" y="5367523"/>
            <a:ext cx="4048079" cy="4868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Elektrownia (poza Europą)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7A4ECA5-0FE8-487B-8D86-AB259B96A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285" y="4759864"/>
            <a:ext cx="394175" cy="563929"/>
          </a:xfrm>
          <a:prstGeom prst="rect">
            <a:avLst/>
          </a:prstGeom>
        </p:spPr>
      </p:pic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5EFDECB3-8596-EE41-ABD6-2B33B39835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66435" y="2421321"/>
            <a:ext cx="3612627" cy="497673"/>
          </a:xfrm>
          <a:prstGeom prst="bentConnector3">
            <a:avLst>
              <a:gd name="adj1" fmla="val 50000"/>
            </a:avLst>
          </a:prstGeom>
          <a:ln w="50800" cap="rnd" cmpd="sng">
            <a:solidFill>
              <a:srgbClr val="45454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42DC42A0-8244-AF4D-A900-D82BC2BBEB91}"/>
              </a:ext>
            </a:extLst>
          </p:cNvPr>
          <p:cNvCxnSpPr>
            <a:cxnSpLocks/>
          </p:cNvCxnSpPr>
          <p:nvPr/>
        </p:nvCxnSpPr>
        <p:spPr>
          <a:xfrm rot="5400000">
            <a:off x="7506962" y="3854450"/>
            <a:ext cx="1447801" cy="0"/>
          </a:xfrm>
          <a:prstGeom prst="bentConnector3">
            <a:avLst>
              <a:gd name="adj1" fmla="val 50000"/>
            </a:avLst>
          </a:prstGeom>
          <a:ln w="50800" cap="rnd" cmpd="sng">
            <a:solidFill>
              <a:srgbClr val="45454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A7ED685D-48BF-E948-B4F6-ECA9F31F92EA}"/>
              </a:ext>
            </a:extLst>
          </p:cNvPr>
          <p:cNvSpPr txBox="1">
            <a:spLocks/>
          </p:cNvSpPr>
          <p:nvPr/>
        </p:nvSpPr>
        <p:spPr>
          <a:xfrm>
            <a:off x="7012393" y="2170627"/>
            <a:ext cx="4048079" cy="4868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44A9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Zespół uruchomieniowy</a:t>
            </a:r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7B0478C6-546B-7E40-B3DF-DBEDF2E8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93858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CD33CF-9762-FF48-B345-2C91BCC65D5E}"/>
              </a:ext>
            </a:extLst>
          </p:cNvPr>
          <p:cNvSpPr/>
          <p:nvPr/>
        </p:nvSpPr>
        <p:spPr>
          <a:xfrm>
            <a:off x="0" y="12755"/>
            <a:ext cx="16257587" cy="9144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868FF-3F93-F740-B69B-2B2B6D5F1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2738"/>
            <a:ext cx="14218920" cy="3564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968E20-2A7C-D146-AF27-3ED7F3FF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2" y="634945"/>
            <a:ext cx="4647301" cy="9444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598EC4-BC3F-F440-A069-EBF9116A01E0}"/>
              </a:ext>
            </a:extLst>
          </p:cNvPr>
          <p:cNvSpPr txBox="1">
            <a:spLocks/>
          </p:cNvSpPr>
          <p:nvPr/>
        </p:nvSpPr>
        <p:spPr>
          <a:xfrm>
            <a:off x="-797677" y="3517210"/>
            <a:ext cx="15889847" cy="1487476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" sz="5500" b="1" dirty="0">
                <a:solidFill>
                  <a:schemeClr val="bg1"/>
                </a:solidFill>
                <a:latin typeface="Arial Black" panose="020B0604020202020204" pitchFamily="34" charset="0"/>
              </a:rPr>
              <a:t>Dziękuję</a:t>
            </a:r>
            <a:r>
              <a:rPr lang="pl" sz="5500" b="1" dirty="0">
                <a:solidFill>
                  <a:schemeClr val="bg1"/>
                </a:solidFill>
                <a:effectLst>
                  <a:outerShdw blurRad="635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l" sz="5500" b="1" dirty="0">
                <a:solidFill>
                  <a:schemeClr val="bg1"/>
                </a:solidFill>
                <a:latin typeface="Arial Black" panose="020B0604020202020204" pitchFamily="34" charset="0"/>
              </a:rPr>
              <a:t>za</a:t>
            </a:r>
            <a:r>
              <a:rPr lang="pl" sz="5500" b="1" dirty="0">
                <a:solidFill>
                  <a:schemeClr val="bg1"/>
                </a:solidFill>
                <a:effectLst>
                  <a:outerShdw blurRad="635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l" sz="5500" b="1" dirty="0">
                <a:solidFill>
                  <a:schemeClr val="bg1"/>
                </a:solidFill>
                <a:latin typeface="Arial Black" panose="020B0604020202020204" pitchFamily="34" charset="0"/>
              </a:rPr>
              <a:t>uwagę</a:t>
            </a:r>
            <a:endParaRPr lang="en-US" sz="5500" b="1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A1CEE-B4A3-7342-BB6B-1310317D4E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157" b="30831"/>
          <a:stretch/>
        </p:blipFill>
        <p:spPr>
          <a:xfrm>
            <a:off x="10052016" y="866424"/>
            <a:ext cx="6205571" cy="144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72A832-5F4A-CF41-B6CF-32401F443E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620" b="30831"/>
          <a:stretch/>
        </p:blipFill>
        <p:spPr>
          <a:xfrm flipH="1">
            <a:off x="-1" y="6997731"/>
            <a:ext cx="7147248" cy="144052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A84246-8B26-4313-BAC4-09AF2ECE3BFE}"/>
              </a:ext>
            </a:extLst>
          </p:cNvPr>
          <p:cNvSpPr txBox="1">
            <a:spLocks/>
          </p:cNvSpPr>
          <p:nvPr/>
        </p:nvSpPr>
        <p:spPr>
          <a:xfrm>
            <a:off x="8492514" y="5708479"/>
            <a:ext cx="3935622" cy="77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JAKUB RAK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5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59942EA-ED94-0146-A80D-ABE7BB28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3242" y="-2455535"/>
            <a:ext cx="14103430" cy="133502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FE172A-9D92-654A-A83E-C7694DC13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0000"/>
            <a:ext cx="5456992" cy="660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B41A068-074A-F143-9269-F80860E5A085}"/>
              </a:ext>
            </a:extLst>
          </p:cNvPr>
          <p:cNvSpPr txBox="1">
            <a:spLocks/>
          </p:cNvSpPr>
          <p:nvPr/>
        </p:nvSpPr>
        <p:spPr>
          <a:xfrm>
            <a:off x="447006" y="727850"/>
            <a:ext cx="5806836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CZYM SIĘ ZAJMUJEMY?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7E8A036-8F95-9C48-9A0E-19EEEA041272}"/>
              </a:ext>
            </a:extLst>
          </p:cNvPr>
          <p:cNvSpPr txBox="1">
            <a:spLocks/>
          </p:cNvSpPr>
          <p:nvPr/>
        </p:nvSpPr>
        <p:spPr>
          <a:xfrm>
            <a:off x="12096788" y="6385533"/>
            <a:ext cx="1979705" cy="45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pl" sz="3500" b="1" dirty="0">
                <a:solidFill>
                  <a:srgbClr val="5AC2C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15%</a:t>
            </a:r>
            <a:endParaRPr lang="pl" sz="3500" b="1" dirty="0">
              <a:solidFill>
                <a:srgbClr val="5AC2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8E7A70C7-26EC-4240-8DD8-AEBD89E9A75A}"/>
              </a:ext>
            </a:extLst>
          </p:cNvPr>
          <p:cNvSpPr txBox="1">
            <a:spLocks/>
          </p:cNvSpPr>
          <p:nvPr/>
        </p:nvSpPr>
        <p:spPr>
          <a:xfrm>
            <a:off x="12096788" y="6902011"/>
            <a:ext cx="4156511" cy="1473578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 NA RYNEK:</a:t>
            </a:r>
            <a:endParaRPr lang="pl-PL" sz="2000" b="1" dirty="0">
              <a:solidFill>
                <a:srgbClr val="5AC2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GAZU</a:t>
            </a:r>
            <a:endParaRPr lang="en-US" sz="2000" b="1" dirty="0">
              <a:solidFill>
                <a:srgbClr val="5AC2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ENERGII ELEKTRYCZNEJ</a:t>
            </a:r>
            <a:endParaRPr lang="pl-PL" sz="2000" b="1" dirty="0">
              <a:solidFill>
                <a:srgbClr val="5AC2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5AC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PRZEMYSŁU CIĘŻKIEGO</a:t>
            </a:r>
            <a:endParaRPr lang="pl-PL" sz="2000" b="1" dirty="0">
              <a:solidFill>
                <a:srgbClr val="5AC2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rgbClr val="5AC2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l-PL" sz="2000" b="1" dirty="0">
              <a:solidFill>
                <a:srgbClr val="5AC2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CE55838F-9827-0343-9A6E-CDEBB73D04B1}"/>
              </a:ext>
            </a:extLst>
          </p:cNvPr>
          <p:cNvSpPr txBox="1">
            <a:spLocks/>
          </p:cNvSpPr>
          <p:nvPr/>
        </p:nvSpPr>
        <p:spPr>
          <a:xfrm>
            <a:off x="12096788" y="4747025"/>
            <a:ext cx="1979705" cy="45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pl" sz="3500" b="1" dirty="0">
                <a:solidFill>
                  <a:srgbClr val="446FC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15%</a:t>
            </a:r>
            <a:endParaRPr lang="pl" sz="3500" b="1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BAD57B43-D93B-974B-9489-9ECABC215C2D}"/>
              </a:ext>
            </a:extLst>
          </p:cNvPr>
          <p:cNvSpPr txBox="1">
            <a:spLocks/>
          </p:cNvSpPr>
          <p:nvPr/>
        </p:nvSpPr>
        <p:spPr>
          <a:xfrm>
            <a:off x="12096788" y="5255063"/>
            <a:ext cx="3374178" cy="818260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AUTOMATYKA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USŁUGI INŻYNIERYJNE</a:t>
            </a:r>
            <a:endParaRPr lang="en-US" sz="2000" b="1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B0833E7E-FFF1-8D4E-B834-315544D7F045}"/>
              </a:ext>
            </a:extLst>
          </p:cNvPr>
          <p:cNvSpPr txBox="1">
            <a:spLocks/>
          </p:cNvSpPr>
          <p:nvPr/>
        </p:nvSpPr>
        <p:spPr>
          <a:xfrm>
            <a:off x="12096788" y="3265494"/>
            <a:ext cx="1979705" cy="45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pl" sz="3500" b="1" dirty="0">
                <a:solidFill>
                  <a:srgbClr val="C7C7C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5%</a:t>
            </a:r>
            <a:endParaRPr lang="pl" sz="3500" b="1" dirty="0">
              <a:solidFill>
                <a:srgbClr val="C7C7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8864E847-BF7C-474B-9382-74214A0A787F}"/>
              </a:ext>
            </a:extLst>
          </p:cNvPr>
          <p:cNvSpPr txBox="1">
            <a:spLocks/>
          </p:cNvSpPr>
          <p:nvPr/>
        </p:nvSpPr>
        <p:spPr>
          <a:xfrm>
            <a:off x="12096788" y="3768290"/>
            <a:ext cx="3786164" cy="818260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C7C7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 DLA SEKTORA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C7C7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endParaRPr lang="en-US" sz="2000" b="1" dirty="0">
              <a:solidFill>
                <a:srgbClr val="C7C7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AD6F250-816F-BB45-B5C8-18ED57C24494}"/>
              </a:ext>
            </a:extLst>
          </p:cNvPr>
          <p:cNvSpPr txBox="1">
            <a:spLocks/>
          </p:cNvSpPr>
          <p:nvPr/>
        </p:nvSpPr>
        <p:spPr>
          <a:xfrm>
            <a:off x="12096788" y="1896147"/>
            <a:ext cx="1979705" cy="45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pl" sz="3500" b="1" dirty="0">
                <a:solidFill>
                  <a:srgbClr val="83B78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5%</a:t>
            </a:r>
            <a:endParaRPr lang="pl" sz="3500" b="1" dirty="0">
              <a:solidFill>
                <a:srgbClr val="83B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06D958AD-46A4-4E45-8B7C-64AB8D48640A}"/>
              </a:ext>
            </a:extLst>
          </p:cNvPr>
          <p:cNvSpPr txBox="1">
            <a:spLocks/>
          </p:cNvSpPr>
          <p:nvPr/>
        </p:nvSpPr>
        <p:spPr>
          <a:xfrm>
            <a:off x="12096788" y="2416006"/>
            <a:ext cx="3786164" cy="818260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83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BADANIA I PROJEKTY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83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B+R</a:t>
            </a:r>
            <a:endParaRPr lang="en-US" sz="2000" b="1" dirty="0">
              <a:solidFill>
                <a:srgbClr val="83B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A863965F-782F-C349-B3E1-1605D4807BDE}"/>
              </a:ext>
            </a:extLst>
          </p:cNvPr>
          <p:cNvSpPr txBox="1">
            <a:spLocks/>
          </p:cNvSpPr>
          <p:nvPr/>
        </p:nvSpPr>
        <p:spPr>
          <a:xfrm>
            <a:off x="1157908" y="1892160"/>
            <a:ext cx="1979705" cy="45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pl" sz="3500" b="1" dirty="0">
                <a:solidFill>
                  <a:srgbClr val="44A9E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20%</a:t>
            </a:r>
            <a:endParaRPr lang="pl" sz="3500" b="1" dirty="0">
              <a:solidFill>
                <a:srgbClr val="44A9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1C53A9D5-71FD-6642-8944-D9E8471A5444}"/>
              </a:ext>
            </a:extLst>
          </p:cNvPr>
          <p:cNvSpPr txBox="1">
            <a:spLocks/>
          </p:cNvSpPr>
          <p:nvPr/>
        </p:nvSpPr>
        <p:spPr>
          <a:xfrm>
            <a:off x="1158660" y="2417760"/>
            <a:ext cx="3374178" cy="812199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OUTSOURCING USŁUG IT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MANAGED SERVICES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000" b="1" dirty="0">
              <a:solidFill>
                <a:srgbClr val="44A9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AA4441CF-D471-F647-83B3-04731EF652B3}"/>
              </a:ext>
            </a:extLst>
          </p:cNvPr>
          <p:cNvSpPr txBox="1">
            <a:spLocks/>
          </p:cNvSpPr>
          <p:nvPr/>
        </p:nvSpPr>
        <p:spPr>
          <a:xfrm>
            <a:off x="1157908" y="6426518"/>
            <a:ext cx="1979705" cy="45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pl" sz="3500" b="1" dirty="0">
                <a:solidFill>
                  <a:srgbClr val="40404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20%</a:t>
            </a:r>
            <a:endParaRPr lang="pl" sz="35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622FAA7F-52A7-F24A-9098-923281C5B4C6}"/>
              </a:ext>
            </a:extLst>
          </p:cNvPr>
          <p:cNvSpPr txBox="1">
            <a:spLocks/>
          </p:cNvSpPr>
          <p:nvPr/>
        </p:nvSpPr>
        <p:spPr>
          <a:xfrm>
            <a:off x="1155666" y="6941318"/>
            <a:ext cx="5456993" cy="855624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 DLA SEKTORA PUBLIC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SPRZEDAŻ LICENCJI FIRM TRZECICH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l" sz="2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15A91FA-CD60-0742-82FD-9A3E2C4BFCA5}"/>
              </a:ext>
            </a:extLst>
          </p:cNvPr>
          <p:cNvSpPr txBox="1">
            <a:spLocks/>
          </p:cNvSpPr>
          <p:nvPr/>
        </p:nvSpPr>
        <p:spPr>
          <a:xfrm>
            <a:off x="1158660" y="3538080"/>
            <a:ext cx="1979705" cy="45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pl" sz="3500" b="1" dirty="0">
                <a:solidFill>
                  <a:srgbClr val="D8D83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20%</a:t>
            </a:r>
            <a:endParaRPr lang="pl" sz="3500" b="1" dirty="0">
              <a:solidFill>
                <a:srgbClr val="D8D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1BBF4A37-351B-EF4F-AA49-F1DC56367413}"/>
              </a:ext>
            </a:extLst>
          </p:cNvPr>
          <p:cNvSpPr txBox="1">
            <a:spLocks/>
          </p:cNvSpPr>
          <p:nvPr/>
        </p:nvSpPr>
        <p:spPr>
          <a:xfrm>
            <a:off x="1158660" y="4042080"/>
            <a:ext cx="3837335" cy="1180663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" sz="2000" b="1" dirty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OUTSOURCING I DEDYKOWANE SYSTEMY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" sz="2000" b="1" dirty="0">
                <a:solidFill>
                  <a:srgbClr val="D8D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 ZAKRESIE: IOT, AR I VR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l" sz="2000" b="1" dirty="0">
              <a:solidFill>
                <a:srgbClr val="D8D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0A609CD-4095-D146-B52C-C8CEDA40A554}"/>
              </a:ext>
            </a:extLst>
          </p:cNvPr>
          <p:cNvCxnSpPr>
            <a:cxnSpLocks/>
          </p:cNvCxnSpPr>
          <p:nvPr/>
        </p:nvCxnSpPr>
        <p:spPr>
          <a:xfrm flipH="1">
            <a:off x="8896574" y="2123175"/>
            <a:ext cx="2953314" cy="0"/>
          </a:xfrm>
          <a:prstGeom prst="line">
            <a:avLst/>
          </a:prstGeom>
          <a:ln w="50800" cap="rnd">
            <a:solidFill>
              <a:srgbClr val="83B78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89E644C-D4D1-1749-815E-F6D204C97ABD}"/>
              </a:ext>
            </a:extLst>
          </p:cNvPr>
          <p:cNvCxnSpPr>
            <a:cxnSpLocks/>
          </p:cNvCxnSpPr>
          <p:nvPr/>
        </p:nvCxnSpPr>
        <p:spPr>
          <a:xfrm flipH="1">
            <a:off x="9687854" y="2651496"/>
            <a:ext cx="1259313" cy="0"/>
          </a:xfrm>
          <a:prstGeom prst="line">
            <a:avLst/>
          </a:prstGeom>
          <a:ln w="50800" cap="rnd">
            <a:solidFill>
              <a:srgbClr val="CECEC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2312247-0C71-5640-ABCD-A1AB06011834}"/>
              </a:ext>
            </a:extLst>
          </p:cNvPr>
          <p:cNvCxnSpPr>
            <a:cxnSpLocks/>
          </p:cNvCxnSpPr>
          <p:nvPr/>
        </p:nvCxnSpPr>
        <p:spPr>
          <a:xfrm flipH="1">
            <a:off x="2745690" y="2123175"/>
            <a:ext cx="5214007" cy="0"/>
          </a:xfrm>
          <a:prstGeom prst="line">
            <a:avLst/>
          </a:prstGeom>
          <a:ln w="50800" cap="rnd">
            <a:solidFill>
              <a:srgbClr val="44A9E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2214327-B189-1B4A-A606-569829D22869}"/>
              </a:ext>
            </a:extLst>
          </p:cNvPr>
          <p:cNvCxnSpPr>
            <a:cxnSpLocks/>
          </p:cNvCxnSpPr>
          <p:nvPr/>
        </p:nvCxnSpPr>
        <p:spPr>
          <a:xfrm flipH="1">
            <a:off x="9662687" y="6591766"/>
            <a:ext cx="2187200" cy="1"/>
          </a:xfrm>
          <a:prstGeom prst="line">
            <a:avLst/>
          </a:prstGeom>
          <a:ln w="50800" cap="rnd">
            <a:solidFill>
              <a:srgbClr val="5AC2C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0E8B989-EC39-7243-ADA7-36FE6EF50D12}"/>
              </a:ext>
            </a:extLst>
          </p:cNvPr>
          <p:cNvCxnSpPr>
            <a:cxnSpLocks/>
          </p:cNvCxnSpPr>
          <p:nvPr/>
        </p:nvCxnSpPr>
        <p:spPr>
          <a:xfrm flipH="1" flipV="1">
            <a:off x="2745690" y="3766809"/>
            <a:ext cx="2725093" cy="14633"/>
          </a:xfrm>
          <a:prstGeom prst="line">
            <a:avLst/>
          </a:prstGeom>
          <a:ln w="50800" cap="rnd">
            <a:solidFill>
              <a:srgbClr val="D8D83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0D846A33-A311-D646-83B1-18D104FC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4" name="Łącznik: łamany 3">
            <a:extLst>
              <a:ext uri="{FF2B5EF4-FFF2-40B4-BE49-F238E27FC236}">
                <a16:creationId xmlns:a16="http://schemas.microsoft.com/office/drawing/2014/main" id="{F6D92A07-CA91-46DF-BF23-374BC2FEE610}"/>
              </a:ext>
            </a:extLst>
          </p:cNvPr>
          <p:cNvCxnSpPr>
            <a:cxnSpLocks/>
          </p:cNvCxnSpPr>
          <p:nvPr/>
        </p:nvCxnSpPr>
        <p:spPr>
          <a:xfrm>
            <a:off x="2745690" y="6702950"/>
            <a:ext cx="5428280" cy="0"/>
          </a:xfrm>
          <a:prstGeom prst="bentConnector3">
            <a:avLst>
              <a:gd name="adj1" fmla="val 50000"/>
            </a:avLst>
          </a:prstGeom>
          <a:ln w="50800" cap="rnd">
            <a:solidFill>
              <a:srgbClr val="40404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31836132-FECC-4745-8D71-D25845F7A911}"/>
              </a:ext>
            </a:extLst>
          </p:cNvPr>
          <p:cNvCxnSpPr>
            <a:cxnSpLocks/>
          </p:cNvCxnSpPr>
          <p:nvPr/>
        </p:nvCxnSpPr>
        <p:spPr>
          <a:xfrm rot="10800000">
            <a:off x="10922003" y="2700708"/>
            <a:ext cx="927885" cy="837372"/>
          </a:xfrm>
          <a:prstGeom prst="bentConnector3">
            <a:avLst>
              <a:gd name="adj1" fmla="val 97013"/>
            </a:avLst>
          </a:prstGeom>
          <a:ln w="50800" cap="rnd">
            <a:solidFill>
              <a:srgbClr val="CECEC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: łamany 46">
            <a:extLst>
              <a:ext uri="{FF2B5EF4-FFF2-40B4-BE49-F238E27FC236}">
                <a16:creationId xmlns:a16="http://schemas.microsoft.com/office/drawing/2014/main" id="{ACA84F2B-3E6E-4151-B249-86A032D77EBF}"/>
              </a:ext>
            </a:extLst>
          </p:cNvPr>
          <p:cNvCxnSpPr>
            <a:cxnSpLocks/>
          </p:cNvCxnSpPr>
          <p:nvPr/>
        </p:nvCxnSpPr>
        <p:spPr>
          <a:xfrm rot="10800000">
            <a:off x="10373231" y="4318492"/>
            <a:ext cx="1476658" cy="606434"/>
          </a:xfrm>
          <a:prstGeom prst="bentConnector3">
            <a:avLst>
              <a:gd name="adj1" fmla="val 61259"/>
            </a:avLst>
          </a:prstGeom>
          <a:ln w="50800" cap="rnd">
            <a:solidFill>
              <a:srgbClr val="446FC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8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6CB868-6F94-9043-B455-C3AC79DEA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alphaModFix/>
          </a:blip>
          <a:srcRect l="69455" t="32406" r="5937" b="28639"/>
          <a:stretch/>
        </p:blipFill>
        <p:spPr>
          <a:xfrm>
            <a:off x="-318150" y="-30997"/>
            <a:ext cx="5731895" cy="7880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568DA-61B2-8C44-BFF7-F27FF0C81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26" t="43244" b="33108"/>
          <a:stretch/>
        </p:blipFill>
        <p:spPr>
          <a:xfrm>
            <a:off x="990578" y="2129114"/>
            <a:ext cx="5815184" cy="4834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0C6E6-7BA9-C144-9CE8-311DD3DF8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20000"/>
            <a:ext cx="10286083" cy="660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1D1F4D-BE92-284B-B4AA-704EBF939FD1}"/>
              </a:ext>
            </a:extLst>
          </p:cNvPr>
          <p:cNvSpPr txBox="1">
            <a:spLocks/>
          </p:cNvSpPr>
          <p:nvPr/>
        </p:nvSpPr>
        <p:spPr>
          <a:xfrm>
            <a:off x="447006" y="727850"/>
            <a:ext cx="10286084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PRODUKTY NA RYNEK ENERGII, GAZU I PRZEMYSŁU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24C17C-0424-A04E-B3C8-7CF5D945A37E}"/>
              </a:ext>
            </a:extLst>
          </p:cNvPr>
          <p:cNvCxnSpPr>
            <a:cxnSpLocks/>
          </p:cNvCxnSpPr>
          <p:nvPr/>
        </p:nvCxnSpPr>
        <p:spPr>
          <a:xfrm flipH="1">
            <a:off x="3510844" y="6770370"/>
            <a:ext cx="2998163" cy="0"/>
          </a:xfrm>
          <a:prstGeom prst="line">
            <a:avLst/>
          </a:prstGeom>
          <a:ln w="50800" cap="rnd">
            <a:solidFill>
              <a:srgbClr val="44A9E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B7C7C7-AF43-144C-93BF-134B8E30B205}"/>
              </a:ext>
            </a:extLst>
          </p:cNvPr>
          <p:cNvCxnSpPr>
            <a:cxnSpLocks/>
          </p:cNvCxnSpPr>
          <p:nvPr/>
        </p:nvCxnSpPr>
        <p:spPr>
          <a:xfrm flipH="1">
            <a:off x="5545050" y="2449220"/>
            <a:ext cx="963956" cy="0"/>
          </a:xfrm>
          <a:prstGeom prst="line">
            <a:avLst/>
          </a:prstGeom>
          <a:ln w="50800" cap="rnd">
            <a:solidFill>
              <a:srgbClr val="446FC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13964BEA-BAD7-8C42-9550-21B2FAC92C6C}"/>
              </a:ext>
            </a:extLst>
          </p:cNvPr>
          <p:cNvSpPr txBox="1">
            <a:spLocks/>
          </p:cNvSpPr>
          <p:nvPr/>
        </p:nvSpPr>
        <p:spPr>
          <a:xfrm>
            <a:off x="6637864" y="6600657"/>
            <a:ext cx="4359621" cy="818260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PRZEMYSŁU CIĘŻKIEGO</a:t>
            </a:r>
            <a:endParaRPr lang="en-US" sz="2000" b="1" dirty="0">
              <a:solidFill>
                <a:srgbClr val="44A9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B8AF85D-52C1-7746-BBB3-BECF4DF5770D}"/>
              </a:ext>
            </a:extLst>
          </p:cNvPr>
          <p:cNvSpPr txBox="1">
            <a:spLocks/>
          </p:cNvSpPr>
          <p:nvPr/>
        </p:nvSpPr>
        <p:spPr>
          <a:xfrm>
            <a:off x="6637864" y="2264856"/>
            <a:ext cx="3325373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446F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GAZU</a:t>
            </a:r>
            <a:endParaRPr lang="en-US" sz="2000" b="1" dirty="0">
              <a:solidFill>
                <a:srgbClr val="446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7AD80D3-4036-FC4E-8119-F93CDEF5BECF}"/>
              </a:ext>
            </a:extLst>
          </p:cNvPr>
          <p:cNvSpPr txBox="1">
            <a:spLocks/>
          </p:cNvSpPr>
          <p:nvPr/>
        </p:nvSpPr>
        <p:spPr>
          <a:xfrm>
            <a:off x="6548349" y="6975399"/>
            <a:ext cx="9616394" cy="1499735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214313">
              <a:lnSpc>
                <a:spcPct val="100000"/>
              </a:lnSpc>
              <a:spcBef>
                <a:spcPts val="500"/>
              </a:spcBef>
              <a:buClr>
                <a:srgbClr val="44A9E2"/>
              </a:buClr>
              <a:buSzPct val="112000"/>
            </a:pP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i wdrożenia systemów sterowania procesami </a:t>
            </a:r>
            <a:r>
              <a:rPr lang="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przemysłowymi</a:t>
            </a:r>
          </a:p>
          <a:p>
            <a:pPr marL="303213" indent="-214313">
              <a:lnSpc>
                <a:spcPct val="100000"/>
              </a:lnSpc>
              <a:spcBef>
                <a:spcPts val="500"/>
              </a:spcBef>
              <a:buClr>
                <a:srgbClr val="44A9E2"/>
              </a:buClr>
              <a:buSzPct val="112000"/>
            </a:pP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inżynierskie dla procesów technologicznych</a:t>
            </a:r>
          </a:p>
          <a:p>
            <a:pPr marL="303213" indent="-214313">
              <a:lnSpc>
                <a:spcPct val="100000"/>
              </a:lnSpc>
              <a:spcBef>
                <a:spcPts val="500"/>
              </a:spcBef>
              <a:buClr>
                <a:srgbClr val="44A9E2"/>
              </a:buClr>
              <a:buSzPct val="112000"/>
            </a:pP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Rozwiązania oparte o Rozproszone Systemy Sterowania (DCS)</a:t>
            </a:r>
          </a:p>
          <a:p>
            <a:pPr marL="303213" indent="-214313">
              <a:lnSpc>
                <a:spcPct val="100000"/>
              </a:lnSpc>
              <a:spcBef>
                <a:spcPts val="500"/>
              </a:spcBef>
              <a:buClr>
                <a:srgbClr val="44A9E2"/>
              </a:buClr>
              <a:buSzPct val="112000"/>
            </a:pP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Programowalne Sterowniki Logiczne (PLC) oraz Komputery Przemysłowe (Industrial PC)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5D449045-7C7C-674C-8FF6-B5F893F0CC4B}"/>
              </a:ext>
            </a:extLst>
          </p:cNvPr>
          <p:cNvSpPr txBox="1">
            <a:spLocks/>
          </p:cNvSpPr>
          <p:nvPr/>
        </p:nvSpPr>
        <p:spPr>
          <a:xfrm>
            <a:off x="6549639" y="2666842"/>
            <a:ext cx="9336133" cy="185689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69863">
              <a:lnSpc>
                <a:spcPct val="100000"/>
              </a:lnSpc>
              <a:spcBef>
                <a:spcPts val="500"/>
              </a:spcBef>
              <a:buClr>
                <a:srgbClr val="446FC1"/>
              </a:buClr>
              <a:buSzPct val="112000"/>
            </a:pPr>
            <a:r>
              <a:rPr lang="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Kompleksowy</a:t>
            </a: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zarządzania podziemnymi magazynami gazu</a:t>
            </a:r>
          </a:p>
          <a:p>
            <a:pPr marL="303213" indent="-169863">
              <a:lnSpc>
                <a:spcPct val="100000"/>
              </a:lnSpc>
              <a:spcBef>
                <a:spcPts val="500"/>
              </a:spcBef>
              <a:buClr>
                <a:srgbClr val="446FC1"/>
              </a:buClr>
              <a:buSzPct val="112000"/>
            </a:pP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dla </a:t>
            </a:r>
            <a:r>
              <a:rPr lang="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procesów biznesowych </a:t>
            </a: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(kontrakty, nominacje, bilansowanie, rozliczanie) i technicznych (informacja o stanie obiektu, </a:t>
            </a:r>
            <a:r>
              <a:rPr lang="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symulacja i optymalizacja </a:t>
            </a: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 magazynu)</a:t>
            </a:r>
          </a:p>
          <a:p>
            <a:pPr marL="303213" indent="-169863">
              <a:lnSpc>
                <a:spcPct val="100000"/>
              </a:lnSpc>
              <a:spcBef>
                <a:spcPts val="500"/>
              </a:spcBef>
              <a:buClr>
                <a:srgbClr val="446FC1"/>
              </a:buClr>
              <a:buSzPct val="112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Moduły systemu wspierające wszystkich Uczestników Rynku Gazu (OSM, OSP, klienci)</a:t>
            </a:r>
            <a:endParaRPr lang="pl" sz="18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213" indent="-169863">
              <a:lnSpc>
                <a:spcPct val="100000"/>
              </a:lnSpc>
              <a:spcBef>
                <a:spcPts val="500"/>
              </a:spcBef>
              <a:buClr>
                <a:srgbClr val="446FC1"/>
              </a:buClr>
              <a:buSzPct val="112000"/>
            </a:pPr>
            <a:endParaRPr lang="pl" sz="1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BE98A0-D358-984B-ACED-E1C140364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4624" y="668866"/>
            <a:ext cx="1110444" cy="1624254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CF42B59-6EB2-954F-8741-F0AF919AE59A}"/>
              </a:ext>
            </a:extLst>
          </p:cNvPr>
          <p:cNvCxnSpPr>
            <a:cxnSpLocks/>
          </p:cNvCxnSpPr>
          <p:nvPr/>
        </p:nvCxnSpPr>
        <p:spPr>
          <a:xfrm flipH="1">
            <a:off x="5210978" y="4436083"/>
            <a:ext cx="1311743" cy="0"/>
          </a:xfrm>
          <a:prstGeom prst="line">
            <a:avLst/>
          </a:prstGeom>
          <a:ln w="50800" cap="rnd">
            <a:solidFill>
              <a:srgbClr val="DEB24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0943DFB2-718F-0C47-811C-31B462D550D1}"/>
              </a:ext>
            </a:extLst>
          </p:cNvPr>
          <p:cNvSpPr txBox="1">
            <a:spLocks/>
          </p:cNvSpPr>
          <p:nvPr/>
        </p:nvSpPr>
        <p:spPr>
          <a:xfrm>
            <a:off x="6637864" y="4224887"/>
            <a:ext cx="4898445" cy="818260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DEB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ENERGII ELEKTRYCZNEJ</a:t>
            </a:r>
            <a:endParaRPr lang="en-US" sz="2000" b="1" dirty="0">
              <a:solidFill>
                <a:srgbClr val="DEB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B210BB8-F3C7-E04C-B5B3-6658167B220B}"/>
              </a:ext>
            </a:extLst>
          </p:cNvPr>
          <p:cNvSpPr txBox="1">
            <a:spLocks/>
          </p:cNvSpPr>
          <p:nvPr/>
        </p:nvSpPr>
        <p:spPr>
          <a:xfrm>
            <a:off x="6509006" y="4674838"/>
            <a:ext cx="9020306" cy="252108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69863">
              <a:lnSpc>
                <a:spcPct val="100000"/>
              </a:lnSpc>
              <a:spcBef>
                <a:spcPts val="500"/>
              </a:spcBef>
              <a:buClr>
                <a:srgbClr val="DEB245"/>
              </a:buClr>
              <a:buSzPct val="112000"/>
            </a:pP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Oprogramowanie wspierające Uczestników Rynku Energii</a:t>
            </a:r>
          </a:p>
          <a:p>
            <a:pPr marL="303213" indent="-169863">
              <a:lnSpc>
                <a:spcPct val="100000"/>
              </a:lnSpc>
              <a:spcBef>
                <a:spcPts val="500"/>
              </a:spcBef>
              <a:buClr>
                <a:srgbClr val="DEB245"/>
              </a:buClr>
              <a:buSzPct val="112000"/>
            </a:pP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Rozwiązania ETRM dla korporacji energetycznych</a:t>
            </a:r>
          </a:p>
          <a:p>
            <a:pPr marL="303213" indent="-169863">
              <a:lnSpc>
                <a:spcPct val="100000"/>
              </a:lnSpc>
              <a:spcBef>
                <a:spcPts val="500"/>
              </a:spcBef>
              <a:buClr>
                <a:srgbClr val="DEB245"/>
              </a:buClr>
              <a:buSzPct val="112000"/>
            </a:pP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Rozwiązania integracyjne (wytwarzanie)</a:t>
            </a:r>
          </a:p>
          <a:p>
            <a:pPr marL="303213" indent="-169863">
              <a:lnSpc>
                <a:spcPct val="100000"/>
              </a:lnSpc>
              <a:spcBef>
                <a:spcPts val="500"/>
              </a:spcBef>
              <a:buClr>
                <a:srgbClr val="DEB245"/>
              </a:buClr>
              <a:buSzPct val="112000"/>
            </a:pP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wytwarzania</a:t>
            </a:r>
          </a:p>
          <a:p>
            <a:pPr marL="303213" indent="-169863">
              <a:lnSpc>
                <a:spcPct val="100000"/>
              </a:lnSpc>
              <a:spcBef>
                <a:spcPts val="500"/>
              </a:spcBef>
              <a:buClr>
                <a:srgbClr val="DEB245"/>
              </a:buClr>
              <a:buSzPct val="112000"/>
            </a:pPr>
            <a:r>
              <a:rPr lang="pl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Usługi, automatyka </a:t>
            </a:r>
            <a:r>
              <a:rPr lang="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przemysłowa</a:t>
            </a:r>
          </a:p>
          <a:p>
            <a:pPr marL="303213" indent="-169863">
              <a:lnSpc>
                <a:spcPct val="100000"/>
              </a:lnSpc>
              <a:spcBef>
                <a:spcPts val="500"/>
              </a:spcBef>
              <a:buClr>
                <a:srgbClr val="DEB245"/>
              </a:buClr>
              <a:buSzPct val="112000"/>
            </a:pPr>
            <a:endParaRPr lang="pl" sz="1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FAA2E663-26E2-CB4B-A4DF-8CF7EFA6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36F29-C9EA-8944-B041-D1A88AA83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5601" y="4512286"/>
            <a:ext cx="1368490" cy="20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8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B1D031-71D9-744B-8DB7-92EBAAC99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5181600" cy="6604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F557BEC-262F-5341-9B66-458C92FC054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67621" y="1737882"/>
            <a:ext cx="3035029" cy="11172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(wolumen zamówień)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8028D7B-C329-AC41-BE21-268B987E047C}"/>
              </a:ext>
            </a:extLst>
          </p:cNvPr>
          <p:cNvSpPr txBox="1">
            <a:spLocks/>
          </p:cNvSpPr>
          <p:nvPr/>
        </p:nvSpPr>
        <p:spPr>
          <a:xfrm>
            <a:off x="4505345" y="1866474"/>
            <a:ext cx="3438505" cy="697572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OUTSOURCING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68DA7A7-367E-4045-8550-CA59B53477D9}"/>
              </a:ext>
            </a:extLst>
          </p:cNvPr>
          <p:cNvSpPr txBox="1">
            <a:spLocks/>
          </p:cNvSpPr>
          <p:nvPr/>
        </p:nvSpPr>
        <p:spPr>
          <a:xfrm>
            <a:off x="8349829" y="1737882"/>
            <a:ext cx="3438505" cy="1117200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ENERGETYKA/</a:t>
            </a:r>
            <a:br>
              <a:rPr lang="pl-PL" sz="2000" b="1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GAZOWNICTWO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F49AE25-FC21-1942-8B4D-E14206074BEE}"/>
              </a:ext>
            </a:extLst>
          </p:cNvPr>
          <p:cNvSpPr txBox="1">
            <a:spLocks/>
          </p:cNvSpPr>
          <p:nvPr/>
        </p:nvSpPr>
        <p:spPr>
          <a:xfrm>
            <a:off x="12116649" y="1737882"/>
            <a:ext cx="3438505" cy="826164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br>
              <a:rPr lang="pl-PL" sz="2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45D2C1-5BE5-CD48-86A8-431184EF6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168" y="5683648"/>
            <a:ext cx="1181100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CE38B5-E3E1-4A4E-B6CB-365127FF8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295" y="5828408"/>
            <a:ext cx="12446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0B274B-43FD-454F-82E6-3F6204787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395" y="3010548"/>
            <a:ext cx="1168400" cy="800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80DCB1-7C7C-EB4A-898D-2114FDBCD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4338" y="4130978"/>
            <a:ext cx="876300" cy="63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04487B-5BA8-B849-A35A-670F022268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589" y="6529222"/>
            <a:ext cx="1397000" cy="774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87ED6E-3589-BD4F-BCDB-4066D13DF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3531" y="7391748"/>
            <a:ext cx="1143000" cy="76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CFFD939-61EA-7E48-950E-304BBF19B6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0767" y="6512034"/>
            <a:ext cx="1168400" cy="59543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81E3C94-50C8-1745-88D9-95A9FD65812F}"/>
              </a:ext>
            </a:extLst>
          </p:cNvPr>
          <p:cNvGrpSpPr/>
          <p:nvPr/>
        </p:nvGrpSpPr>
        <p:grpSpPr>
          <a:xfrm>
            <a:off x="12800391" y="7379300"/>
            <a:ext cx="2241551" cy="609600"/>
            <a:chOff x="12457951" y="7160518"/>
            <a:chExt cx="2241551" cy="6096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50B888F-E35B-B841-AA87-191550684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457951" y="7160518"/>
              <a:ext cx="596900" cy="609600"/>
            </a:xfrm>
            <a:prstGeom prst="rect">
              <a:avLst/>
            </a:prstGeom>
          </p:spPr>
        </p:pic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CEE8F3AD-8332-B047-9AAE-AF00F21D4C97}"/>
                </a:ext>
              </a:extLst>
            </p:cNvPr>
            <p:cNvSpPr txBox="1">
              <a:spLocks/>
            </p:cNvSpPr>
            <p:nvPr/>
          </p:nvSpPr>
          <p:spPr>
            <a:xfrm>
              <a:off x="13201686" y="7312330"/>
              <a:ext cx="1497816" cy="457201"/>
            </a:xfrm>
            <a:prstGeom prst="rect">
              <a:avLst/>
            </a:prstGeom>
          </p:spPr>
          <p:txBody>
            <a:bodyPr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None/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pl-PL" sz="1600" b="1">
                  <a:solidFill>
                    <a:srgbClr val="404040"/>
                  </a:solidFill>
                  <a:latin typeface="Futura PT Demi" panose="020B0502020204020303" pitchFamily="34" charset="77"/>
                </a:rPr>
                <a:t>Projekty Tajne</a:t>
              </a: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211F31FA-9EB3-564F-B24F-8526FA757E34}"/>
              </a:ext>
            </a:extLst>
          </p:cNvPr>
          <p:cNvSpPr txBox="1">
            <a:spLocks/>
          </p:cNvSpPr>
          <p:nvPr/>
        </p:nvSpPr>
        <p:spPr>
          <a:xfrm>
            <a:off x="447006" y="727850"/>
            <a:ext cx="4537370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KLIENCI STRATEGICZNI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677D3-ABE4-8A4F-8BF5-E08364704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1813" y="3016931"/>
            <a:ext cx="914400" cy="4754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BA9F51A-D1A5-B44B-A692-0D87B6672E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9558" y="3034022"/>
            <a:ext cx="914400" cy="47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1B9A0F-A031-084A-9BB2-B0C74DDED25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1920" b="32092"/>
          <a:stretch/>
        </p:blipFill>
        <p:spPr>
          <a:xfrm>
            <a:off x="1775239" y="3937003"/>
            <a:ext cx="1493982" cy="5376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2F8F347-215E-844F-A828-879D4387A8C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1920" b="32092"/>
          <a:stretch/>
        </p:blipFill>
        <p:spPr>
          <a:xfrm>
            <a:off x="5602807" y="3813503"/>
            <a:ext cx="1493982" cy="537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E89428-D36D-B044-AAE7-4471BC151D0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630" r="43310"/>
          <a:stretch/>
        </p:blipFill>
        <p:spPr>
          <a:xfrm>
            <a:off x="1901486" y="4750299"/>
            <a:ext cx="1241488" cy="1117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E92FCA3-DAFD-7546-88A5-327614956A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5309" y="6242844"/>
            <a:ext cx="1421193" cy="5969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01FFC4-8576-D043-A1E7-58A2309FF1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4295" y="4997510"/>
            <a:ext cx="1421193" cy="5969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31EF7D2-87FD-3B49-9F79-1A22143AF7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03428" y="7333792"/>
            <a:ext cx="1566005" cy="59965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21E246F-399A-264C-ABB0-ECB03BA2BB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4608" y="4564580"/>
            <a:ext cx="1559932" cy="68637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A533597-BDDB-724D-9E09-42F6C21DF2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63715" y="6555678"/>
            <a:ext cx="1566005" cy="59965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89AD6A3-85D6-A645-9A8E-4DE84B0C6C5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8462" b="30590"/>
          <a:stretch/>
        </p:blipFill>
        <p:spPr>
          <a:xfrm>
            <a:off x="5439408" y="7395277"/>
            <a:ext cx="1853055" cy="75878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48F8BB9-C178-5149-96D7-0EC9611697F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630" r="43310"/>
          <a:stretch/>
        </p:blipFill>
        <p:spPr>
          <a:xfrm>
            <a:off x="13215157" y="2703078"/>
            <a:ext cx="1241488" cy="1117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68BEE70-EBB6-B547-AAED-5A7FA11E081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653051" y="3869319"/>
            <a:ext cx="2204937" cy="102228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B03A39E-2ABB-154B-9377-904D9D5E5A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165104" y="5150583"/>
            <a:ext cx="1168400" cy="1054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1F7C9-EA22-A149-814C-FB11491A755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2614" y="1293001"/>
            <a:ext cx="15049500" cy="70327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F425DE-10D2-426F-9959-5EB7F2E0961F}"/>
              </a:ext>
            </a:extLst>
          </p:cNvPr>
          <p:cNvSpPr/>
          <p:nvPr/>
        </p:nvSpPr>
        <p:spPr>
          <a:xfrm>
            <a:off x="663180" y="1616618"/>
            <a:ext cx="7420556" cy="6705886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6244B78-10B4-4DE9-B39A-62BDD58C2653}"/>
              </a:ext>
            </a:extLst>
          </p:cNvPr>
          <p:cNvSpPr/>
          <p:nvPr/>
        </p:nvSpPr>
        <p:spPr>
          <a:xfrm>
            <a:off x="11892488" y="1608667"/>
            <a:ext cx="3701920" cy="6703616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FF9C2469-2E38-844F-936B-C187170F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pl-PL"/>
              <a:t>							</a:t>
            </a:r>
            <a:fld id="{BE7B14E7-32A0-B141-8D53-AE5013902E9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94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4D13CD92-F893-9B42-AA6D-AE35BC773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9608" r="81697" b="20112"/>
          <a:stretch/>
        </p:blipFill>
        <p:spPr>
          <a:xfrm>
            <a:off x="6288505" y="-1"/>
            <a:ext cx="10008000" cy="918009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36F300F-59E0-3F4D-85A5-D842B5FFE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0000"/>
            <a:ext cx="4087907" cy="660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7A32AD-D04D-4248-A7A3-829270BA01AF}"/>
              </a:ext>
            </a:extLst>
          </p:cNvPr>
          <p:cNvSpPr txBox="1">
            <a:spLocks/>
          </p:cNvSpPr>
          <p:nvPr/>
        </p:nvSpPr>
        <p:spPr>
          <a:xfrm>
            <a:off x="447006" y="727850"/>
            <a:ext cx="3640900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RYNEK GAZOWY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87D8C1-3047-7C44-9DDA-A4C7D40BA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30" y="1968514"/>
            <a:ext cx="681737" cy="681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4C74B9-6817-CC43-BDE9-E2EAF524C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66" y="5052032"/>
            <a:ext cx="537126" cy="6817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6C7770-4972-FD4A-9460-6C6F92F988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087" y="6113734"/>
            <a:ext cx="681737" cy="599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DAB7D8-8684-3C49-9D70-13C3E9D9E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61" y="7092801"/>
            <a:ext cx="681737" cy="59910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AA62449B-0B00-4543-9874-623F9C579CE0}"/>
              </a:ext>
            </a:extLst>
          </p:cNvPr>
          <p:cNvSpPr txBox="1">
            <a:spLocks/>
          </p:cNvSpPr>
          <p:nvPr/>
        </p:nvSpPr>
        <p:spPr>
          <a:xfrm>
            <a:off x="1724106" y="2128460"/>
            <a:ext cx="3279872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rgbClr val="DAD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AUTOMATYKI</a:t>
            </a:r>
            <a:endParaRPr lang="en-US" sz="2000" b="1" dirty="0">
              <a:solidFill>
                <a:srgbClr val="DAD9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D068AC1-643C-4247-8B9F-3F1400BBBB6F}"/>
              </a:ext>
            </a:extLst>
          </p:cNvPr>
          <p:cNvSpPr txBox="1">
            <a:spLocks/>
          </p:cNvSpPr>
          <p:nvPr/>
        </p:nvSpPr>
        <p:spPr>
          <a:xfrm>
            <a:off x="1722987" y="3161343"/>
            <a:ext cx="4296798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8DB9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PROCESU</a:t>
            </a:r>
            <a:endParaRPr lang="en-US" sz="2000" b="1" dirty="0">
              <a:solidFill>
                <a:srgbClr val="8DB9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49EF084-DF54-6A4C-98C6-2E96F7EF6076}"/>
              </a:ext>
            </a:extLst>
          </p:cNvPr>
          <p:cNvSpPr txBox="1">
            <a:spLocks/>
          </p:cNvSpPr>
          <p:nvPr/>
        </p:nvSpPr>
        <p:spPr>
          <a:xfrm>
            <a:off x="1722987" y="5164299"/>
            <a:ext cx="5319486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44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MAGAZYNAMI GAZU</a:t>
            </a:r>
            <a:endParaRPr lang="en-US" sz="2000" b="1" dirty="0">
              <a:solidFill>
                <a:srgbClr val="44A9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55BF11A-4E9E-D74E-8397-75CFB2677BE5}"/>
              </a:ext>
            </a:extLst>
          </p:cNvPr>
          <p:cNvSpPr txBox="1">
            <a:spLocks/>
          </p:cNvSpPr>
          <p:nvPr/>
        </p:nvSpPr>
        <p:spPr>
          <a:xfrm>
            <a:off x="1722987" y="6220141"/>
            <a:ext cx="4547178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DEB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INFORMATYCZNE</a:t>
            </a:r>
            <a:endParaRPr lang="en-US" sz="2000" b="1" dirty="0">
              <a:solidFill>
                <a:srgbClr val="DEB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316103E-B2D9-ED4D-8310-7B6DD2CAD0E5}"/>
              </a:ext>
            </a:extLst>
          </p:cNvPr>
          <p:cNvSpPr txBox="1">
            <a:spLocks/>
          </p:cNvSpPr>
          <p:nvPr/>
        </p:nvSpPr>
        <p:spPr>
          <a:xfrm>
            <a:off x="1722988" y="7163751"/>
            <a:ext cx="3743122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83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HANDLOWE</a:t>
            </a:r>
            <a:endParaRPr lang="en-US" sz="2000" b="1" dirty="0">
              <a:solidFill>
                <a:srgbClr val="83B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83FB5E99-3B4B-0548-9A8F-B150FCD84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01" y="3024982"/>
            <a:ext cx="681737" cy="681737"/>
          </a:xfrm>
          <a:prstGeom prst="rect">
            <a:avLst/>
          </a:prstGeom>
        </p:spPr>
      </p:pic>
      <p:sp>
        <p:nvSpPr>
          <p:cNvPr id="168" name="Oval 167">
            <a:extLst>
              <a:ext uri="{FF2B5EF4-FFF2-40B4-BE49-F238E27FC236}">
                <a16:creationId xmlns:a16="http://schemas.microsoft.com/office/drawing/2014/main" id="{24543BAF-A0C0-674A-A03F-29A9B4140442}"/>
              </a:ext>
            </a:extLst>
          </p:cNvPr>
          <p:cNvSpPr/>
          <p:nvPr/>
        </p:nvSpPr>
        <p:spPr>
          <a:xfrm>
            <a:off x="8752315" y="3576803"/>
            <a:ext cx="440654" cy="440654"/>
          </a:xfrm>
          <a:prstGeom prst="ellipse">
            <a:avLst/>
          </a:prstGeom>
          <a:solidFill>
            <a:srgbClr val="D8D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83C07908-E8E7-5D41-A142-DDA64FB0A10D}"/>
              </a:ext>
            </a:extLst>
          </p:cNvPr>
          <p:cNvSpPr/>
          <p:nvPr/>
        </p:nvSpPr>
        <p:spPr>
          <a:xfrm>
            <a:off x="9090852" y="3618348"/>
            <a:ext cx="338343" cy="338343"/>
          </a:xfrm>
          <a:prstGeom prst="ellipse">
            <a:avLst/>
          </a:prstGeom>
          <a:solidFill>
            <a:srgbClr val="8D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953D7C53-3306-C94E-A3B9-C274073FF59C}"/>
              </a:ext>
            </a:extLst>
          </p:cNvPr>
          <p:cNvSpPr/>
          <p:nvPr/>
        </p:nvSpPr>
        <p:spPr>
          <a:xfrm>
            <a:off x="8783663" y="3874479"/>
            <a:ext cx="338343" cy="338343"/>
          </a:xfrm>
          <a:prstGeom prst="ellipse">
            <a:avLst/>
          </a:prstGeom>
          <a:solidFill>
            <a:srgbClr val="5A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31AA0E4-1DD6-AC4D-A57A-7421D2FC5BB1}"/>
              </a:ext>
            </a:extLst>
          </p:cNvPr>
          <p:cNvSpPr txBox="1">
            <a:spLocks/>
          </p:cNvSpPr>
          <p:nvPr/>
        </p:nvSpPr>
        <p:spPr>
          <a:xfrm>
            <a:off x="1722988" y="4194226"/>
            <a:ext cx="6735510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AKWIZYCJI DANYCH I WIZUALIZACJI</a:t>
            </a:r>
            <a:endParaRPr lang="en-US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B1D22E95-7519-9146-B47E-76281FE50047}"/>
              </a:ext>
            </a:extLst>
          </p:cNvPr>
          <p:cNvSpPr/>
          <p:nvPr/>
        </p:nvSpPr>
        <p:spPr>
          <a:xfrm>
            <a:off x="9076103" y="3874478"/>
            <a:ext cx="338343" cy="338343"/>
          </a:xfrm>
          <a:prstGeom prst="ellipse">
            <a:avLst/>
          </a:prstGeom>
          <a:solidFill>
            <a:srgbClr val="D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1A517AAA-D8BA-EF48-AF85-3C353E0454B3}"/>
              </a:ext>
            </a:extLst>
          </p:cNvPr>
          <p:cNvSpPr/>
          <p:nvPr/>
        </p:nvSpPr>
        <p:spPr>
          <a:xfrm>
            <a:off x="8932440" y="4061710"/>
            <a:ext cx="338343" cy="338343"/>
          </a:xfrm>
          <a:prstGeom prst="ellipse">
            <a:avLst/>
          </a:prstGeom>
          <a:solidFill>
            <a:srgbClr val="83B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7245435F-79DE-4D4B-B340-9F242D00C446}"/>
              </a:ext>
            </a:extLst>
          </p:cNvPr>
          <p:cNvSpPr/>
          <p:nvPr/>
        </p:nvSpPr>
        <p:spPr>
          <a:xfrm>
            <a:off x="11048182" y="3848098"/>
            <a:ext cx="440654" cy="440654"/>
          </a:xfrm>
          <a:prstGeom prst="ellipse">
            <a:avLst/>
          </a:prstGeom>
          <a:solidFill>
            <a:srgbClr val="D8D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2FF1723-9041-534D-B2A5-4491EB1B7F90}"/>
              </a:ext>
            </a:extLst>
          </p:cNvPr>
          <p:cNvSpPr/>
          <p:nvPr/>
        </p:nvSpPr>
        <p:spPr>
          <a:xfrm>
            <a:off x="11444786" y="3846748"/>
            <a:ext cx="440654" cy="440654"/>
          </a:xfrm>
          <a:prstGeom prst="ellipse">
            <a:avLst/>
          </a:prstGeom>
          <a:solidFill>
            <a:srgbClr val="8D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242E6CB5-7D7A-CB42-9274-F49807F64AE6}"/>
              </a:ext>
            </a:extLst>
          </p:cNvPr>
          <p:cNvSpPr/>
          <p:nvPr/>
        </p:nvSpPr>
        <p:spPr>
          <a:xfrm>
            <a:off x="11114622" y="4100839"/>
            <a:ext cx="338343" cy="338343"/>
          </a:xfrm>
          <a:prstGeom prst="ellipse">
            <a:avLst/>
          </a:prstGeom>
          <a:solidFill>
            <a:srgbClr val="5A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7537AE47-33A8-C740-A67C-15D2AA8397DE}"/>
              </a:ext>
            </a:extLst>
          </p:cNvPr>
          <p:cNvSpPr/>
          <p:nvPr/>
        </p:nvSpPr>
        <p:spPr>
          <a:xfrm>
            <a:off x="11415039" y="4049683"/>
            <a:ext cx="440654" cy="440654"/>
          </a:xfrm>
          <a:prstGeom prst="ellipse">
            <a:avLst/>
          </a:prstGeom>
          <a:solidFill>
            <a:srgbClr val="4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633B1DBD-8F14-3A4D-87AB-04013ED792CA}"/>
              </a:ext>
            </a:extLst>
          </p:cNvPr>
          <p:cNvSpPr/>
          <p:nvPr/>
        </p:nvSpPr>
        <p:spPr>
          <a:xfrm>
            <a:off x="11272280" y="4315389"/>
            <a:ext cx="338343" cy="338343"/>
          </a:xfrm>
          <a:prstGeom prst="ellipse">
            <a:avLst/>
          </a:prstGeom>
          <a:solidFill>
            <a:srgbClr val="D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F4F09CEC-E1DA-554A-A575-A9561FD1E1A9}"/>
              </a:ext>
            </a:extLst>
          </p:cNvPr>
          <p:cNvSpPr/>
          <p:nvPr/>
        </p:nvSpPr>
        <p:spPr>
          <a:xfrm>
            <a:off x="10756655" y="4620516"/>
            <a:ext cx="338343" cy="338343"/>
          </a:xfrm>
          <a:prstGeom prst="ellipse">
            <a:avLst/>
          </a:prstGeom>
          <a:solidFill>
            <a:srgbClr val="D8D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33C05384-31D0-864D-9875-FA4FF51854C5}"/>
              </a:ext>
            </a:extLst>
          </p:cNvPr>
          <p:cNvSpPr/>
          <p:nvPr/>
        </p:nvSpPr>
        <p:spPr>
          <a:xfrm>
            <a:off x="11029123" y="4620516"/>
            <a:ext cx="338343" cy="338343"/>
          </a:xfrm>
          <a:prstGeom prst="ellipse">
            <a:avLst/>
          </a:prstGeom>
          <a:solidFill>
            <a:srgbClr val="8D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DE7527FB-21B9-8E4A-921A-57F04487B9D7}"/>
              </a:ext>
            </a:extLst>
          </p:cNvPr>
          <p:cNvSpPr/>
          <p:nvPr/>
        </p:nvSpPr>
        <p:spPr>
          <a:xfrm>
            <a:off x="10757935" y="4808449"/>
            <a:ext cx="338343" cy="338343"/>
          </a:xfrm>
          <a:prstGeom prst="ellipse">
            <a:avLst/>
          </a:prstGeom>
          <a:solidFill>
            <a:srgbClr val="5A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C6C4DECE-DB79-4C49-866C-C1CC157398DA}"/>
              </a:ext>
            </a:extLst>
          </p:cNvPr>
          <p:cNvSpPr/>
          <p:nvPr/>
        </p:nvSpPr>
        <p:spPr>
          <a:xfrm>
            <a:off x="11025374" y="4829617"/>
            <a:ext cx="338343" cy="338343"/>
          </a:xfrm>
          <a:prstGeom prst="ellipse">
            <a:avLst/>
          </a:prstGeom>
          <a:solidFill>
            <a:srgbClr val="4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B650345-2A8A-5649-B9D6-4AD4EB2D08EF}"/>
              </a:ext>
            </a:extLst>
          </p:cNvPr>
          <p:cNvSpPr/>
          <p:nvPr/>
        </p:nvSpPr>
        <p:spPr>
          <a:xfrm>
            <a:off x="10891654" y="5004019"/>
            <a:ext cx="338343" cy="338343"/>
          </a:xfrm>
          <a:prstGeom prst="ellipse">
            <a:avLst/>
          </a:prstGeom>
          <a:solidFill>
            <a:srgbClr val="D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9153A25A-6FD7-2040-B5BF-2B6BA4FFA629}"/>
              </a:ext>
            </a:extLst>
          </p:cNvPr>
          <p:cNvSpPr/>
          <p:nvPr/>
        </p:nvSpPr>
        <p:spPr>
          <a:xfrm>
            <a:off x="12338885" y="5601385"/>
            <a:ext cx="440654" cy="440654"/>
          </a:xfrm>
          <a:prstGeom prst="ellipse">
            <a:avLst/>
          </a:prstGeom>
          <a:solidFill>
            <a:srgbClr val="D8D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A65944DE-99EA-0440-831D-DFF46396D775}"/>
              </a:ext>
            </a:extLst>
          </p:cNvPr>
          <p:cNvSpPr/>
          <p:nvPr/>
        </p:nvSpPr>
        <p:spPr>
          <a:xfrm>
            <a:off x="12672316" y="5652540"/>
            <a:ext cx="338343" cy="338343"/>
          </a:xfrm>
          <a:prstGeom prst="ellipse">
            <a:avLst/>
          </a:prstGeom>
          <a:solidFill>
            <a:srgbClr val="5A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73BA2084-0E20-6A48-9C27-24BF7E9B2522}"/>
              </a:ext>
            </a:extLst>
          </p:cNvPr>
          <p:cNvSpPr/>
          <p:nvPr/>
        </p:nvSpPr>
        <p:spPr>
          <a:xfrm>
            <a:off x="12532084" y="5905101"/>
            <a:ext cx="338343" cy="338343"/>
          </a:xfrm>
          <a:prstGeom prst="ellipse">
            <a:avLst/>
          </a:prstGeom>
          <a:solidFill>
            <a:srgbClr val="D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DA050E8C-7156-B042-B693-A159C60FFB2E}"/>
              </a:ext>
            </a:extLst>
          </p:cNvPr>
          <p:cNvSpPr/>
          <p:nvPr/>
        </p:nvSpPr>
        <p:spPr>
          <a:xfrm>
            <a:off x="11943104" y="3741452"/>
            <a:ext cx="338343" cy="338343"/>
          </a:xfrm>
          <a:prstGeom prst="ellipse">
            <a:avLst/>
          </a:prstGeom>
          <a:solidFill>
            <a:srgbClr val="4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261D2465-E1A4-B346-98DA-5C1E3C9FE37C}"/>
              </a:ext>
            </a:extLst>
          </p:cNvPr>
          <p:cNvSpPr/>
          <p:nvPr/>
        </p:nvSpPr>
        <p:spPr>
          <a:xfrm>
            <a:off x="12161725" y="3741452"/>
            <a:ext cx="338343" cy="338343"/>
          </a:xfrm>
          <a:prstGeom prst="ellipse">
            <a:avLst/>
          </a:prstGeom>
          <a:solidFill>
            <a:srgbClr val="D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9D5E32BA-27D9-FD4E-ACC7-BC5210E81FC3}"/>
              </a:ext>
            </a:extLst>
          </p:cNvPr>
          <p:cNvSpPr/>
          <p:nvPr/>
        </p:nvSpPr>
        <p:spPr>
          <a:xfrm>
            <a:off x="13494264" y="4492290"/>
            <a:ext cx="440654" cy="440654"/>
          </a:xfrm>
          <a:prstGeom prst="ellipse">
            <a:avLst/>
          </a:prstGeom>
          <a:solidFill>
            <a:srgbClr val="D8D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E286A98-3295-874B-B213-BB13D22534C4}"/>
              </a:ext>
            </a:extLst>
          </p:cNvPr>
          <p:cNvSpPr/>
          <p:nvPr/>
        </p:nvSpPr>
        <p:spPr>
          <a:xfrm>
            <a:off x="13826599" y="4551376"/>
            <a:ext cx="338343" cy="338343"/>
          </a:xfrm>
          <a:prstGeom prst="ellipse">
            <a:avLst/>
          </a:prstGeom>
          <a:solidFill>
            <a:srgbClr val="8D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FBA8E99-B6D6-2D48-B887-9C95895A31D5}"/>
              </a:ext>
            </a:extLst>
          </p:cNvPr>
          <p:cNvSpPr/>
          <p:nvPr/>
        </p:nvSpPr>
        <p:spPr>
          <a:xfrm>
            <a:off x="13672175" y="4769867"/>
            <a:ext cx="338343" cy="338343"/>
          </a:xfrm>
          <a:prstGeom prst="ellipse">
            <a:avLst/>
          </a:prstGeom>
          <a:solidFill>
            <a:srgbClr val="5A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195DF6FE-845D-B24B-99D5-3A71C4BB7679}"/>
              </a:ext>
            </a:extLst>
          </p:cNvPr>
          <p:cNvSpPr/>
          <p:nvPr/>
        </p:nvSpPr>
        <p:spPr>
          <a:xfrm>
            <a:off x="14718498" y="4460488"/>
            <a:ext cx="338343" cy="338343"/>
          </a:xfrm>
          <a:prstGeom prst="ellipse">
            <a:avLst/>
          </a:prstGeom>
          <a:solidFill>
            <a:srgbClr val="83B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0746FA2F-33F5-7542-AC8D-65BFEDEBBD6B}"/>
              </a:ext>
            </a:extLst>
          </p:cNvPr>
          <p:cNvSpPr/>
          <p:nvPr/>
        </p:nvSpPr>
        <p:spPr>
          <a:xfrm>
            <a:off x="14868969" y="5125737"/>
            <a:ext cx="440654" cy="440654"/>
          </a:xfrm>
          <a:prstGeom prst="ellipse">
            <a:avLst/>
          </a:prstGeom>
          <a:solidFill>
            <a:srgbClr val="D8D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92CD0EF8-8B3E-8F45-99BD-8642C13D8B4D}"/>
              </a:ext>
            </a:extLst>
          </p:cNvPr>
          <p:cNvSpPr/>
          <p:nvPr/>
        </p:nvSpPr>
        <p:spPr>
          <a:xfrm>
            <a:off x="15195740" y="5169517"/>
            <a:ext cx="338343" cy="338343"/>
          </a:xfrm>
          <a:prstGeom prst="ellipse">
            <a:avLst/>
          </a:prstGeom>
          <a:solidFill>
            <a:srgbClr val="8D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443AF6AF-ABDA-3040-BACB-6CBDB6EECEA5}"/>
              </a:ext>
            </a:extLst>
          </p:cNvPr>
          <p:cNvSpPr/>
          <p:nvPr/>
        </p:nvSpPr>
        <p:spPr>
          <a:xfrm>
            <a:off x="14936260" y="5402169"/>
            <a:ext cx="338343" cy="338343"/>
          </a:xfrm>
          <a:prstGeom prst="ellipse">
            <a:avLst/>
          </a:prstGeom>
          <a:solidFill>
            <a:srgbClr val="5A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266B4064-9F60-4E40-AAE7-3CADA36A3458}"/>
              </a:ext>
            </a:extLst>
          </p:cNvPr>
          <p:cNvSpPr/>
          <p:nvPr/>
        </p:nvSpPr>
        <p:spPr>
          <a:xfrm>
            <a:off x="15190406" y="5409590"/>
            <a:ext cx="338343" cy="338343"/>
          </a:xfrm>
          <a:prstGeom prst="ellipse">
            <a:avLst/>
          </a:prstGeom>
          <a:solidFill>
            <a:srgbClr val="4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EACFCA0C-E540-6C48-938B-AA1179822485}"/>
              </a:ext>
            </a:extLst>
          </p:cNvPr>
          <p:cNvSpPr/>
          <p:nvPr/>
        </p:nvSpPr>
        <p:spPr>
          <a:xfrm>
            <a:off x="15073424" y="5559064"/>
            <a:ext cx="338343" cy="338343"/>
          </a:xfrm>
          <a:prstGeom prst="ellipse">
            <a:avLst/>
          </a:prstGeom>
          <a:solidFill>
            <a:srgbClr val="83B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5F134E-C6AE-4B47-8338-3CFB5AB51F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025" y="4067283"/>
            <a:ext cx="725719" cy="674460"/>
          </a:xfrm>
          <a:prstGeom prst="rect">
            <a:avLst/>
          </a:prstGeom>
        </p:spPr>
      </p:pic>
      <p:sp>
        <p:nvSpPr>
          <p:cNvPr id="50" name="Oval 175">
            <a:extLst>
              <a:ext uri="{FF2B5EF4-FFF2-40B4-BE49-F238E27FC236}">
                <a16:creationId xmlns:a16="http://schemas.microsoft.com/office/drawing/2014/main" id="{9013605B-66DD-4A11-A072-B949D238411B}"/>
              </a:ext>
            </a:extLst>
          </p:cNvPr>
          <p:cNvSpPr/>
          <p:nvPr/>
        </p:nvSpPr>
        <p:spPr>
          <a:xfrm>
            <a:off x="11721017" y="4422826"/>
            <a:ext cx="387016" cy="407807"/>
          </a:xfrm>
          <a:prstGeom prst="ellipse">
            <a:avLst/>
          </a:prstGeom>
          <a:solidFill>
            <a:srgbClr val="8D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177">
            <a:extLst>
              <a:ext uri="{FF2B5EF4-FFF2-40B4-BE49-F238E27FC236}">
                <a16:creationId xmlns:a16="http://schemas.microsoft.com/office/drawing/2014/main" id="{5B785D5D-E34F-4965-AD63-47CF700416A8}"/>
              </a:ext>
            </a:extLst>
          </p:cNvPr>
          <p:cNvSpPr/>
          <p:nvPr/>
        </p:nvSpPr>
        <p:spPr>
          <a:xfrm>
            <a:off x="11942253" y="4329211"/>
            <a:ext cx="396632" cy="412531"/>
          </a:xfrm>
          <a:prstGeom prst="ellipse">
            <a:avLst/>
          </a:prstGeom>
          <a:solidFill>
            <a:srgbClr val="4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174">
            <a:extLst>
              <a:ext uri="{FF2B5EF4-FFF2-40B4-BE49-F238E27FC236}">
                <a16:creationId xmlns:a16="http://schemas.microsoft.com/office/drawing/2014/main" id="{526D3D6A-FDFA-4952-8C6B-A279BB44B357}"/>
              </a:ext>
            </a:extLst>
          </p:cNvPr>
          <p:cNvSpPr/>
          <p:nvPr/>
        </p:nvSpPr>
        <p:spPr>
          <a:xfrm>
            <a:off x="11893361" y="4526442"/>
            <a:ext cx="440654" cy="440654"/>
          </a:xfrm>
          <a:prstGeom prst="ellipse">
            <a:avLst/>
          </a:prstGeom>
          <a:solidFill>
            <a:srgbClr val="D8D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178">
            <a:extLst>
              <a:ext uri="{FF2B5EF4-FFF2-40B4-BE49-F238E27FC236}">
                <a16:creationId xmlns:a16="http://schemas.microsoft.com/office/drawing/2014/main" id="{9D7374A0-4B96-4902-A29A-EACE5C1E6E66}"/>
              </a:ext>
            </a:extLst>
          </p:cNvPr>
          <p:cNvSpPr/>
          <p:nvPr/>
        </p:nvSpPr>
        <p:spPr>
          <a:xfrm>
            <a:off x="12172958" y="4492290"/>
            <a:ext cx="338343" cy="338343"/>
          </a:xfrm>
          <a:prstGeom prst="ellipse">
            <a:avLst/>
          </a:prstGeom>
          <a:solidFill>
            <a:srgbClr val="D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188">
            <a:extLst>
              <a:ext uri="{FF2B5EF4-FFF2-40B4-BE49-F238E27FC236}">
                <a16:creationId xmlns:a16="http://schemas.microsoft.com/office/drawing/2014/main" id="{944CF01C-3B2F-4066-894D-985BB2697451}"/>
              </a:ext>
            </a:extLst>
          </p:cNvPr>
          <p:cNvSpPr/>
          <p:nvPr/>
        </p:nvSpPr>
        <p:spPr>
          <a:xfrm>
            <a:off x="14453525" y="4336263"/>
            <a:ext cx="338343" cy="338343"/>
          </a:xfrm>
          <a:prstGeom prst="ellipse">
            <a:avLst/>
          </a:prstGeom>
          <a:solidFill>
            <a:srgbClr val="4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89">
            <a:extLst>
              <a:ext uri="{FF2B5EF4-FFF2-40B4-BE49-F238E27FC236}">
                <a16:creationId xmlns:a16="http://schemas.microsoft.com/office/drawing/2014/main" id="{E6606D3A-CF35-4857-A39F-95790E27CC5B}"/>
              </a:ext>
            </a:extLst>
          </p:cNvPr>
          <p:cNvSpPr/>
          <p:nvPr/>
        </p:nvSpPr>
        <p:spPr>
          <a:xfrm>
            <a:off x="14448655" y="4543445"/>
            <a:ext cx="338343" cy="338343"/>
          </a:xfrm>
          <a:prstGeom prst="ellipse">
            <a:avLst/>
          </a:prstGeom>
          <a:solidFill>
            <a:srgbClr val="D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89">
            <a:extLst>
              <a:ext uri="{FF2B5EF4-FFF2-40B4-BE49-F238E27FC236}">
                <a16:creationId xmlns:a16="http://schemas.microsoft.com/office/drawing/2014/main" id="{80C15E47-E850-46BB-9939-29E3264A0F1D}"/>
              </a:ext>
            </a:extLst>
          </p:cNvPr>
          <p:cNvSpPr/>
          <p:nvPr/>
        </p:nvSpPr>
        <p:spPr>
          <a:xfrm>
            <a:off x="13645726" y="4084483"/>
            <a:ext cx="338343" cy="338343"/>
          </a:xfrm>
          <a:prstGeom prst="ellipse">
            <a:avLst/>
          </a:prstGeom>
          <a:solidFill>
            <a:srgbClr val="D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189">
            <a:extLst>
              <a:ext uri="{FF2B5EF4-FFF2-40B4-BE49-F238E27FC236}">
                <a16:creationId xmlns:a16="http://schemas.microsoft.com/office/drawing/2014/main" id="{2A35C673-3A48-4E9B-9B76-124704B3DF18}"/>
              </a:ext>
            </a:extLst>
          </p:cNvPr>
          <p:cNvSpPr/>
          <p:nvPr/>
        </p:nvSpPr>
        <p:spPr>
          <a:xfrm>
            <a:off x="14032729" y="3544297"/>
            <a:ext cx="338343" cy="338343"/>
          </a:xfrm>
          <a:prstGeom prst="ellipse">
            <a:avLst/>
          </a:prstGeom>
          <a:solidFill>
            <a:srgbClr val="D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188">
            <a:extLst>
              <a:ext uri="{FF2B5EF4-FFF2-40B4-BE49-F238E27FC236}">
                <a16:creationId xmlns:a16="http://schemas.microsoft.com/office/drawing/2014/main" id="{52A3CCD9-3941-41BE-ABDB-28B9FA9AE3DA}"/>
              </a:ext>
            </a:extLst>
          </p:cNvPr>
          <p:cNvSpPr/>
          <p:nvPr/>
        </p:nvSpPr>
        <p:spPr>
          <a:xfrm>
            <a:off x="13907604" y="4059837"/>
            <a:ext cx="338343" cy="338343"/>
          </a:xfrm>
          <a:prstGeom prst="ellipse">
            <a:avLst/>
          </a:prstGeom>
          <a:solidFill>
            <a:srgbClr val="4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88">
            <a:extLst>
              <a:ext uri="{FF2B5EF4-FFF2-40B4-BE49-F238E27FC236}">
                <a16:creationId xmlns:a16="http://schemas.microsoft.com/office/drawing/2014/main" id="{AF538021-4B93-4F46-AA8E-C1FEEA02F496}"/>
              </a:ext>
            </a:extLst>
          </p:cNvPr>
          <p:cNvSpPr/>
          <p:nvPr/>
        </p:nvSpPr>
        <p:spPr>
          <a:xfrm>
            <a:off x="13765746" y="3574800"/>
            <a:ext cx="338343" cy="338343"/>
          </a:xfrm>
          <a:prstGeom prst="ellipse">
            <a:avLst/>
          </a:prstGeom>
          <a:solidFill>
            <a:srgbClr val="4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5629BE1B-6D08-1348-9AC8-70ABF325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6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3B4893F-4EE7-8D48-81F2-97A04EF4B8A8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/>
          </a:blip>
          <a:srcRect t="39222" r="81608" b="19746"/>
          <a:stretch/>
        </p:blipFill>
        <p:spPr>
          <a:xfrm>
            <a:off x="6301995" y="-48126"/>
            <a:ext cx="10008000" cy="925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69CA6D8-4F2F-404E-8A86-981A26CCD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2535" r="-1"/>
          <a:stretch/>
        </p:blipFill>
        <p:spPr>
          <a:xfrm>
            <a:off x="-2592000" y="720000"/>
            <a:ext cx="13652500" cy="660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7A32AD-D04D-4248-A7A3-829270BA01AF}"/>
              </a:ext>
            </a:extLst>
          </p:cNvPr>
          <p:cNvSpPr txBox="1">
            <a:spLocks/>
          </p:cNvSpPr>
          <p:nvPr/>
        </p:nvSpPr>
        <p:spPr>
          <a:xfrm>
            <a:off x="447005" y="727850"/>
            <a:ext cx="10488241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GŁÓWNE REFERENCJE W SEKTORZE GAZOWYM</a:t>
            </a:r>
            <a:r>
              <a:rPr lang="pl-PL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– EUROPA</a:t>
            </a:r>
            <a:endParaRPr lang="en-US"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B1D22E95-7519-9146-B47E-76281FE50047}"/>
              </a:ext>
            </a:extLst>
          </p:cNvPr>
          <p:cNvSpPr/>
          <p:nvPr/>
        </p:nvSpPr>
        <p:spPr>
          <a:xfrm>
            <a:off x="8959019" y="3899253"/>
            <a:ext cx="338343" cy="338343"/>
          </a:xfrm>
          <a:prstGeom prst="ellipse">
            <a:avLst/>
          </a:prstGeom>
          <a:solidFill>
            <a:srgbClr val="D8D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B650345-2A8A-5649-B9D6-4AD4EB2D08EF}"/>
              </a:ext>
            </a:extLst>
          </p:cNvPr>
          <p:cNvSpPr/>
          <p:nvPr/>
        </p:nvSpPr>
        <p:spPr>
          <a:xfrm>
            <a:off x="10935246" y="4896445"/>
            <a:ext cx="338343" cy="338343"/>
          </a:xfrm>
          <a:prstGeom prst="ellipse">
            <a:avLst/>
          </a:prstGeom>
          <a:solidFill>
            <a:srgbClr val="83B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73BA2084-0E20-6A48-9C27-24BF7E9B2522}"/>
              </a:ext>
            </a:extLst>
          </p:cNvPr>
          <p:cNvSpPr/>
          <p:nvPr/>
        </p:nvSpPr>
        <p:spPr>
          <a:xfrm>
            <a:off x="11752583" y="4744803"/>
            <a:ext cx="338343" cy="338343"/>
          </a:xfrm>
          <a:prstGeom prst="ellipse">
            <a:avLst/>
          </a:prstGeom>
          <a:solidFill>
            <a:srgbClr val="5A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261D2465-E1A4-B346-98DA-5C1E3C9FE37C}"/>
              </a:ext>
            </a:extLst>
          </p:cNvPr>
          <p:cNvSpPr/>
          <p:nvPr/>
        </p:nvSpPr>
        <p:spPr>
          <a:xfrm>
            <a:off x="11803383" y="3574947"/>
            <a:ext cx="338343" cy="338343"/>
          </a:xfrm>
          <a:prstGeom prst="ellipse">
            <a:avLst/>
          </a:prstGeom>
          <a:solidFill>
            <a:srgbClr val="4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D676F8A9-87D7-5A4C-B0E4-3D968997A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3" y="1645468"/>
            <a:ext cx="2014455" cy="507136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C3CE98CC-F2F4-C94A-A481-26E34C1A5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82" y="3200133"/>
            <a:ext cx="1152742" cy="1165841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9E9D75E9-A928-F540-8044-DF0BB911A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31" y="4732084"/>
            <a:ext cx="889000" cy="254000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357B55AD-7945-E94B-9761-4FE7380B97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420" y="5105728"/>
            <a:ext cx="571500" cy="571500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D3B2CB0E-34D0-1742-8451-E1B250600E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460" y="5885027"/>
            <a:ext cx="685460" cy="832345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93A960A4-2571-7A42-A647-B0427EBCB0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15" y="2413761"/>
            <a:ext cx="2629846" cy="780735"/>
          </a:xfrm>
          <a:prstGeom prst="rect">
            <a:avLst/>
          </a:prstGeom>
        </p:spPr>
      </p:pic>
      <p:pic>
        <p:nvPicPr>
          <p:cNvPr id="211" name="Picture 6" descr="https://www.astora.de/fileadmin/layout/gfx/astora_logo_claim.png">
            <a:extLst>
              <a:ext uri="{FF2B5EF4-FFF2-40B4-BE49-F238E27FC236}">
                <a16:creationId xmlns:a16="http://schemas.microsoft.com/office/drawing/2014/main" id="{79F90B19-305B-5443-87B4-277D9379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8" y="7010420"/>
            <a:ext cx="1261298" cy="4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D1A54850-4AA4-2C4B-8E08-459B93E486C4}"/>
                  </a:ext>
                </a:extLst>
              </p14:cNvPr>
              <p14:cNvContentPartPr/>
              <p14:nvPr/>
            </p14:nvContentPartPr>
            <p14:xfrm>
              <a:off x="4627950" y="3184410"/>
              <a:ext cx="36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D1A54850-4AA4-2C4B-8E08-459B93E486C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8950" y="317541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15" name="Elbow Connector 214">
            <a:extLst>
              <a:ext uri="{FF2B5EF4-FFF2-40B4-BE49-F238E27FC236}">
                <a16:creationId xmlns:a16="http://schemas.microsoft.com/office/drawing/2014/main" id="{CDAC1FE2-C141-164F-9EAB-08F23F04F02F}"/>
              </a:ext>
            </a:extLst>
          </p:cNvPr>
          <p:cNvCxnSpPr>
            <a:cxnSpLocks/>
          </p:cNvCxnSpPr>
          <p:nvPr/>
        </p:nvCxnSpPr>
        <p:spPr>
          <a:xfrm>
            <a:off x="6301602" y="3027658"/>
            <a:ext cx="2826588" cy="900751"/>
          </a:xfrm>
          <a:prstGeom prst="bentConnector3">
            <a:avLst>
              <a:gd name="adj1" fmla="val 100745"/>
            </a:avLst>
          </a:prstGeom>
          <a:ln w="50800" cap="rnd" cmpd="sng">
            <a:solidFill>
              <a:srgbClr val="D8D8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Elbow Connector 223">
            <a:extLst>
              <a:ext uri="{FF2B5EF4-FFF2-40B4-BE49-F238E27FC236}">
                <a16:creationId xmlns:a16="http://schemas.microsoft.com/office/drawing/2014/main" id="{2153AC1A-3E82-5445-9CF3-7DF9688F8E5E}"/>
              </a:ext>
            </a:extLst>
          </p:cNvPr>
          <p:cNvCxnSpPr>
            <a:cxnSpLocks/>
          </p:cNvCxnSpPr>
          <p:nvPr/>
        </p:nvCxnSpPr>
        <p:spPr>
          <a:xfrm>
            <a:off x="6154638" y="2162505"/>
            <a:ext cx="5848065" cy="1541027"/>
          </a:xfrm>
          <a:prstGeom prst="bentConnector3">
            <a:avLst>
              <a:gd name="adj1" fmla="val 98883"/>
            </a:avLst>
          </a:prstGeom>
          <a:ln w="50800" cap="rnd" cmpd="sng">
            <a:solidFill>
              <a:srgbClr val="44A9E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Elbow Connector 230">
            <a:extLst>
              <a:ext uri="{FF2B5EF4-FFF2-40B4-BE49-F238E27FC236}">
                <a16:creationId xmlns:a16="http://schemas.microsoft.com/office/drawing/2014/main" id="{A46E92EF-A18D-4143-B3E7-4D27AEB1806F}"/>
              </a:ext>
            </a:extLst>
          </p:cNvPr>
          <p:cNvCxnSpPr>
            <a:cxnSpLocks/>
          </p:cNvCxnSpPr>
          <p:nvPr/>
        </p:nvCxnSpPr>
        <p:spPr>
          <a:xfrm>
            <a:off x="6164263" y="3892190"/>
            <a:ext cx="5184180" cy="492684"/>
          </a:xfrm>
          <a:prstGeom prst="bentConnector3">
            <a:avLst>
              <a:gd name="adj1" fmla="val 5040"/>
            </a:avLst>
          </a:prstGeom>
          <a:ln w="50800" cap="rnd" cmpd="sng">
            <a:solidFill>
              <a:srgbClr val="DEB2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>
            <a:extLst>
              <a:ext uri="{FF2B5EF4-FFF2-40B4-BE49-F238E27FC236}">
                <a16:creationId xmlns:a16="http://schemas.microsoft.com/office/drawing/2014/main" id="{2AA7956B-F0BF-B944-B73E-49686B6675CE}"/>
              </a:ext>
            </a:extLst>
          </p:cNvPr>
          <p:cNvCxnSpPr>
            <a:cxnSpLocks/>
          </p:cNvCxnSpPr>
          <p:nvPr/>
        </p:nvCxnSpPr>
        <p:spPr>
          <a:xfrm>
            <a:off x="6009849" y="5004013"/>
            <a:ext cx="5094568" cy="28469"/>
          </a:xfrm>
          <a:prstGeom prst="bentConnector3">
            <a:avLst>
              <a:gd name="adj1" fmla="val 50000"/>
            </a:avLst>
          </a:prstGeom>
          <a:ln w="50800" cap="rnd" cmpd="sng">
            <a:solidFill>
              <a:srgbClr val="83B7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Elbow Connector 242">
            <a:extLst>
              <a:ext uri="{FF2B5EF4-FFF2-40B4-BE49-F238E27FC236}">
                <a16:creationId xmlns:a16="http://schemas.microsoft.com/office/drawing/2014/main" id="{3B7A4E18-03C4-2E41-A68D-4343B93370A1}"/>
              </a:ext>
            </a:extLst>
          </p:cNvPr>
          <p:cNvCxnSpPr>
            <a:cxnSpLocks/>
            <a:endCxn id="188" idx="4"/>
          </p:cNvCxnSpPr>
          <p:nvPr/>
        </p:nvCxnSpPr>
        <p:spPr>
          <a:xfrm flipV="1">
            <a:off x="5953406" y="5083146"/>
            <a:ext cx="5968349" cy="2113938"/>
          </a:xfrm>
          <a:prstGeom prst="bentConnector2">
            <a:avLst/>
          </a:prstGeom>
          <a:ln w="50800" cap="rnd" cmpd="sng">
            <a:solidFill>
              <a:srgbClr val="5AC2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Content Placeholder 3">
            <a:extLst>
              <a:ext uri="{FF2B5EF4-FFF2-40B4-BE49-F238E27FC236}">
                <a16:creationId xmlns:a16="http://schemas.microsoft.com/office/drawing/2014/main" id="{3A6D47D7-9B5F-5D42-893F-7A52B3BDC809}"/>
              </a:ext>
            </a:extLst>
          </p:cNvPr>
          <p:cNvSpPr txBox="1">
            <a:spLocks/>
          </p:cNvSpPr>
          <p:nvPr/>
        </p:nvSpPr>
        <p:spPr>
          <a:xfrm>
            <a:off x="1631001" y="1990428"/>
            <a:ext cx="5377051" cy="618905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209550">
              <a:spcBef>
                <a:spcPts val="500"/>
              </a:spcBef>
              <a:buClr>
                <a:srgbClr val="44A9E2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zarządzania magazynami gazu</a:t>
            </a:r>
          </a:p>
        </p:txBody>
      </p:sp>
      <p:sp>
        <p:nvSpPr>
          <p:cNvPr id="249" name="Content Placeholder 3">
            <a:extLst>
              <a:ext uri="{FF2B5EF4-FFF2-40B4-BE49-F238E27FC236}">
                <a16:creationId xmlns:a16="http://schemas.microsoft.com/office/drawing/2014/main" id="{4AF481BE-4445-8A45-AC1A-91ECB897E7B0}"/>
              </a:ext>
            </a:extLst>
          </p:cNvPr>
          <p:cNvSpPr txBox="1">
            <a:spLocks/>
          </p:cNvSpPr>
          <p:nvPr/>
        </p:nvSpPr>
        <p:spPr>
          <a:xfrm>
            <a:off x="1631001" y="3703532"/>
            <a:ext cx="6870162" cy="1513457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63513">
              <a:spcBef>
                <a:spcPts val="500"/>
              </a:spcBef>
              <a:buClr>
                <a:srgbClr val="DEB245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zarządzania magazynami gazu</a:t>
            </a:r>
          </a:p>
          <a:p>
            <a:pPr marL="303213" indent="-163513">
              <a:spcBef>
                <a:spcPts val="500"/>
              </a:spcBef>
              <a:buClr>
                <a:srgbClr val="DEB245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akwizycji i integracji danych</a:t>
            </a:r>
          </a:p>
          <a:p>
            <a:pPr marL="303213" indent="-163513">
              <a:spcBef>
                <a:spcPts val="500"/>
              </a:spcBef>
              <a:buClr>
                <a:srgbClr val="DEB245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pracy magazynu gazu</a:t>
            </a:r>
          </a:p>
        </p:txBody>
      </p:sp>
      <p:sp>
        <p:nvSpPr>
          <p:cNvPr id="250" name="Content Placeholder 3">
            <a:extLst>
              <a:ext uri="{FF2B5EF4-FFF2-40B4-BE49-F238E27FC236}">
                <a16:creationId xmlns:a16="http://schemas.microsoft.com/office/drawing/2014/main" id="{6CCE2FEE-C6F2-244B-A8A2-A718774F53E0}"/>
              </a:ext>
            </a:extLst>
          </p:cNvPr>
          <p:cNvSpPr txBox="1">
            <a:spLocks/>
          </p:cNvSpPr>
          <p:nvPr/>
        </p:nvSpPr>
        <p:spPr>
          <a:xfrm>
            <a:off x="1690814" y="4842012"/>
            <a:ext cx="4262592" cy="599257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209550">
              <a:spcBef>
                <a:spcPts val="500"/>
              </a:spcBef>
              <a:buClr>
                <a:srgbClr val="83B783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pracy stacji sprężarek dla dwóch magazynów gazu </a:t>
            </a:r>
          </a:p>
        </p:txBody>
      </p:sp>
      <p:sp>
        <p:nvSpPr>
          <p:cNvPr id="251" name="Content Placeholder 3">
            <a:extLst>
              <a:ext uri="{FF2B5EF4-FFF2-40B4-BE49-F238E27FC236}">
                <a16:creationId xmlns:a16="http://schemas.microsoft.com/office/drawing/2014/main" id="{4B125A2C-F3FC-F44C-8806-79B948D0C123}"/>
              </a:ext>
            </a:extLst>
          </p:cNvPr>
          <p:cNvSpPr txBox="1">
            <a:spLocks/>
          </p:cNvSpPr>
          <p:nvPr/>
        </p:nvSpPr>
        <p:spPr>
          <a:xfrm>
            <a:off x="1639847" y="6055572"/>
            <a:ext cx="4734657" cy="67481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63513">
              <a:spcBef>
                <a:spcPts val="500"/>
              </a:spcBef>
              <a:buClr>
                <a:srgbClr val="8DB9FD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zarządzania magazynami ropy</a:t>
            </a:r>
          </a:p>
        </p:txBody>
      </p:sp>
      <p:sp>
        <p:nvSpPr>
          <p:cNvPr id="252" name="Content Placeholder 3">
            <a:extLst>
              <a:ext uri="{FF2B5EF4-FFF2-40B4-BE49-F238E27FC236}">
                <a16:creationId xmlns:a16="http://schemas.microsoft.com/office/drawing/2014/main" id="{7C6AADB7-9DF1-CA49-9291-79A5DD8D8AE6}"/>
              </a:ext>
            </a:extLst>
          </p:cNvPr>
          <p:cNvSpPr txBox="1">
            <a:spLocks/>
          </p:cNvSpPr>
          <p:nvPr/>
        </p:nvSpPr>
        <p:spPr>
          <a:xfrm>
            <a:off x="1692365" y="2858960"/>
            <a:ext cx="4609237" cy="69982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209550">
              <a:spcBef>
                <a:spcPts val="500"/>
              </a:spcBef>
              <a:buClr>
                <a:srgbClr val="D8D834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Symulacja części podziemnej magazynu</a:t>
            </a:r>
          </a:p>
          <a:p>
            <a:pPr marL="303213" indent="-209550">
              <a:spcBef>
                <a:spcPts val="500"/>
              </a:spcBef>
              <a:buClr>
                <a:srgbClr val="D8D834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akwizycji i integracji danych</a:t>
            </a:r>
          </a:p>
        </p:txBody>
      </p:sp>
      <p:sp>
        <p:nvSpPr>
          <p:cNvPr id="253" name="Content Placeholder 3">
            <a:extLst>
              <a:ext uri="{FF2B5EF4-FFF2-40B4-BE49-F238E27FC236}">
                <a16:creationId xmlns:a16="http://schemas.microsoft.com/office/drawing/2014/main" id="{B27484B7-C9EC-7344-A316-BA39A4E5A268}"/>
              </a:ext>
            </a:extLst>
          </p:cNvPr>
          <p:cNvSpPr txBox="1">
            <a:spLocks/>
          </p:cNvSpPr>
          <p:nvPr/>
        </p:nvSpPr>
        <p:spPr>
          <a:xfrm>
            <a:off x="1639847" y="7090276"/>
            <a:ext cx="6870162" cy="1513457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22238">
              <a:spcBef>
                <a:spcPts val="500"/>
              </a:spcBef>
              <a:buClr>
                <a:srgbClr val="56BABC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pracy stacji sprężarek</a:t>
            </a:r>
          </a:p>
          <a:p>
            <a:pPr marL="303213" indent="-122238">
              <a:spcBef>
                <a:spcPts val="500"/>
              </a:spcBef>
              <a:buClr>
                <a:srgbClr val="56BABC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technicznego zarządzania magazynami gazu</a:t>
            </a:r>
          </a:p>
          <a:p>
            <a:pPr marL="303213" indent="-122238">
              <a:spcBef>
                <a:spcPts val="500"/>
              </a:spcBef>
              <a:buClr>
                <a:srgbClr val="56BABC"/>
              </a:buClr>
              <a:buSzPct val="120000"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optymalizacji pracy wirtualnego magazynu gazu</a:t>
            </a:r>
          </a:p>
          <a:p>
            <a:pPr marL="303213" indent="-122238">
              <a:spcBef>
                <a:spcPts val="500"/>
              </a:spcBef>
              <a:buClr>
                <a:srgbClr val="56BABC"/>
              </a:buClr>
              <a:buSzPct val="120000"/>
            </a:pPr>
            <a:endParaRPr lang="pl-PL" sz="18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4E999EAF-70BC-0D42-8687-51E2F01E8ACF}"/>
              </a:ext>
            </a:extLst>
          </p:cNvPr>
          <p:cNvSpPr/>
          <p:nvPr/>
        </p:nvSpPr>
        <p:spPr>
          <a:xfrm>
            <a:off x="11495386" y="4203337"/>
            <a:ext cx="338343" cy="338343"/>
          </a:xfrm>
          <a:prstGeom prst="ellipse">
            <a:avLst/>
          </a:prstGeom>
          <a:solidFill>
            <a:srgbClr val="8D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4" name="Elbow Connector 293">
            <a:extLst>
              <a:ext uri="{FF2B5EF4-FFF2-40B4-BE49-F238E27FC236}">
                <a16:creationId xmlns:a16="http://schemas.microsoft.com/office/drawing/2014/main" id="{BF4C6C66-5B9A-A64D-8019-67A4762E97AA}"/>
              </a:ext>
            </a:extLst>
          </p:cNvPr>
          <p:cNvCxnSpPr>
            <a:cxnSpLocks/>
            <a:endCxn id="290" idx="4"/>
          </p:cNvCxnSpPr>
          <p:nvPr/>
        </p:nvCxnSpPr>
        <p:spPr>
          <a:xfrm flipV="1">
            <a:off x="6543675" y="4541680"/>
            <a:ext cx="5120883" cy="1620538"/>
          </a:xfrm>
          <a:prstGeom prst="bentConnector2">
            <a:avLst/>
          </a:prstGeom>
          <a:ln w="50800" cap="rnd" cmpd="sng">
            <a:solidFill>
              <a:srgbClr val="8DB9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89">
            <a:extLst>
              <a:ext uri="{FF2B5EF4-FFF2-40B4-BE49-F238E27FC236}">
                <a16:creationId xmlns:a16="http://schemas.microsoft.com/office/drawing/2014/main" id="{5704E103-3DBE-48C5-9EE6-71025317C3CF}"/>
              </a:ext>
            </a:extLst>
          </p:cNvPr>
          <p:cNvSpPr/>
          <p:nvPr/>
        </p:nvSpPr>
        <p:spPr>
          <a:xfrm>
            <a:off x="11106307" y="4193919"/>
            <a:ext cx="338343" cy="338343"/>
          </a:xfrm>
          <a:prstGeom prst="ellipse">
            <a:avLst/>
          </a:prstGeom>
          <a:solidFill>
            <a:srgbClr val="D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58ABB41A-6427-EC41-9D49-A91FB090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3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6F60EF-DFA6-8B4D-AFB7-1B632E8E1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8070" t="51406" r="78321" b="32285"/>
          <a:stretch/>
        </p:blipFill>
        <p:spPr>
          <a:xfrm>
            <a:off x="0" y="13308"/>
            <a:ext cx="16257588" cy="914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5C2B14-78C3-D040-9610-E27C8533CB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878" y="2420470"/>
            <a:ext cx="5599311" cy="5109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907C9-EBAF-B345-8EA2-0FCAD6A5B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535" r="-1"/>
          <a:stretch/>
        </p:blipFill>
        <p:spPr>
          <a:xfrm>
            <a:off x="-2593734" y="720000"/>
            <a:ext cx="13925122" cy="660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C4AD55-B66E-0646-96CD-13267CF16782}"/>
              </a:ext>
            </a:extLst>
          </p:cNvPr>
          <p:cNvSpPr txBox="1">
            <a:spLocks/>
          </p:cNvSpPr>
          <p:nvPr/>
        </p:nvSpPr>
        <p:spPr>
          <a:xfrm>
            <a:off x="447005" y="727850"/>
            <a:ext cx="13673032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GŁÓWNE REFERENCJE W SEKTORZE GAZOWYM</a:t>
            </a:r>
            <a:r>
              <a:rPr lang="pl-PL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– POLSKA</a:t>
            </a:r>
            <a:endParaRPr lang="en-US"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1C93CCA-529C-BB48-9770-21E24ED10DC2}"/>
              </a:ext>
            </a:extLst>
          </p:cNvPr>
          <p:cNvSpPr txBox="1">
            <a:spLocks/>
          </p:cNvSpPr>
          <p:nvPr/>
        </p:nvSpPr>
        <p:spPr>
          <a:xfrm>
            <a:off x="6486982" y="2761577"/>
            <a:ext cx="2779205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Kosakowo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16C32E5-4C90-7742-8196-F44F97E018DD}"/>
              </a:ext>
            </a:extLst>
          </p:cNvPr>
          <p:cNvSpPr txBox="1">
            <a:spLocks/>
          </p:cNvSpPr>
          <p:nvPr/>
        </p:nvSpPr>
        <p:spPr>
          <a:xfrm>
            <a:off x="6228694" y="4391318"/>
            <a:ext cx="2779205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Mogilno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BF2FE42-C3FE-1445-81D3-CAD099742251}"/>
              </a:ext>
            </a:extLst>
          </p:cNvPr>
          <p:cNvSpPr txBox="1">
            <a:spLocks/>
          </p:cNvSpPr>
          <p:nvPr/>
        </p:nvSpPr>
        <p:spPr>
          <a:xfrm>
            <a:off x="6268611" y="5678561"/>
            <a:ext cx="2779205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Odolanów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00A4632-20F3-4842-83A1-A1FC235FBE3C}"/>
              </a:ext>
            </a:extLst>
          </p:cNvPr>
          <p:cNvSpPr txBox="1">
            <a:spLocks/>
          </p:cNvSpPr>
          <p:nvPr/>
        </p:nvSpPr>
        <p:spPr>
          <a:xfrm>
            <a:off x="7780884" y="4790463"/>
            <a:ext cx="2779205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5763FA-254E-A54B-BA75-18E218182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4" y="8296691"/>
            <a:ext cx="1816100" cy="406400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BB6DDDC7-2473-7C41-8A69-A37A7B831277}"/>
              </a:ext>
            </a:extLst>
          </p:cNvPr>
          <p:cNvSpPr txBox="1">
            <a:spLocks/>
          </p:cNvSpPr>
          <p:nvPr/>
        </p:nvSpPr>
        <p:spPr>
          <a:xfrm>
            <a:off x="484581" y="2542719"/>
            <a:ext cx="4489630" cy="6604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Storage Poland Sp. z o.o.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b="1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53FF22C-04E8-1147-902E-F6EA67212C9F}"/>
              </a:ext>
            </a:extLst>
          </p:cNvPr>
          <p:cNvSpPr txBox="1">
            <a:spLocks/>
          </p:cNvSpPr>
          <p:nvPr/>
        </p:nvSpPr>
        <p:spPr>
          <a:xfrm>
            <a:off x="11040527" y="2540599"/>
            <a:ext cx="3376598" cy="6604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PGNiG S.A. Centrala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E4B28D38-21FF-EC4C-A63C-9E61E642D1FF}"/>
              </a:ext>
            </a:extLst>
          </p:cNvPr>
          <p:cNvSpPr txBox="1">
            <a:spLocks/>
          </p:cNvSpPr>
          <p:nvPr/>
        </p:nvSpPr>
        <p:spPr>
          <a:xfrm>
            <a:off x="11040527" y="5576621"/>
            <a:ext cx="4363596" cy="6604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PGNiG S.A. Oddział Odolanów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" sz="2000" b="1" dirty="0" err="1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293F946-4550-384D-8BE1-46AC87363A7E}"/>
              </a:ext>
            </a:extLst>
          </p:cNvPr>
          <p:cNvSpPr txBox="1">
            <a:spLocks/>
          </p:cNvSpPr>
          <p:nvPr/>
        </p:nvSpPr>
        <p:spPr>
          <a:xfrm>
            <a:off x="322343" y="3127994"/>
            <a:ext cx="4162360" cy="4177454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zarządzania podziemnymi magazynami gazu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Internetowa Platforma Informacyjna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 Usług Magazynowych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CMMS IBM Maximo dla KPMG Mogilno i Kosakowo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endParaRPr lang="pl-PL" sz="180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ACE54FA4-A029-BD4B-8AF1-8F5AA69C0A63}"/>
              </a:ext>
            </a:extLst>
          </p:cNvPr>
          <p:cNvSpPr txBox="1">
            <a:spLocks/>
          </p:cNvSpPr>
          <p:nvPr/>
        </p:nvSpPr>
        <p:spPr>
          <a:xfrm>
            <a:off x="10895746" y="3045407"/>
            <a:ext cx="4162360" cy="1983793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do wsparcia hurtowego handlu energią elektryczną i gazem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Portfela Gazowego</a:t>
            </a:r>
          </a:p>
          <a:p>
            <a:pPr marL="479425" indent="-342900">
              <a:lnSpc>
                <a:spcPct val="120000"/>
              </a:lnSpc>
              <a:buClr>
                <a:srgbClr val="56BABC"/>
              </a:buClr>
            </a:pPr>
            <a:endParaRPr lang="pl" sz="18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4B6E8F51-D99B-1249-8AD2-EA7EA6B35B7D}"/>
              </a:ext>
            </a:extLst>
          </p:cNvPr>
          <p:cNvSpPr txBox="1">
            <a:spLocks/>
          </p:cNvSpPr>
          <p:nvPr/>
        </p:nvSpPr>
        <p:spPr>
          <a:xfrm>
            <a:off x="10876484" y="6050511"/>
            <a:ext cx="4162360" cy="1983793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Zarządzania Majątkiem Technicznym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akwizycji i integracji danych, raportowanie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endParaRPr lang="pl" sz="18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CC201B3C-8C1F-FA4E-BE00-8B3764B1D41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73210" y="3695693"/>
            <a:ext cx="1800000" cy="0"/>
          </a:xfrm>
          <a:prstGeom prst="bentConnector3">
            <a:avLst>
              <a:gd name="adj1" fmla="val 50000"/>
            </a:avLst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2E59422-A45A-6448-97D0-1546A7DE7057}"/>
              </a:ext>
            </a:extLst>
          </p:cNvPr>
          <p:cNvCxnSpPr>
            <a:cxnSpLocks/>
          </p:cNvCxnSpPr>
          <p:nvPr/>
        </p:nvCxnSpPr>
        <p:spPr>
          <a:xfrm flipV="1">
            <a:off x="7682073" y="5787949"/>
            <a:ext cx="3376693" cy="0"/>
          </a:xfrm>
          <a:prstGeom prst="bentConnector3">
            <a:avLst>
              <a:gd name="adj1" fmla="val 50000"/>
            </a:avLst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3869691-82CE-0946-B10D-379BDAA3111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00536" y="1509587"/>
            <a:ext cx="1520138" cy="4004731"/>
          </a:xfrm>
          <a:prstGeom prst="bentConnector2">
            <a:avLst/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8F0225-3C67-B345-A095-E5EE7FB4E992}"/>
              </a:ext>
            </a:extLst>
          </p:cNvPr>
          <p:cNvCxnSpPr>
            <a:cxnSpLocks/>
            <a:stCxn id="83" idx="2"/>
            <a:endCxn id="83" idx="0"/>
          </p:cNvCxnSpPr>
          <p:nvPr/>
        </p:nvCxnSpPr>
        <p:spPr>
          <a:xfrm flipV="1">
            <a:off x="8748184" y="4192028"/>
            <a:ext cx="0" cy="598435"/>
          </a:xfrm>
          <a:prstGeom prst="line">
            <a:avLst/>
          </a:prstGeom>
          <a:ln w="38100" cap="rnd">
            <a:solidFill>
              <a:srgbClr val="45454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6CC9A3E9-7487-2346-A319-DE1CD5D6BA21}"/>
              </a:ext>
            </a:extLst>
          </p:cNvPr>
          <p:cNvCxnSpPr>
            <a:cxnSpLocks/>
          </p:cNvCxnSpPr>
          <p:nvPr/>
        </p:nvCxnSpPr>
        <p:spPr>
          <a:xfrm rot="5400000">
            <a:off x="8925549" y="2985802"/>
            <a:ext cx="2181868" cy="1781922"/>
          </a:xfrm>
          <a:prstGeom prst="bentConnector3">
            <a:avLst>
              <a:gd name="adj1" fmla="val 100681"/>
            </a:avLst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CAAC9309-407D-1A4C-8C0B-E191BC771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58" y="2006172"/>
            <a:ext cx="418466" cy="59843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3202E1E-C793-7C4D-9F38-D983B86F6E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951" y="4192028"/>
            <a:ext cx="418466" cy="59843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FE7DB90-87EC-9C43-9C0C-BBC6C0175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594" y="3805125"/>
            <a:ext cx="418466" cy="59843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50CBB8E-A852-BA4E-9596-263A0E1F3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827" y="5070945"/>
            <a:ext cx="418466" cy="598435"/>
          </a:xfrm>
          <a:prstGeom prst="rect">
            <a:avLst/>
          </a:prstGeom>
        </p:spPr>
      </p:pic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6D6C405C-8D32-8B4A-B368-003B762A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3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6F60EF-DFA6-8B4D-AFB7-1B632E8E1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8070" t="51406" r="78321" b="32285"/>
          <a:stretch/>
        </p:blipFill>
        <p:spPr>
          <a:xfrm>
            <a:off x="0" y="13308"/>
            <a:ext cx="16257588" cy="9144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1B1CC98-5F3E-8C48-8C0B-DC0E8FDC7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2535" r="-1"/>
          <a:stretch/>
        </p:blipFill>
        <p:spPr>
          <a:xfrm>
            <a:off x="-2593734" y="720000"/>
            <a:ext cx="13925122" cy="660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5C2B14-78C3-D040-9610-E27C8533CB8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3878" y="2420470"/>
            <a:ext cx="5599311" cy="51098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C4AD55-B66E-0646-96CD-13267CF16782}"/>
              </a:ext>
            </a:extLst>
          </p:cNvPr>
          <p:cNvSpPr txBox="1">
            <a:spLocks/>
          </p:cNvSpPr>
          <p:nvPr/>
        </p:nvSpPr>
        <p:spPr>
          <a:xfrm>
            <a:off x="447005" y="727850"/>
            <a:ext cx="13673032" cy="565151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GŁÓWNE REFERENCJE W SEKTORZE GAZOWYM</a:t>
            </a:r>
            <a:r>
              <a:rPr lang="pl-PL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– POLSKA c.d.</a:t>
            </a:r>
            <a:endParaRPr lang="en-US"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1C93CCA-529C-BB48-9770-21E24ED10DC2}"/>
              </a:ext>
            </a:extLst>
          </p:cNvPr>
          <p:cNvSpPr txBox="1">
            <a:spLocks/>
          </p:cNvSpPr>
          <p:nvPr/>
        </p:nvSpPr>
        <p:spPr>
          <a:xfrm>
            <a:off x="8027707" y="6888383"/>
            <a:ext cx="2779205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Strachocina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16C32E5-4C90-7742-8196-F44F97E018DD}"/>
              </a:ext>
            </a:extLst>
          </p:cNvPr>
          <p:cNvSpPr txBox="1">
            <a:spLocks/>
          </p:cNvSpPr>
          <p:nvPr/>
        </p:nvSpPr>
        <p:spPr>
          <a:xfrm>
            <a:off x="5439317" y="4044708"/>
            <a:ext cx="1154266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Dębno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00A4632-20F3-4842-83A1-A1FC235FBE3C}"/>
              </a:ext>
            </a:extLst>
          </p:cNvPr>
          <p:cNvSpPr txBox="1">
            <a:spLocks/>
          </p:cNvSpPr>
          <p:nvPr/>
        </p:nvSpPr>
        <p:spPr>
          <a:xfrm>
            <a:off x="5364278" y="5176847"/>
            <a:ext cx="2779205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Lubiatów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5763FA-254E-A54B-BA75-18E218182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4" y="8296691"/>
            <a:ext cx="1816100" cy="406400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BB6DDDC7-2473-7C41-8A69-A37A7B831277}"/>
              </a:ext>
            </a:extLst>
          </p:cNvPr>
          <p:cNvSpPr txBox="1">
            <a:spLocks/>
          </p:cNvSpPr>
          <p:nvPr/>
        </p:nvSpPr>
        <p:spPr>
          <a:xfrm>
            <a:off x="484581" y="2542719"/>
            <a:ext cx="4489630" cy="6604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PGNiG S.A. </a:t>
            </a:r>
            <a:r>
              <a:rPr lang="pl-PL" sz="2000" b="1" dirty="0" err="1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KRNiGZ</a:t>
            </a:r>
            <a:r>
              <a:rPr lang="pl-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Dębno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53FF22C-04E8-1147-902E-F6EA67212C9F}"/>
              </a:ext>
            </a:extLst>
          </p:cNvPr>
          <p:cNvSpPr txBox="1">
            <a:spLocks/>
          </p:cNvSpPr>
          <p:nvPr/>
        </p:nvSpPr>
        <p:spPr>
          <a:xfrm>
            <a:off x="11119616" y="3102885"/>
            <a:ext cx="4894719" cy="6604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Gaz-System S.A. Od. Rembelszczyzna</a:t>
            </a:r>
            <a:endParaRPr lang="en-GB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E4B28D38-21FF-EC4C-A63C-9E61E642D1FF}"/>
              </a:ext>
            </a:extLst>
          </p:cNvPr>
          <p:cNvSpPr txBox="1">
            <a:spLocks/>
          </p:cNvSpPr>
          <p:nvPr/>
        </p:nvSpPr>
        <p:spPr>
          <a:xfrm>
            <a:off x="591622" y="5926553"/>
            <a:ext cx="4363596" cy="6604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PGNiG S.A. Oddział Odolanów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" sz="2000" b="1" dirty="0" err="1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293F946-4550-384D-8BE1-46AC87363A7E}"/>
              </a:ext>
            </a:extLst>
          </p:cNvPr>
          <p:cNvSpPr txBox="1">
            <a:spLocks/>
          </p:cNvSpPr>
          <p:nvPr/>
        </p:nvSpPr>
        <p:spPr>
          <a:xfrm>
            <a:off x="322342" y="3127994"/>
            <a:ext cx="4198021" cy="909616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Dostawa urządzeń i materiałów oraz wykonanie robót branży </a:t>
            </a:r>
            <a:r>
              <a:rPr lang="pl-PL" sz="18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AKPiA</a:t>
            </a:r>
            <a:endParaRPr lang="pl" sz="18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ACE54FA4-A029-BD4B-8AF1-8F5AA69C0A63}"/>
              </a:ext>
            </a:extLst>
          </p:cNvPr>
          <p:cNvSpPr txBox="1">
            <a:spLocks/>
          </p:cNvSpPr>
          <p:nvPr/>
        </p:nvSpPr>
        <p:spPr>
          <a:xfrm>
            <a:off x="10953421" y="3441662"/>
            <a:ext cx="5039499" cy="1983793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56BABC"/>
              </a:buClr>
              <a:buNone/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Przyłączanie sieci do EC Żerań, Śluza nadawcza i odbiorcza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Dostawa urządzeń i materiałów oraz wykonanie robót branży </a:t>
            </a:r>
            <a:r>
              <a:rPr lang="pl-PL" sz="18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AKPiA</a:t>
            </a: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elektrycznej</a:t>
            </a:r>
          </a:p>
          <a:p>
            <a:pPr marL="479425" indent="-342900">
              <a:lnSpc>
                <a:spcPct val="120000"/>
              </a:lnSpc>
              <a:buClr>
                <a:srgbClr val="56BABC"/>
              </a:buClr>
            </a:pPr>
            <a:endParaRPr lang="pl" sz="18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4B6E8F51-D99B-1249-8AD2-EA7EA6B35B7D}"/>
              </a:ext>
            </a:extLst>
          </p:cNvPr>
          <p:cNvSpPr txBox="1">
            <a:spLocks/>
          </p:cNvSpPr>
          <p:nvPr/>
        </p:nvSpPr>
        <p:spPr>
          <a:xfrm>
            <a:off x="465842" y="6265091"/>
            <a:ext cx="4162360" cy="1983793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„Krzywka” absorbera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Migracja węzła KRIO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Turbina ekspansyjna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Pompownia wody obiegowej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2E59422-A45A-6448-97D0-1546A7DE705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64389" y="5805713"/>
            <a:ext cx="1704222" cy="273739"/>
          </a:xfrm>
          <a:prstGeom prst="bentConnector3">
            <a:avLst>
              <a:gd name="adj1" fmla="val 76827"/>
            </a:avLst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3869691-82CE-0946-B10D-379BDAA31119}"/>
              </a:ext>
            </a:extLst>
          </p:cNvPr>
          <p:cNvCxnSpPr>
            <a:cxnSpLocks/>
          </p:cNvCxnSpPr>
          <p:nvPr/>
        </p:nvCxnSpPr>
        <p:spPr>
          <a:xfrm rot="10800000">
            <a:off x="4248094" y="2739497"/>
            <a:ext cx="1030337" cy="908338"/>
          </a:xfrm>
          <a:prstGeom prst="bentConnector3">
            <a:avLst>
              <a:gd name="adj1" fmla="val 1400"/>
            </a:avLst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8F0225-3C67-B345-A095-E5EE7FB4E992}"/>
              </a:ext>
            </a:extLst>
          </p:cNvPr>
          <p:cNvCxnSpPr>
            <a:cxnSpLocks/>
            <a:stCxn id="83" idx="2"/>
            <a:endCxn id="83" idx="0"/>
          </p:cNvCxnSpPr>
          <p:nvPr/>
        </p:nvCxnSpPr>
        <p:spPr>
          <a:xfrm flipV="1">
            <a:off x="5780521" y="4584368"/>
            <a:ext cx="0" cy="598435"/>
          </a:xfrm>
          <a:prstGeom prst="line">
            <a:avLst/>
          </a:prstGeom>
          <a:ln w="38100" cap="rnd">
            <a:solidFill>
              <a:srgbClr val="45454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6CC9A3E9-7487-2346-A319-DE1CD5D6BA2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25523" y="3330087"/>
            <a:ext cx="1837300" cy="1642635"/>
          </a:xfrm>
          <a:prstGeom prst="bentConnector3">
            <a:avLst>
              <a:gd name="adj1" fmla="val 50000"/>
            </a:avLst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83202E1E-C793-7C4D-9F38-D983B86F6E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288" y="4584368"/>
            <a:ext cx="418466" cy="59843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FE7DB90-87EC-9C43-9C0C-BBC6C0175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682" y="3802627"/>
            <a:ext cx="418466" cy="598435"/>
          </a:xfrm>
          <a:prstGeom prst="rect">
            <a:avLst/>
          </a:prstGeom>
        </p:spPr>
      </p:pic>
      <p:sp>
        <p:nvSpPr>
          <p:cNvPr id="35" name="Subtitle 2">
            <a:extLst>
              <a:ext uri="{FF2B5EF4-FFF2-40B4-BE49-F238E27FC236}">
                <a16:creationId xmlns:a16="http://schemas.microsoft.com/office/drawing/2014/main" id="{3035E426-021D-4A70-A855-4486262BC34A}"/>
              </a:ext>
            </a:extLst>
          </p:cNvPr>
          <p:cNvSpPr txBox="1">
            <a:spLocks/>
          </p:cNvSpPr>
          <p:nvPr/>
        </p:nvSpPr>
        <p:spPr>
          <a:xfrm>
            <a:off x="528605" y="4190690"/>
            <a:ext cx="4489630" cy="6604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PGNiG S.A. </a:t>
            </a:r>
            <a:r>
              <a:rPr lang="pl-PL" sz="2000" b="1" dirty="0" err="1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KRNiGZ</a:t>
            </a:r>
            <a:r>
              <a:rPr lang="pl-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414B9D4-4A70-4BCD-B5C5-55CB9216FF0B}"/>
              </a:ext>
            </a:extLst>
          </p:cNvPr>
          <p:cNvSpPr txBox="1">
            <a:spLocks/>
          </p:cNvSpPr>
          <p:nvPr/>
        </p:nvSpPr>
        <p:spPr>
          <a:xfrm>
            <a:off x="366366" y="4775965"/>
            <a:ext cx="4198021" cy="909616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Dostawa urządzeń i materiałów oraz wykonanie robót branży </a:t>
            </a:r>
            <a:r>
              <a:rPr lang="pl-PL" sz="18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AKPiA</a:t>
            </a:r>
            <a:endParaRPr lang="pl" sz="18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Elbow Connector 50">
            <a:extLst>
              <a:ext uri="{FF2B5EF4-FFF2-40B4-BE49-F238E27FC236}">
                <a16:creationId xmlns:a16="http://schemas.microsoft.com/office/drawing/2014/main" id="{B5C981A0-CB30-44C8-82A8-A4A01EDBEA42}"/>
              </a:ext>
            </a:extLst>
          </p:cNvPr>
          <p:cNvCxnSpPr>
            <a:cxnSpLocks/>
          </p:cNvCxnSpPr>
          <p:nvPr/>
        </p:nvCxnSpPr>
        <p:spPr>
          <a:xfrm rot="10800000">
            <a:off x="4324066" y="4320754"/>
            <a:ext cx="1180616" cy="708447"/>
          </a:xfrm>
          <a:prstGeom prst="bentConnector3">
            <a:avLst>
              <a:gd name="adj1" fmla="val 50000"/>
            </a:avLst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ubtitle 2">
            <a:extLst>
              <a:ext uri="{FF2B5EF4-FFF2-40B4-BE49-F238E27FC236}">
                <a16:creationId xmlns:a16="http://schemas.microsoft.com/office/drawing/2014/main" id="{8BB49F12-F10D-48E0-A018-347EEBEDE342}"/>
              </a:ext>
            </a:extLst>
          </p:cNvPr>
          <p:cNvSpPr txBox="1">
            <a:spLocks/>
          </p:cNvSpPr>
          <p:nvPr/>
        </p:nvSpPr>
        <p:spPr>
          <a:xfrm>
            <a:off x="11060698" y="6917479"/>
            <a:ext cx="4894719" cy="6604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Gaz-System S.A. Od. Tarnów</a:t>
            </a:r>
            <a:endParaRPr lang="en-GB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428D6C97-15AD-43D3-9B40-4623912D91F2}"/>
              </a:ext>
            </a:extLst>
          </p:cNvPr>
          <p:cNvSpPr txBox="1">
            <a:spLocks/>
          </p:cNvSpPr>
          <p:nvPr/>
        </p:nvSpPr>
        <p:spPr>
          <a:xfrm>
            <a:off x="10928841" y="7280217"/>
            <a:ext cx="5336108" cy="1143784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56BABC"/>
              </a:buClr>
              <a:buNone/>
            </a:pPr>
            <a:r>
              <a:rPr lang="pl-PL" sz="1800" dirty="0">
                <a:solidFill>
                  <a:srgbClr val="2D3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Gazociąg Hermanowice-Strachocina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Dostawa urządzeń i materiałów oraz wykonanie robót branży </a:t>
            </a:r>
            <a:r>
              <a:rPr lang="pl-PL" sz="18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AKPiA</a:t>
            </a: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elektrycznej</a:t>
            </a:r>
          </a:p>
        </p:txBody>
      </p:sp>
      <p:cxnSp>
        <p:nvCxnSpPr>
          <p:cNvPr id="43" name="Elbow Connector 48">
            <a:extLst>
              <a:ext uri="{FF2B5EF4-FFF2-40B4-BE49-F238E27FC236}">
                <a16:creationId xmlns:a16="http://schemas.microsoft.com/office/drawing/2014/main" id="{343FE05A-DCF0-4929-91FC-830C3F06D314}"/>
              </a:ext>
            </a:extLst>
          </p:cNvPr>
          <p:cNvCxnSpPr>
            <a:cxnSpLocks/>
          </p:cNvCxnSpPr>
          <p:nvPr/>
        </p:nvCxnSpPr>
        <p:spPr>
          <a:xfrm>
            <a:off x="9692080" y="7096050"/>
            <a:ext cx="1226630" cy="0"/>
          </a:xfrm>
          <a:prstGeom prst="bentConnector3">
            <a:avLst>
              <a:gd name="adj1" fmla="val 50000"/>
            </a:avLst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330399AD-7842-46A1-BCF7-E66300AF7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1936" y="6067393"/>
            <a:ext cx="418466" cy="598435"/>
          </a:xfrm>
          <a:prstGeom prst="rect">
            <a:avLst/>
          </a:prstGeom>
        </p:spPr>
      </p:pic>
      <p:sp>
        <p:nvSpPr>
          <p:cNvPr id="53" name="Subtitle 2">
            <a:extLst>
              <a:ext uri="{FF2B5EF4-FFF2-40B4-BE49-F238E27FC236}">
                <a16:creationId xmlns:a16="http://schemas.microsoft.com/office/drawing/2014/main" id="{F3ED8354-0995-44F1-8595-242C409EB142}"/>
              </a:ext>
            </a:extLst>
          </p:cNvPr>
          <p:cNvSpPr txBox="1">
            <a:spLocks/>
          </p:cNvSpPr>
          <p:nvPr/>
        </p:nvSpPr>
        <p:spPr>
          <a:xfrm>
            <a:off x="10990426" y="5297451"/>
            <a:ext cx="4894719" cy="6604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Gaz-System S.A. Od. Tarnów</a:t>
            </a:r>
            <a:endParaRPr lang="en-GB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ontent Placeholder 3">
            <a:extLst>
              <a:ext uri="{FF2B5EF4-FFF2-40B4-BE49-F238E27FC236}">
                <a16:creationId xmlns:a16="http://schemas.microsoft.com/office/drawing/2014/main" id="{BFA41084-B4FB-4ACE-B9D9-1C8F2CA935F2}"/>
              </a:ext>
            </a:extLst>
          </p:cNvPr>
          <p:cNvSpPr txBox="1">
            <a:spLocks/>
          </p:cNvSpPr>
          <p:nvPr/>
        </p:nvSpPr>
        <p:spPr>
          <a:xfrm>
            <a:off x="10836504" y="5674409"/>
            <a:ext cx="5170456" cy="1126516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56BABC"/>
              </a:buClr>
              <a:buNone/>
            </a:pPr>
            <a:r>
              <a:rPr lang="pl-PL" sz="1800" dirty="0">
                <a:solidFill>
                  <a:srgbClr val="2D3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Tłocznia Gazu Jarosław I</a:t>
            </a:r>
          </a:p>
          <a:p>
            <a:pPr marL="303213" indent="-169863">
              <a:buClr>
                <a:srgbClr val="56BABC"/>
              </a:buClr>
            </a:pPr>
            <a:r>
              <a:rPr lang="pl-PL" sz="1800" dirty="0">
                <a:solidFill>
                  <a:srgbClr val="2D3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Modernizacja systemu sterowania</a:t>
            </a:r>
          </a:p>
        </p:txBody>
      </p:sp>
      <p:cxnSp>
        <p:nvCxnSpPr>
          <p:cNvPr id="55" name="Elbow Connector 63">
            <a:extLst>
              <a:ext uri="{FF2B5EF4-FFF2-40B4-BE49-F238E27FC236}">
                <a16:creationId xmlns:a16="http://schemas.microsoft.com/office/drawing/2014/main" id="{1692FBB0-6A25-4572-8067-7D5D5E95DC21}"/>
              </a:ext>
            </a:extLst>
          </p:cNvPr>
          <p:cNvCxnSpPr>
            <a:cxnSpLocks/>
          </p:cNvCxnSpPr>
          <p:nvPr/>
        </p:nvCxnSpPr>
        <p:spPr>
          <a:xfrm rot="5400000">
            <a:off x="9835651" y="5711500"/>
            <a:ext cx="1119081" cy="789578"/>
          </a:xfrm>
          <a:prstGeom prst="bentConnector3">
            <a:avLst>
              <a:gd name="adj1" fmla="val 99934"/>
            </a:avLst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ubtitle 2">
            <a:extLst>
              <a:ext uri="{FF2B5EF4-FFF2-40B4-BE49-F238E27FC236}">
                <a16:creationId xmlns:a16="http://schemas.microsoft.com/office/drawing/2014/main" id="{E4879A4C-F6C5-4BEE-BC80-6F65672F038C}"/>
              </a:ext>
            </a:extLst>
          </p:cNvPr>
          <p:cNvSpPr txBox="1">
            <a:spLocks/>
          </p:cNvSpPr>
          <p:nvPr/>
        </p:nvSpPr>
        <p:spPr>
          <a:xfrm>
            <a:off x="9234172" y="5651052"/>
            <a:ext cx="1320599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Jarosław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7A0962E-1CA3-4DA5-9A1C-78D19BDB2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260" y="6322714"/>
            <a:ext cx="418466" cy="598435"/>
          </a:xfrm>
          <a:prstGeom prst="rect">
            <a:avLst/>
          </a:prstGeom>
        </p:spPr>
      </p:pic>
      <p:sp>
        <p:nvSpPr>
          <p:cNvPr id="44" name="Subtitle 2">
            <a:extLst>
              <a:ext uri="{FF2B5EF4-FFF2-40B4-BE49-F238E27FC236}">
                <a16:creationId xmlns:a16="http://schemas.microsoft.com/office/drawing/2014/main" id="{424EF895-7ACA-FA44-9DDA-50EB778B4EFF}"/>
              </a:ext>
            </a:extLst>
          </p:cNvPr>
          <p:cNvSpPr txBox="1">
            <a:spLocks/>
          </p:cNvSpPr>
          <p:nvPr/>
        </p:nvSpPr>
        <p:spPr>
          <a:xfrm>
            <a:off x="7780884" y="4790463"/>
            <a:ext cx="2779205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02DE4C-B6F9-934F-A2A4-28919FBFD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951" y="4192028"/>
            <a:ext cx="418466" cy="5984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9292F7-0E64-FA47-95CE-9E83A2710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827" y="5070945"/>
            <a:ext cx="418466" cy="598435"/>
          </a:xfrm>
          <a:prstGeom prst="rect">
            <a:avLst/>
          </a:prstGeom>
        </p:spPr>
      </p:pic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8A92EDC1-9575-F746-8C76-FB717601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102" y="8475134"/>
            <a:ext cx="3657957" cy="486833"/>
          </a:xfrm>
        </p:spPr>
        <p:txBody>
          <a:bodyPr/>
          <a:lstStyle/>
          <a:p>
            <a:r>
              <a:rPr lang="en-US" dirty="0"/>
              <a:t>							</a:t>
            </a:r>
            <a:fld id="{BE7B14E7-32A0-B141-8D53-AE5013902E98}" type="slidenum">
              <a:rPr lang="en-US" smtClean="0"/>
              <a:t>9</a:t>
            </a:fld>
            <a:endParaRPr lang="en-US" dirty="0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5CC7C799-A95E-F54D-BD6B-C19F8C4AF6BB}"/>
              </a:ext>
            </a:extLst>
          </p:cNvPr>
          <p:cNvSpPr txBox="1">
            <a:spLocks/>
          </p:cNvSpPr>
          <p:nvPr/>
        </p:nvSpPr>
        <p:spPr>
          <a:xfrm>
            <a:off x="6268611" y="5678561"/>
            <a:ext cx="2779205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Odolanów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B709A2-E377-4E3C-BB57-2FC79E88F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533" y="3642998"/>
            <a:ext cx="418466" cy="598435"/>
          </a:xfrm>
          <a:prstGeom prst="rect">
            <a:avLst/>
          </a:prstGeom>
        </p:spPr>
      </p:pic>
      <p:sp>
        <p:nvSpPr>
          <p:cNvPr id="57" name="Subtitle 2">
            <a:extLst>
              <a:ext uri="{FF2B5EF4-FFF2-40B4-BE49-F238E27FC236}">
                <a16:creationId xmlns:a16="http://schemas.microsoft.com/office/drawing/2014/main" id="{2E12412F-FA90-4290-A663-DB4C04B4A4FB}"/>
              </a:ext>
            </a:extLst>
          </p:cNvPr>
          <p:cNvSpPr txBox="1">
            <a:spLocks/>
          </p:cNvSpPr>
          <p:nvPr/>
        </p:nvSpPr>
        <p:spPr>
          <a:xfrm>
            <a:off x="7115266" y="4156170"/>
            <a:ext cx="2779205" cy="45720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Mikanowo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Elbow Connector 63">
            <a:extLst>
              <a:ext uri="{FF2B5EF4-FFF2-40B4-BE49-F238E27FC236}">
                <a16:creationId xmlns:a16="http://schemas.microsoft.com/office/drawing/2014/main" id="{3BF58C77-86AB-448F-80C2-BA861AC32A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39651" y="1696390"/>
            <a:ext cx="2545665" cy="2136243"/>
          </a:xfrm>
          <a:prstGeom prst="bentConnector3">
            <a:avLst>
              <a:gd name="adj1" fmla="val 50000"/>
            </a:avLst>
          </a:prstGeom>
          <a:ln w="50800" cap="rnd" cmpd="sng">
            <a:solidFill>
              <a:srgbClr val="56BA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:a16="http://schemas.microsoft.com/office/drawing/2014/main" id="{30250425-EF97-4D37-99D9-830414F1055D}"/>
              </a:ext>
            </a:extLst>
          </p:cNvPr>
          <p:cNvSpPr txBox="1">
            <a:spLocks/>
          </p:cNvSpPr>
          <p:nvPr/>
        </p:nvSpPr>
        <p:spPr>
          <a:xfrm>
            <a:off x="10752857" y="1496954"/>
            <a:ext cx="4894719" cy="6604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" sz="2000" b="1" dirty="0">
                <a:solidFill>
                  <a:srgbClr val="56B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PGNiG S.A.</a:t>
            </a:r>
            <a:endParaRPr lang="en-GB" sz="2000" b="1" dirty="0">
              <a:solidFill>
                <a:srgbClr val="56BA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ontent Placeholder 3">
            <a:extLst>
              <a:ext uri="{FF2B5EF4-FFF2-40B4-BE49-F238E27FC236}">
                <a16:creationId xmlns:a16="http://schemas.microsoft.com/office/drawing/2014/main" id="{12510942-EABA-41E2-8071-58A79D0A02C8}"/>
              </a:ext>
            </a:extLst>
          </p:cNvPr>
          <p:cNvSpPr txBox="1">
            <a:spLocks/>
          </p:cNvSpPr>
          <p:nvPr/>
        </p:nvSpPr>
        <p:spPr>
          <a:xfrm>
            <a:off x="10663189" y="1817545"/>
            <a:ext cx="4894719" cy="909616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lnSpc>
                <a:spcPct val="120000"/>
              </a:lnSpc>
              <a:buClr>
                <a:srgbClr val="56BABC"/>
              </a:buClr>
              <a:buNone/>
            </a:pPr>
            <a:r>
              <a:rPr lang="pl-PL" sz="18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Osuszarnia</a:t>
            </a: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gazu na gazociągu jamalskim</a:t>
            </a:r>
          </a:p>
          <a:p>
            <a:pPr marL="303213" indent="-166688">
              <a:lnSpc>
                <a:spcPct val="120000"/>
              </a:lnSpc>
              <a:buClr>
                <a:srgbClr val="56BABC"/>
              </a:buClr>
            </a:pPr>
            <a:r>
              <a:rPr lang="pl-PL" sz="18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Dostawa urządzeń i materiałów oraz wykonanie robót branży </a:t>
            </a:r>
            <a:r>
              <a:rPr lang="pl-PL" sz="18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AKPiA</a:t>
            </a:r>
            <a:endParaRPr lang="pl" sz="18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27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ztermprezka" id="{2F15E3CC-841B-0A4D-9DDC-3BA125A702BC}" vid="{0068C1F7-0D5A-9A4F-AF8C-F59FF74D5D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8269</TotalTime>
  <Words>2109</Words>
  <Application>Microsoft Office PowerPoint</Application>
  <PresentationFormat>Niestandardowy</PresentationFormat>
  <Paragraphs>435</Paragraphs>
  <Slides>25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Futura PT Demi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Zuzanna Warmińska</dc:creator>
  <cp:lastModifiedBy>Jakub Rak</cp:lastModifiedBy>
  <cp:revision>669</cp:revision>
  <dcterms:created xsi:type="dcterms:W3CDTF">2020-09-14T16:53:36Z</dcterms:created>
  <dcterms:modified xsi:type="dcterms:W3CDTF">2020-09-28T06:57:04Z</dcterms:modified>
</cp:coreProperties>
</file>